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5" r:id="rId4"/>
    <p:sldId id="28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114" d="100"/>
          <a:sy n="114" d="100"/>
        </p:scale>
        <p:origin x="21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>
            <a:normAutofit/>
          </a:bodyPr>
          <a:lstStyle/>
          <a:p>
            <a:r>
              <a:rPr lang="en-US" altLang="zh-CN" dirty="0"/>
              <a:t>WF on timeline impact of PHR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Qualcomm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>
                <a:latin typeface="Arial" charset="0"/>
              </a:rPr>
              <a:t>R1-1718996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#90b</a:t>
            </a:r>
          </a:p>
          <a:p>
            <a:pPr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Prague, Czech Republic, October 9-13, 2017 </a:t>
            </a:r>
            <a:endParaRPr lang="zh-CN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7.6.1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 lnSpcReduction="10000"/>
          </a:bodyPr>
          <a:lstStyle/>
          <a:p>
            <a:r>
              <a:rPr lang="en-US" altLang="zh-CN" sz="2800" dirty="0"/>
              <a:t>It has been discussed the PHR formats similar to LTE will be supported in NR</a:t>
            </a:r>
          </a:p>
          <a:p>
            <a:pPr lvl="1"/>
            <a:r>
              <a:rPr lang="en-US" altLang="zh-CN" sz="2400" dirty="0"/>
              <a:t>This includes the use of virtual or actual PHR, depending on the transmission taking place in the given subframe</a:t>
            </a:r>
          </a:p>
          <a:p>
            <a:endParaRPr lang="en-US" altLang="zh-CN" sz="2800" dirty="0"/>
          </a:p>
          <a:p>
            <a:r>
              <a:rPr lang="en-GB" altLang="zh-CN" sz="2800" dirty="0"/>
              <a:t>The use of actual PHR is difficult when short N2/K2 scheduling timeline is used</a:t>
            </a:r>
            <a:endParaRPr lang="en-US" altLang="zh-CN" sz="2800" dirty="0"/>
          </a:p>
          <a:p>
            <a:pPr lvl="1"/>
            <a:r>
              <a:rPr lang="en-US" altLang="zh-CN" sz="2400" dirty="0"/>
              <a:t>The UE has to complete the power control calculation before the UL packet assembly and encoding can start</a:t>
            </a:r>
          </a:p>
          <a:p>
            <a:pPr lvl="1"/>
            <a:r>
              <a:rPr lang="en-US" altLang="zh-CN" sz="2400" dirty="0"/>
              <a:t>The power control calculation maybe an iterative process, taking into account cross-carrier power scaling and related MPR changes</a:t>
            </a:r>
          </a:p>
          <a:p>
            <a:pPr lvl="1"/>
            <a:r>
              <a:rPr lang="en-US" altLang="zh-CN" sz="2400" dirty="0"/>
              <a:t>The UE needs to wait until the control for UL carriers is complete, which makes pipelining of encoding more difficult</a:t>
            </a:r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64303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Background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The inclusion of </a:t>
            </a:r>
            <a:r>
              <a:rPr lang="en-US" altLang="zh-CN" sz="2800" dirty="0" err="1"/>
              <a:t>Pcmax,c</a:t>
            </a:r>
            <a:r>
              <a:rPr lang="en-US" altLang="zh-CN" sz="2800" dirty="0"/>
              <a:t> has been discussed </a:t>
            </a:r>
          </a:p>
          <a:p>
            <a:pPr lvl="1"/>
            <a:r>
              <a:rPr lang="en-US" altLang="zh-CN" sz="2400" dirty="0"/>
              <a:t>Calculating </a:t>
            </a:r>
            <a:r>
              <a:rPr lang="en-US" altLang="zh-CN" sz="2400" dirty="0" err="1"/>
              <a:t>Pcmax,c</a:t>
            </a:r>
            <a:r>
              <a:rPr lang="en-US" altLang="zh-CN" sz="2400" dirty="0"/>
              <a:t> requires knowledge of cross-carrier power ratios</a:t>
            </a:r>
          </a:p>
          <a:p>
            <a:pPr lvl="1"/>
            <a:r>
              <a:rPr lang="en-US" altLang="zh-CN" sz="2400" dirty="0"/>
              <a:t>Can be difficult from timeline perspective</a:t>
            </a:r>
          </a:p>
          <a:p>
            <a:pPr lvl="3"/>
            <a:endParaRPr lang="en-US" altLang="zh-CN" sz="1600" dirty="0"/>
          </a:p>
          <a:p>
            <a:r>
              <a:rPr lang="en-US" altLang="zh-CN" sz="2800" dirty="0"/>
              <a:t>Example</a:t>
            </a:r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0A6BD2B-E2E5-4D27-82E9-6B4282B4D96D}"/>
              </a:ext>
            </a:extLst>
          </p:cNvPr>
          <p:cNvSpPr/>
          <p:nvPr/>
        </p:nvSpPr>
        <p:spPr>
          <a:xfrm>
            <a:off x="3809077" y="4643913"/>
            <a:ext cx="664135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BBE9385-2B91-42B3-B9CC-10D81AF673FE}"/>
              </a:ext>
            </a:extLst>
          </p:cNvPr>
          <p:cNvSpPr/>
          <p:nvPr/>
        </p:nvSpPr>
        <p:spPr>
          <a:xfrm>
            <a:off x="3543433" y="4643913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D1931CF-D3DD-46A5-8F8E-931E962B718E}"/>
              </a:ext>
            </a:extLst>
          </p:cNvPr>
          <p:cNvSpPr/>
          <p:nvPr/>
        </p:nvSpPr>
        <p:spPr>
          <a:xfrm>
            <a:off x="4758434" y="4643913"/>
            <a:ext cx="654345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46BF3B1-CDC7-4A30-83DF-F47AE8B2700D}"/>
              </a:ext>
            </a:extLst>
          </p:cNvPr>
          <p:cNvSpPr/>
          <p:nvPr/>
        </p:nvSpPr>
        <p:spPr>
          <a:xfrm>
            <a:off x="4483001" y="4643913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1777E7F-6081-48C2-8EAD-5BCF9D748F7E}"/>
              </a:ext>
            </a:extLst>
          </p:cNvPr>
          <p:cNvSpPr/>
          <p:nvPr/>
        </p:nvSpPr>
        <p:spPr>
          <a:xfrm>
            <a:off x="5673531" y="4645311"/>
            <a:ext cx="671826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23B7928-3C33-474B-BDD0-AD2D744D70DB}"/>
              </a:ext>
            </a:extLst>
          </p:cNvPr>
          <p:cNvSpPr/>
          <p:nvPr/>
        </p:nvSpPr>
        <p:spPr>
          <a:xfrm>
            <a:off x="5415578" y="4645311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AD998BAB-EE01-46AD-ADFE-536C91ACEC7E}"/>
              </a:ext>
            </a:extLst>
          </p:cNvPr>
          <p:cNvSpPr/>
          <p:nvPr/>
        </p:nvSpPr>
        <p:spPr>
          <a:xfrm>
            <a:off x="3637111" y="4422514"/>
            <a:ext cx="343948" cy="198280"/>
          </a:xfrm>
          <a:custGeom>
            <a:avLst/>
            <a:gdLst>
              <a:gd name="connsiteX0" fmla="*/ 0 w 504924"/>
              <a:gd name="connsiteY0" fmla="*/ 268631 h 290742"/>
              <a:gd name="connsiteX1" fmla="*/ 83890 w 504924"/>
              <a:gd name="connsiteY1" fmla="*/ 109240 h 290742"/>
              <a:gd name="connsiteX2" fmla="*/ 268447 w 504924"/>
              <a:gd name="connsiteY2" fmla="*/ 183 h 290742"/>
              <a:gd name="connsiteX3" fmla="*/ 427838 w 504924"/>
              <a:gd name="connsiteY3" fmla="*/ 134407 h 290742"/>
              <a:gd name="connsiteX4" fmla="*/ 494950 w 504924"/>
              <a:gd name="connsiteY4" fmla="*/ 277020 h 290742"/>
              <a:gd name="connsiteX5" fmla="*/ 503339 w 504924"/>
              <a:gd name="connsiteY5" fmla="*/ 277020 h 2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24" h="290742">
                <a:moveTo>
                  <a:pt x="0" y="268631"/>
                </a:moveTo>
                <a:cubicBezTo>
                  <a:pt x="19574" y="211306"/>
                  <a:pt x="39149" y="153981"/>
                  <a:pt x="83890" y="109240"/>
                </a:cubicBezTo>
                <a:cubicBezTo>
                  <a:pt x="128631" y="64499"/>
                  <a:pt x="211122" y="-4012"/>
                  <a:pt x="268447" y="183"/>
                </a:cubicBezTo>
                <a:cubicBezTo>
                  <a:pt x="325772" y="4377"/>
                  <a:pt x="390087" y="88267"/>
                  <a:pt x="427838" y="134407"/>
                </a:cubicBezTo>
                <a:cubicBezTo>
                  <a:pt x="465589" y="180547"/>
                  <a:pt x="482367" y="253251"/>
                  <a:pt x="494950" y="277020"/>
                </a:cubicBezTo>
                <a:cubicBezTo>
                  <a:pt x="507533" y="300789"/>
                  <a:pt x="505436" y="288904"/>
                  <a:pt x="503339" y="277020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Freeform: Shape 12">
            <a:extLst>
              <a:ext uri="{FF2B5EF4-FFF2-40B4-BE49-F238E27FC236}">
                <a16:creationId xmlns:a16="http://schemas.microsoft.com/office/drawing/2014/main" id="{5E3D0A0E-A57B-4ED3-9C10-AF6CB0B8A02C}"/>
              </a:ext>
            </a:extLst>
          </p:cNvPr>
          <p:cNvSpPr/>
          <p:nvPr/>
        </p:nvSpPr>
        <p:spPr>
          <a:xfrm>
            <a:off x="4561997" y="4419456"/>
            <a:ext cx="343948" cy="198280"/>
          </a:xfrm>
          <a:custGeom>
            <a:avLst/>
            <a:gdLst>
              <a:gd name="connsiteX0" fmla="*/ 0 w 504924"/>
              <a:gd name="connsiteY0" fmla="*/ 268631 h 290742"/>
              <a:gd name="connsiteX1" fmla="*/ 83890 w 504924"/>
              <a:gd name="connsiteY1" fmla="*/ 109240 h 290742"/>
              <a:gd name="connsiteX2" fmla="*/ 268447 w 504924"/>
              <a:gd name="connsiteY2" fmla="*/ 183 h 290742"/>
              <a:gd name="connsiteX3" fmla="*/ 427838 w 504924"/>
              <a:gd name="connsiteY3" fmla="*/ 134407 h 290742"/>
              <a:gd name="connsiteX4" fmla="*/ 494950 w 504924"/>
              <a:gd name="connsiteY4" fmla="*/ 277020 h 290742"/>
              <a:gd name="connsiteX5" fmla="*/ 503339 w 504924"/>
              <a:gd name="connsiteY5" fmla="*/ 277020 h 2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24" h="290742">
                <a:moveTo>
                  <a:pt x="0" y="268631"/>
                </a:moveTo>
                <a:cubicBezTo>
                  <a:pt x="19574" y="211306"/>
                  <a:pt x="39149" y="153981"/>
                  <a:pt x="83890" y="109240"/>
                </a:cubicBezTo>
                <a:cubicBezTo>
                  <a:pt x="128631" y="64499"/>
                  <a:pt x="211122" y="-4012"/>
                  <a:pt x="268447" y="183"/>
                </a:cubicBezTo>
                <a:cubicBezTo>
                  <a:pt x="325772" y="4377"/>
                  <a:pt x="390087" y="88267"/>
                  <a:pt x="427838" y="134407"/>
                </a:cubicBezTo>
                <a:cubicBezTo>
                  <a:pt x="465589" y="180547"/>
                  <a:pt x="482367" y="253251"/>
                  <a:pt x="494950" y="277020"/>
                </a:cubicBezTo>
                <a:cubicBezTo>
                  <a:pt x="507533" y="300789"/>
                  <a:pt x="505436" y="288904"/>
                  <a:pt x="503339" y="277020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437960EC-495F-4397-A5C9-500095F945E5}"/>
              </a:ext>
            </a:extLst>
          </p:cNvPr>
          <p:cNvSpPr/>
          <p:nvPr/>
        </p:nvSpPr>
        <p:spPr>
          <a:xfrm>
            <a:off x="5494574" y="4429243"/>
            <a:ext cx="343948" cy="198280"/>
          </a:xfrm>
          <a:custGeom>
            <a:avLst/>
            <a:gdLst>
              <a:gd name="connsiteX0" fmla="*/ 0 w 504924"/>
              <a:gd name="connsiteY0" fmla="*/ 268631 h 290742"/>
              <a:gd name="connsiteX1" fmla="*/ 83890 w 504924"/>
              <a:gd name="connsiteY1" fmla="*/ 109240 h 290742"/>
              <a:gd name="connsiteX2" fmla="*/ 268447 w 504924"/>
              <a:gd name="connsiteY2" fmla="*/ 183 h 290742"/>
              <a:gd name="connsiteX3" fmla="*/ 427838 w 504924"/>
              <a:gd name="connsiteY3" fmla="*/ 134407 h 290742"/>
              <a:gd name="connsiteX4" fmla="*/ 494950 w 504924"/>
              <a:gd name="connsiteY4" fmla="*/ 277020 h 290742"/>
              <a:gd name="connsiteX5" fmla="*/ 503339 w 504924"/>
              <a:gd name="connsiteY5" fmla="*/ 277020 h 2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24" h="290742">
                <a:moveTo>
                  <a:pt x="0" y="268631"/>
                </a:moveTo>
                <a:cubicBezTo>
                  <a:pt x="19574" y="211306"/>
                  <a:pt x="39149" y="153981"/>
                  <a:pt x="83890" y="109240"/>
                </a:cubicBezTo>
                <a:cubicBezTo>
                  <a:pt x="128631" y="64499"/>
                  <a:pt x="211122" y="-4012"/>
                  <a:pt x="268447" y="183"/>
                </a:cubicBezTo>
                <a:cubicBezTo>
                  <a:pt x="325772" y="4377"/>
                  <a:pt x="390087" y="88267"/>
                  <a:pt x="427838" y="134407"/>
                </a:cubicBezTo>
                <a:cubicBezTo>
                  <a:pt x="465589" y="180547"/>
                  <a:pt x="482367" y="253251"/>
                  <a:pt x="494950" y="277020"/>
                </a:cubicBezTo>
                <a:cubicBezTo>
                  <a:pt x="507533" y="300789"/>
                  <a:pt x="505436" y="288904"/>
                  <a:pt x="503339" y="277020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ED5D033-9F36-4F2B-BE22-B637141F0777}"/>
              </a:ext>
            </a:extLst>
          </p:cNvPr>
          <p:cNvSpPr/>
          <p:nvPr/>
        </p:nvSpPr>
        <p:spPr>
          <a:xfrm>
            <a:off x="3809077" y="5723046"/>
            <a:ext cx="664135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813C62B-2104-4DCA-8752-531CA9762E50}"/>
              </a:ext>
            </a:extLst>
          </p:cNvPr>
          <p:cNvSpPr/>
          <p:nvPr/>
        </p:nvSpPr>
        <p:spPr>
          <a:xfrm>
            <a:off x="3543433" y="5723046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AF57FA7-8752-48BD-80E0-78C92DA46245}"/>
              </a:ext>
            </a:extLst>
          </p:cNvPr>
          <p:cNvSpPr/>
          <p:nvPr/>
        </p:nvSpPr>
        <p:spPr>
          <a:xfrm>
            <a:off x="4758435" y="5723046"/>
            <a:ext cx="654345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5E3FBDA-0C04-4167-9B0A-A39C57824990}"/>
              </a:ext>
            </a:extLst>
          </p:cNvPr>
          <p:cNvSpPr/>
          <p:nvPr/>
        </p:nvSpPr>
        <p:spPr>
          <a:xfrm>
            <a:off x="4483001" y="5723046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15B190F-1E53-42CF-AC96-40060DA313BF}"/>
              </a:ext>
            </a:extLst>
          </p:cNvPr>
          <p:cNvSpPr/>
          <p:nvPr/>
        </p:nvSpPr>
        <p:spPr>
          <a:xfrm>
            <a:off x="5673531" y="5724444"/>
            <a:ext cx="671826" cy="436227"/>
          </a:xfrm>
          <a:prstGeom prst="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UL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EC5166A-9D20-41A6-A64B-FB5AF5882CF4}"/>
              </a:ext>
            </a:extLst>
          </p:cNvPr>
          <p:cNvSpPr/>
          <p:nvPr/>
        </p:nvSpPr>
        <p:spPr>
          <a:xfrm>
            <a:off x="5415578" y="5724444"/>
            <a:ext cx="157992" cy="436227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00" dirty="0"/>
              <a:t>PDCCH</a:t>
            </a:r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54E1F944-58D4-4622-A937-7CE254116492}"/>
              </a:ext>
            </a:extLst>
          </p:cNvPr>
          <p:cNvSpPr/>
          <p:nvPr/>
        </p:nvSpPr>
        <p:spPr>
          <a:xfrm>
            <a:off x="3637111" y="5538485"/>
            <a:ext cx="1438728" cy="191552"/>
          </a:xfrm>
          <a:custGeom>
            <a:avLst/>
            <a:gdLst>
              <a:gd name="connsiteX0" fmla="*/ 0 w 504924"/>
              <a:gd name="connsiteY0" fmla="*/ 268631 h 290742"/>
              <a:gd name="connsiteX1" fmla="*/ 83890 w 504924"/>
              <a:gd name="connsiteY1" fmla="*/ 109240 h 290742"/>
              <a:gd name="connsiteX2" fmla="*/ 268447 w 504924"/>
              <a:gd name="connsiteY2" fmla="*/ 183 h 290742"/>
              <a:gd name="connsiteX3" fmla="*/ 427838 w 504924"/>
              <a:gd name="connsiteY3" fmla="*/ 134407 h 290742"/>
              <a:gd name="connsiteX4" fmla="*/ 494950 w 504924"/>
              <a:gd name="connsiteY4" fmla="*/ 277020 h 290742"/>
              <a:gd name="connsiteX5" fmla="*/ 503339 w 504924"/>
              <a:gd name="connsiteY5" fmla="*/ 277020 h 2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24" h="290742">
                <a:moveTo>
                  <a:pt x="0" y="268631"/>
                </a:moveTo>
                <a:cubicBezTo>
                  <a:pt x="19574" y="211306"/>
                  <a:pt x="39149" y="153981"/>
                  <a:pt x="83890" y="109240"/>
                </a:cubicBezTo>
                <a:cubicBezTo>
                  <a:pt x="128631" y="64499"/>
                  <a:pt x="211122" y="-4012"/>
                  <a:pt x="268447" y="183"/>
                </a:cubicBezTo>
                <a:cubicBezTo>
                  <a:pt x="325772" y="4377"/>
                  <a:pt x="390087" y="88267"/>
                  <a:pt x="427838" y="134407"/>
                </a:cubicBezTo>
                <a:cubicBezTo>
                  <a:pt x="465589" y="180547"/>
                  <a:pt x="482367" y="253251"/>
                  <a:pt x="494950" y="277020"/>
                </a:cubicBezTo>
                <a:cubicBezTo>
                  <a:pt x="507533" y="300789"/>
                  <a:pt x="505436" y="288904"/>
                  <a:pt x="503339" y="277020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Freeform: Shape 21">
            <a:extLst>
              <a:ext uri="{FF2B5EF4-FFF2-40B4-BE49-F238E27FC236}">
                <a16:creationId xmlns:a16="http://schemas.microsoft.com/office/drawing/2014/main" id="{BDCD9C28-0245-4798-A0AB-94EB87809A39}"/>
              </a:ext>
            </a:extLst>
          </p:cNvPr>
          <p:cNvSpPr/>
          <p:nvPr/>
        </p:nvSpPr>
        <p:spPr>
          <a:xfrm>
            <a:off x="4561997" y="5538485"/>
            <a:ext cx="1351312" cy="188493"/>
          </a:xfrm>
          <a:custGeom>
            <a:avLst/>
            <a:gdLst>
              <a:gd name="connsiteX0" fmla="*/ 0 w 504924"/>
              <a:gd name="connsiteY0" fmla="*/ 268631 h 290742"/>
              <a:gd name="connsiteX1" fmla="*/ 83890 w 504924"/>
              <a:gd name="connsiteY1" fmla="*/ 109240 h 290742"/>
              <a:gd name="connsiteX2" fmla="*/ 268447 w 504924"/>
              <a:gd name="connsiteY2" fmla="*/ 183 h 290742"/>
              <a:gd name="connsiteX3" fmla="*/ 427838 w 504924"/>
              <a:gd name="connsiteY3" fmla="*/ 134407 h 290742"/>
              <a:gd name="connsiteX4" fmla="*/ 494950 w 504924"/>
              <a:gd name="connsiteY4" fmla="*/ 277020 h 290742"/>
              <a:gd name="connsiteX5" fmla="*/ 503339 w 504924"/>
              <a:gd name="connsiteY5" fmla="*/ 277020 h 2907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04924" h="290742">
                <a:moveTo>
                  <a:pt x="0" y="268631"/>
                </a:moveTo>
                <a:cubicBezTo>
                  <a:pt x="19574" y="211306"/>
                  <a:pt x="39149" y="153981"/>
                  <a:pt x="83890" y="109240"/>
                </a:cubicBezTo>
                <a:cubicBezTo>
                  <a:pt x="128631" y="64499"/>
                  <a:pt x="211122" y="-4012"/>
                  <a:pt x="268447" y="183"/>
                </a:cubicBezTo>
                <a:cubicBezTo>
                  <a:pt x="325772" y="4377"/>
                  <a:pt x="390087" y="88267"/>
                  <a:pt x="427838" y="134407"/>
                </a:cubicBezTo>
                <a:cubicBezTo>
                  <a:pt x="465589" y="180547"/>
                  <a:pt x="482367" y="253251"/>
                  <a:pt x="494950" y="277020"/>
                </a:cubicBezTo>
                <a:cubicBezTo>
                  <a:pt x="507533" y="300789"/>
                  <a:pt x="505436" y="288904"/>
                  <a:pt x="503339" y="277020"/>
                </a:cubicBezTo>
              </a:path>
            </a:pathLst>
          </a:custGeom>
          <a:noFill/>
          <a:ln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5506FF7-385B-46FF-90EC-E33A69F6F581}"/>
              </a:ext>
            </a:extLst>
          </p:cNvPr>
          <p:cNvSpPr txBox="1"/>
          <p:nvPr/>
        </p:nvSpPr>
        <p:spPr>
          <a:xfrm>
            <a:off x="2240901" y="4708137"/>
            <a:ext cx="1040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CC1, K2=0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511DF0C-F2B4-4A19-ABCA-2EAB64447346}"/>
              </a:ext>
            </a:extLst>
          </p:cNvPr>
          <p:cNvSpPr txBox="1"/>
          <p:nvPr/>
        </p:nvSpPr>
        <p:spPr>
          <a:xfrm>
            <a:off x="2240900" y="5787270"/>
            <a:ext cx="104098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CC2, K2=1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A81EC2B5-C6CB-4C2D-B89C-1988AA0C24E0}"/>
              </a:ext>
            </a:extLst>
          </p:cNvPr>
          <p:cNvCxnSpPr>
            <a:cxnSpLocks/>
          </p:cNvCxnSpPr>
          <p:nvPr/>
        </p:nvCxnSpPr>
        <p:spPr>
          <a:xfrm>
            <a:off x="4669649" y="4297834"/>
            <a:ext cx="0" cy="2011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6A647BB-6BEB-4526-9B20-9194E88031DF}"/>
              </a:ext>
            </a:extLst>
          </p:cNvPr>
          <p:cNvSpPr txBox="1"/>
          <p:nvPr/>
        </p:nvSpPr>
        <p:spPr>
          <a:xfrm>
            <a:off x="4617165" y="3649762"/>
            <a:ext cx="36003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: power calculation for both CC1 and CC2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DFB0184-7BA7-49C8-BCDC-F4BD107B8EF7}"/>
              </a:ext>
            </a:extLst>
          </p:cNvPr>
          <p:cNvSpPr txBox="1"/>
          <p:nvPr/>
        </p:nvSpPr>
        <p:spPr>
          <a:xfrm>
            <a:off x="4209244" y="3486001"/>
            <a:ext cx="3600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1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: PUSCH encoding for CC2 starts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0314226-EDB4-4D1B-8554-4AD79C82D975}"/>
              </a:ext>
            </a:extLst>
          </p:cNvPr>
          <p:cNvSpPr txBox="1"/>
          <p:nvPr/>
        </p:nvSpPr>
        <p:spPr>
          <a:xfrm>
            <a:off x="4860033" y="3996372"/>
            <a:ext cx="36003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t</a:t>
            </a:r>
            <a:r>
              <a:rPr lang="en-US" sz="1400" baseline="-250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 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: PUSCH encoding for CC1 starts</a:t>
            </a: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963E752-C0B7-4563-A9BE-381426571D4F}"/>
              </a:ext>
            </a:extLst>
          </p:cNvPr>
          <p:cNvCxnSpPr>
            <a:cxnSpLocks/>
          </p:cNvCxnSpPr>
          <p:nvPr/>
        </p:nvCxnSpPr>
        <p:spPr>
          <a:xfrm>
            <a:off x="4727874" y="4297834"/>
            <a:ext cx="0" cy="2011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56F6D27-C33E-4935-A7EB-850E918BAEEB}"/>
              </a:ext>
            </a:extLst>
          </p:cNvPr>
          <p:cNvCxnSpPr>
            <a:cxnSpLocks/>
          </p:cNvCxnSpPr>
          <p:nvPr/>
        </p:nvCxnSpPr>
        <p:spPr>
          <a:xfrm>
            <a:off x="4141144" y="4297834"/>
            <a:ext cx="0" cy="2011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C857553-5F1C-4E84-A62A-81C2549C3000}"/>
              </a:ext>
            </a:extLst>
          </p:cNvPr>
          <p:cNvCxnSpPr/>
          <p:nvPr/>
        </p:nvCxnSpPr>
        <p:spPr>
          <a:xfrm flipH="1">
            <a:off x="4758434" y="4153818"/>
            <a:ext cx="147511" cy="1233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3AE084B0-CC9D-41B8-9B45-CEF1D2C8D472}"/>
              </a:ext>
            </a:extLst>
          </p:cNvPr>
          <p:cNvCxnSpPr>
            <a:cxnSpLocks/>
          </p:cNvCxnSpPr>
          <p:nvPr/>
        </p:nvCxnSpPr>
        <p:spPr>
          <a:xfrm flipH="1">
            <a:off x="4648591" y="3883224"/>
            <a:ext cx="79283" cy="39191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F81AA217-C7D8-46AD-9C25-B8C523F4099F}"/>
              </a:ext>
            </a:extLst>
          </p:cNvPr>
          <p:cNvCxnSpPr>
            <a:cxnSpLocks/>
          </p:cNvCxnSpPr>
          <p:nvPr/>
        </p:nvCxnSpPr>
        <p:spPr>
          <a:xfrm flipH="1">
            <a:off x="4144141" y="3718551"/>
            <a:ext cx="161155" cy="55636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4700C6CF-AAA4-4992-A01A-6D4B6CB233F4}"/>
              </a:ext>
            </a:extLst>
          </p:cNvPr>
          <p:cNvCxnSpPr>
            <a:cxnSpLocks/>
          </p:cNvCxnSpPr>
          <p:nvPr/>
        </p:nvCxnSpPr>
        <p:spPr>
          <a:xfrm>
            <a:off x="3488130" y="5294075"/>
            <a:ext cx="588176" cy="3929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F337E9B0-5D0E-4508-AF33-294C56269FCC}"/>
              </a:ext>
            </a:extLst>
          </p:cNvPr>
          <p:cNvSpPr txBox="1"/>
          <p:nvPr/>
        </p:nvSpPr>
        <p:spPr>
          <a:xfrm>
            <a:off x="2019299" y="5093825"/>
            <a:ext cx="1410607" cy="523220"/>
          </a:xfrm>
          <a:prstGeom prst="rect">
            <a:avLst/>
          </a:prstGeom>
          <a:noFill/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What </a:t>
            </a:r>
            <a:r>
              <a:rPr lang="en-US" sz="1400" dirty="0" err="1">
                <a:solidFill>
                  <a:schemeClr val="tx1">
                    <a:lumMod val="75000"/>
                    <a:lumOff val="25000"/>
                  </a:schemeClr>
                </a:solidFill>
              </a:rPr>
              <a:t>Pcmax,c</a:t>
            </a:r>
            <a:r>
              <a:rPr lang="en-US" sz="14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 to include in PHR? </a:t>
            </a:r>
          </a:p>
        </p:txBody>
      </p:sp>
    </p:spTree>
    <p:extLst>
      <p:ext uri="{BB962C8B-B14F-4D97-AF65-F5344CB8AC3E}">
        <p14:creationId xmlns:p14="http://schemas.microsoft.com/office/powerpoint/2010/main" val="10452957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Proposal</a:t>
            </a: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980728"/>
            <a:ext cx="8496944" cy="5688632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Limit the inclusion of </a:t>
            </a:r>
            <a:r>
              <a:rPr lang="en-US" altLang="zh-CN" sz="2800" dirty="0" err="1"/>
              <a:t>Pcmax,c</a:t>
            </a:r>
            <a:r>
              <a:rPr lang="en-US" altLang="zh-CN" sz="2800" dirty="0"/>
              <a:t> and actual PHR in PHR report to cases only where there is no negative impact on timeline</a:t>
            </a:r>
          </a:p>
          <a:p>
            <a:pPr lvl="1"/>
            <a:r>
              <a:rPr lang="en-US" altLang="zh-CN" sz="2400" dirty="0"/>
              <a:t>Include virtual PHR only in the other cases</a:t>
            </a:r>
          </a:p>
          <a:p>
            <a:endParaRPr lang="en-US" altLang="zh-CN" sz="2800" dirty="0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9432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13983</TotalTime>
  <Words>246</Words>
  <Application>Microsoft Office PowerPoint</Application>
  <PresentationFormat>On-screen Show (4:3)</PresentationFormat>
  <Paragraphs>41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9" baseType="lpstr">
      <vt:lpstr>Arial Unicode MS</vt:lpstr>
      <vt:lpstr>宋体</vt:lpstr>
      <vt:lpstr>Arial</vt:lpstr>
      <vt:lpstr>Calibri</vt:lpstr>
      <vt:lpstr>Office Theme</vt:lpstr>
      <vt:lpstr>WF on timeline impact of PHR</vt:lpstr>
      <vt:lpstr>Background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Peter Gaal</cp:lastModifiedBy>
  <cp:revision>1194</cp:revision>
  <dcterms:created xsi:type="dcterms:W3CDTF">2015-04-22T00:12:23Z</dcterms:created>
  <dcterms:modified xsi:type="dcterms:W3CDTF">2017-10-12T12:46:42Z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