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3" r:id="rId2"/>
    <p:sldId id="282" r:id="rId3"/>
    <p:sldId id="287"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C0C0C0"/>
    <a:srgbClr val="EEEC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varScale="1">
        <p:scale>
          <a:sx n="68" d="100"/>
          <a:sy n="68" d="100"/>
        </p:scale>
        <p:origin x="1230"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2017/10/10</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p14="http://schemas.microsoft.com/office/powerpoint/2010/main" val="2127493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kern="1200" dirty="0" smtClean="0">
                <a:solidFill>
                  <a:schemeClr val="tx1"/>
                </a:solidFill>
                <a:latin typeface="+mn-lt"/>
                <a:ea typeface="+mn-ea"/>
                <a:cs typeface="+mn-cs"/>
              </a:rPr>
              <a:t>Agreements:</a:t>
            </a:r>
            <a:endParaRPr lang="zh-CN" altLang="zh-CN" sz="1200" kern="1200" dirty="0" smtClean="0">
              <a:solidFill>
                <a:schemeClr val="tx1"/>
              </a:solidFill>
              <a:latin typeface="+mn-lt"/>
              <a:ea typeface="+mn-ea"/>
              <a:cs typeface="+mn-cs"/>
            </a:endParaRPr>
          </a:p>
          <a:p>
            <a:pPr lvl="0"/>
            <a:r>
              <a:rPr lang="en-US" altLang="zh-CN" sz="1200" kern="1200" dirty="0" smtClean="0">
                <a:solidFill>
                  <a:schemeClr val="tx1"/>
                </a:solidFill>
                <a:latin typeface="+mn-lt"/>
                <a:ea typeface="+mn-ea"/>
                <a:cs typeface="+mn-cs"/>
              </a:rPr>
              <a:t>For cross link interference mitigation, </a:t>
            </a:r>
            <a:endParaRPr lang="zh-CN" altLang="zh-CN" sz="1200" kern="1200" dirty="0" smtClean="0">
              <a:solidFill>
                <a:schemeClr val="tx1"/>
              </a:solidFill>
              <a:latin typeface="+mn-lt"/>
              <a:ea typeface="+mn-ea"/>
              <a:cs typeface="+mn-cs"/>
            </a:endParaRPr>
          </a:p>
          <a:p>
            <a:pPr lvl="1"/>
            <a:r>
              <a:rPr lang="en-US" altLang="zh-CN" sz="1200" kern="1200" dirty="0" smtClean="0">
                <a:solidFill>
                  <a:schemeClr val="tx1"/>
                </a:solidFill>
                <a:latin typeface="+mn-lt"/>
                <a:ea typeface="+mn-ea"/>
                <a:cs typeface="+mn-cs"/>
              </a:rPr>
              <a:t>Further consider UE-UE measurement and reporting, and TRP-TRP measurement</a:t>
            </a:r>
            <a:endParaRPr lang="zh-CN" altLang="zh-CN" sz="1200" kern="1200" dirty="0" smtClean="0">
              <a:solidFill>
                <a:schemeClr val="tx1"/>
              </a:solidFill>
              <a:latin typeface="+mn-lt"/>
              <a:ea typeface="+mn-ea"/>
              <a:cs typeface="+mn-cs"/>
            </a:endParaRPr>
          </a:p>
          <a:p>
            <a:pPr lvl="2"/>
            <a:r>
              <a:rPr lang="en-US" altLang="zh-CN" sz="1200" kern="1200" dirty="0" smtClean="0">
                <a:solidFill>
                  <a:schemeClr val="tx1"/>
                </a:solidFill>
                <a:latin typeface="+mn-lt"/>
                <a:ea typeface="+mn-ea"/>
                <a:cs typeface="+mn-cs"/>
              </a:rPr>
              <a:t>Details FFS, including at least the RS for measurement, the metric for measurement (e.g., RSRP), long-term vs. short-term, etc., especially considering consistency with other NR topics</a:t>
            </a:r>
            <a:endParaRPr lang="zh-CN" altLang="zh-CN" sz="1200" kern="1200" dirty="0" smtClean="0">
              <a:solidFill>
                <a:schemeClr val="tx1"/>
              </a:solidFill>
              <a:latin typeface="+mn-lt"/>
              <a:ea typeface="+mn-ea"/>
              <a:cs typeface="+mn-cs"/>
            </a:endParaRPr>
          </a:p>
          <a:p>
            <a:pPr lvl="2"/>
            <a:r>
              <a:rPr lang="en-US" altLang="zh-CN" sz="1200" kern="1200" dirty="0" smtClean="0">
                <a:solidFill>
                  <a:schemeClr val="tx1"/>
                </a:solidFill>
                <a:latin typeface="+mn-lt"/>
                <a:ea typeface="+mn-ea"/>
                <a:cs typeface="+mn-cs"/>
              </a:rPr>
              <a:t>Aim in RAN1#89 to come up with detailed option(s) including potential down-selecting from the list concluded from the SI</a:t>
            </a:r>
            <a:endParaRPr lang="zh-CN" altLang="zh-CN" sz="1200" kern="1200" dirty="0" smtClean="0">
              <a:solidFill>
                <a:schemeClr val="tx1"/>
              </a:solidFill>
              <a:latin typeface="+mn-lt"/>
              <a:ea typeface="+mn-ea"/>
              <a:cs typeface="+mn-cs"/>
            </a:endParaRPr>
          </a:p>
          <a:p>
            <a:pPr lvl="2"/>
            <a:r>
              <a:rPr lang="en-US" altLang="zh-CN" sz="1200" kern="1200" dirty="0" smtClean="0">
                <a:solidFill>
                  <a:schemeClr val="tx1"/>
                </a:solidFill>
                <a:latin typeface="+mn-lt"/>
                <a:ea typeface="+mn-ea"/>
                <a:cs typeface="+mn-cs"/>
              </a:rPr>
              <a:t>Once the detailed option(s) is available, decide whether or to support this feature </a:t>
            </a:r>
            <a:endParaRPr lang="zh-CN" altLang="zh-CN" sz="1200" kern="1200" dirty="0" smtClean="0">
              <a:solidFill>
                <a:schemeClr val="tx1"/>
              </a:solidFill>
              <a:latin typeface="+mn-lt"/>
              <a:ea typeface="+mn-ea"/>
              <a:cs typeface="+mn-cs"/>
            </a:endParaRPr>
          </a:p>
          <a:p>
            <a:pPr lvl="1"/>
            <a:r>
              <a:rPr lang="en-US" altLang="zh-CN" sz="1200" kern="1200" dirty="0" smtClean="0">
                <a:solidFill>
                  <a:schemeClr val="tx1"/>
                </a:solidFill>
                <a:latin typeface="+mn-lt"/>
                <a:ea typeface="+mn-ea"/>
                <a:cs typeface="+mn-cs"/>
              </a:rPr>
              <a:t>For the case of TRP-TRP measurement, study whether or not there is additional RAN1 specification impact</a:t>
            </a:r>
            <a:endParaRPr lang="zh-CN" altLang="zh-CN" sz="1200" kern="1200" dirty="0" smtClean="0">
              <a:solidFill>
                <a:schemeClr val="tx1"/>
              </a:solidFill>
              <a:latin typeface="+mn-lt"/>
              <a:ea typeface="+mn-ea"/>
              <a:cs typeface="+mn-cs"/>
            </a:endParaRPr>
          </a:p>
          <a:p>
            <a:pPr lvl="1"/>
            <a:r>
              <a:rPr lang="en-US" altLang="zh-CN" sz="1200" kern="1200" dirty="0" smtClean="0">
                <a:solidFill>
                  <a:schemeClr val="tx1"/>
                </a:solidFill>
                <a:latin typeface="+mn-lt"/>
                <a:ea typeface="+mn-ea"/>
                <a:cs typeface="+mn-cs"/>
              </a:rPr>
              <a:t>Further consider other aspects, e.g., power control, sensing, timing related handling, etc.</a:t>
            </a:r>
            <a:endParaRPr lang="zh-CN" altLang="zh-CN" sz="1200" kern="1200" dirty="0" smtClean="0">
              <a:solidFill>
                <a:schemeClr val="tx1"/>
              </a:solidFill>
              <a:latin typeface="+mn-lt"/>
              <a:ea typeface="+mn-ea"/>
              <a:cs typeface="+mn-cs"/>
            </a:endParaRPr>
          </a:p>
          <a:p>
            <a:r>
              <a:rPr lang="en-US" altLang="zh-CN" sz="1200" kern="1200" dirty="0" smtClean="0">
                <a:solidFill>
                  <a:schemeClr val="tx1"/>
                </a:solidFill>
                <a:latin typeface="+mn-lt"/>
                <a:ea typeface="+mn-ea"/>
                <a:cs typeface="+mn-cs"/>
              </a:rPr>
              <a:t> </a:t>
            </a:r>
            <a:endParaRPr lang="zh-CN" altLang="zh-CN"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E8F0E52A-A577-4F2A-B98C-B17CB3BAFEA5}" type="slidenum">
              <a:rPr lang="zh-CN" altLang="en-US" smtClean="0"/>
              <a:pPr>
                <a:defRPr/>
              </a:pPr>
              <a:t>2</a:t>
            </a:fld>
            <a:endParaRPr lang="en-US" altLang="zh-CN"/>
          </a:p>
        </p:txBody>
      </p:sp>
    </p:spTree>
    <p:extLst>
      <p:ext uri="{BB962C8B-B14F-4D97-AF65-F5344CB8AC3E}">
        <p14:creationId xmlns:p14="http://schemas.microsoft.com/office/powerpoint/2010/main" val="2998428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2017/10/10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2017/10/10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2017/10/10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2017/10/10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2017/10/10</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2017/10/10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2017/10/10</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2017/10/10</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2017/10/10</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2017/10/10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2017/10/10</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2017/10/10</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02523"/>
            <a:ext cx="7848600" cy="1828800"/>
          </a:xfrm>
        </p:spPr>
        <p:txBody>
          <a:bodyPr/>
          <a:lstStyle/>
          <a:p>
            <a:pPr eaLnBrk="1" hangingPunct="1"/>
            <a:r>
              <a:rPr lang="en-US" altLang="zh-CN" dirty="0" smtClean="0">
                <a:latin typeface="Calibri" panose="020F0502020204030204" pitchFamily="34" charset="0"/>
                <a:cs typeface="Calibri" panose="020F0502020204030204" pitchFamily="34" charset="0"/>
              </a:rPr>
              <a:t>WF on uplink Codebook Subset Restriction</a:t>
            </a:r>
            <a:endParaRPr lang="en-US" altLang="zh-CN" dirty="0">
              <a:latin typeface="Calibri" panose="020F0502020204030204" pitchFamily="34" charset="0"/>
              <a:cs typeface="Calibri" panose="020F0502020204030204" pitchFamily="34"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spcBef>
                <a:spcPct val="0"/>
              </a:spcBef>
            </a:pPr>
            <a:r>
              <a:rPr lang="en-US" altLang="zh-CN" sz="2800" dirty="0" smtClean="0">
                <a:solidFill>
                  <a:schemeClr val="tx1"/>
                </a:solidFill>
                <a:latin typeface="Calibri" panose="020F0502020204030204" pitchFamily="34" charset="0"/>
                <a:ea typeface="+mj-ea"/>
                <a:cs typeface="Calibri" panose="020F0502020204030204" pitchFamily="34" charset="0"/>
              </a:rPr>
              <a:t>MediaTek, Intel, ZTE, </a:t>
            </a:r>
            <a:r>
              <a:rPr lang="en-US" altLang="zh-CN" sz="2800" dirty="0" err="1" smtClean="0">
                <a:solidFill>
                  <a:schemeClr val="tx1"/>
                </a:solidFill>
                <a:latin typeface="Calibri" panose="020F0502020204030204" pitchFamily="34" charset="0"/>
                <a:ea typeface="+mj-ea"/>
                <a:cs typeface="Calibri" panose="020F0502020204030204" pitchFamily="34" charset="0"/>
              </a:rPr>
              <a:t>Sanechips</a:t>
            </a:r>
            <a:r>
              <a:rPr lang="en-US" altLang="zh-CN" sz="2800" dirty="0" smtClean="0">
                <a:solidFill>
                  <a:schemeClr val="tx1"/>
                </a:solidFill>
                <a:latin typeface="Calibri" panose="020F0502020204030204" pitchFamily="34" charset="0"/>
                <a:ea typeface="+mj-ea"/>
                <a:cs typeface="Calibri" panose="020F0502020204030204" pitchFamily="34" charset="0"/>
              </a:rPr>
              <a:t>, AT&amp;T, …</a:t>
            </a:r>
            <a:endParaRPr lang="en-GB" altLang="zh-CN" sz="2800" dirty="0">
              <a:solidFill>
                <a:schemeClr val="tx1"/>
              </a:solidFill>
              <a:latin typeface="Calibri" panose="020F0502020204030204" pitchFamily="34" charset="0"/>
              <a:ea typeface="+mj-ea"/>
              <a:cs typeface="Calibri" panose="020F0502020204030204" pitchFamily="34" charset="0"/>
            </a:endParaRPr>
          </a:p>
        </p:txBody>
      </p:sp>
      <p:sp>
        <p:nvSpPr>
          <p:cNvPr id="3076" name="Rectangle 4"/>
          <p:cNvSpPr>
            <a:spLocks noChangeArrowheads="1"/>
          </p:cNvSpPr>
          <p:nvPr/>
        </p:nvSpPr>
        <p:spPr bwMode="auto">
          <a:xfrm>
            <a:off x="76200" y="180201"/>
            <a:ext cx="90678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ko-KR" sz="1800" b="1" dirty="0">
                <a:latin typeface="Arial" panose="020B0604020202020204" pitchFamily="34" charset="0"/>
                <a:cs typeface="Times New Roman" panose="02020603050405020304" pitchFamily="18" charset="0"/>
              </a:rPr>
              <a:t>3GPP TSG RAN WG1 </a:t>
            </a:r>
            <a:r>
              <a:rPr lang="en-GB" altLang="ko-KR" sz="1800" b="1" dirty="0" smtClean="0">
                <a:latin typeface="Arial" panose="020B0604020202020204" pitchFamily="34" charset="0"/>
                <a:cs typeface="Times New Roman" panose="02020603050405020304" pitchFamily="18" charset="0"/>
              </a:rPr>
              <a:t>#90</a:t>
            </a:r>
            <a:r>
              <a:rPr lang="en-GB" altLang="ko-KR" sz="1800" b="1" dirty="0">
                <a:latin typeface="Arial" panose="020B0604020202020204" pitchFamily="34" charset="0"/>
                <a:cs typeface="Times New Roman" panose="02020603050405020304" pitchFamily="18" charset="0"/>
              </a:rPr>
              <a:t>	</a:t>
            </a:r>
            <a:r>
              <a:rPr lang="en-GB" altLang="ko-KR" sz="1800" b="1" dirty="0" err="1" smtClean="0">
                <a:latin typeface="Arial" panose="020B0604020202020204" pitchFamily="34" charset="0"/>
                <a:cs typeface="Times New Roman" panose="02020603050405020304" pitchFamily="18" charset="0"/>
              </a:rPr>
              <a:t>bis</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R1-1718961 </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None/>
            </a:pPr>
            <a:r>
              <a:rPr lang="en-US" altLang="zh-CN" sz="1800" b="1" dirty="0" smtClean="0">
                <a:latin typeface="Arial" panose="020B0604020202020204" pitchFamily="34" charset="0"/>
                <a:cs typeface="Times New Roman" panose="02020603050405020304" pitchFamily="18" charset="0"/>
              </a:rPr>
              <a:t>Prague, Czech, October 9</a:t>
            </a:r>
            <a:r>
              <a:rPr lang="en-US" altLang="zh-CN" sz="1800" b="1" baseline="30000" dirty="0" smtClean="0">
                <a:latin typeface="Arial" panose="020B0604020202020204" pitchFamily="34" charset="0"/>
                <a:cs typeface="Times New Roman" panose="02020603050405020304" pitchFamily="18" charset="0"/>
              </a:rPr>
              <a:t>th</a:t>
            </a:r>
            <a:r>
              <a:rPr lang="en-US" altLang="zh-CN" sz="1800" b="1" dirty="0" smtClean="0">
                <a:latin typeface="Arial" panose="020B0604020202020204" pitchFamily="34" charset="0"/>
                <a:cs typeface="Times New Roman" panose="02020603050405020304" pitchFamily="18" charset="0"/>
              </a:rPr>
              <a:t>-13</a:t>
            </a:r>
            <a:r>
              <a:rPr lang="en-US" altLang="zh-CN" sz="1800" b="1" baseline="30000" dirty="0" smtClean="0">
                <a:latin typeface="Arial" panose="020B0604020202020204" pitchFamily="34" charset="0"/>
                <a:cs typeface="Times New Roman" panose="02020603050405020304" pitchFamily="18" charset="0"/>
              </a:rPr>
              <a:t>th</a:t>
            </a:r>
            <a:r>
              <a:rPr lang="en-US" altLang="zh-CN" sz="1800" b="1" dirty="0" smtClean="0">
                <a:latin typeface="Arial" panose="020B0604020202020204" pitchFamily="34" charset="0"/>
                <a:cs typeface="Times New Roman" panose="02020603050405020304" pitchFamily="18" charset="0"/>
              </a:rPr>
              <a:t> 2017</a:t>
            </a:r>
            <a:endParaRPr lang="zh-CN" altLang="zh-CN" sz="1800" b="1" dirty="0" smtClean="0">
              <a:latin typeface="Arial" panose="020B0604020202020204" pitchFamily="34" charset="0"/>
              <a:cs typeface="Times New Roman" panose="02020603050405020304" pitchFamily="18" charset="0"/>
            </a:endParaRPr>
          </a:p>
          <a:p>
            <a:pPr eaLnBrk="1">
              <a:spcBef>
                <a:spcPct val="0"/>
              </a:spcBef>
              <a:buFontTx/>
              <a:buNone/>
            </a:pP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228600" y="1093432"/>
            <a:ext cx="24723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 7</a:t>
            </a:r>
            <a:r>
              <a:rPr lang="en-US" altLang="ko-KR" sz="1800" dirty="0" smtClean="0">
                <a:latin typeface="Arial" panose="020B0604020202020204" pitchFamily="34" charset="0"/>
              </a:rPr>
              <a:t>.1.2.1.2</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63550" y="304800"/>
            <a:ext cx="8229600" cy="1143000"/>
          </a:xfrm>
        </p:spPr>
        <p:txBody>
          <a:bodyPr/>
          <a:lstStyle/>
          <a:p>
            <a:r>
              <a:rPr lang="en-US" altLang="zh-CN" dirty="0"/>
              <a:t>Background</a:t>
            </a:r>
          </a:p>
        </p:txBody>
      </p:sp>
      <p:sp>
        <p:nvSpPr>
          <p:cNvPr id="2" name="矩形 1"/>
          <p:cNvSpPr/>
          <p:nvPr/>
        </p:nvSpPr>
        <p:spPr>
          <a:xfrm>
            <a:off x="295831" y="1905000"/>
            <a:ext cx="8565037" cy="3600986"/>
          </a:xfrm>
          <a:prstGeom prst="rect">
            <a:avLst/>
          </a:prstGeom>
        </p:spPr>
        <p:txBody>
          <a:bodyPr wrap="square">
            <a:spAutoFit/>
          </a:bodyPr>
          <a:lstStyle/>
          <a:p>
            <a:r>
              <a:rPr lang="en-US" sz="3200" b="1" dirty="0" smtClean="0"/>
              <a:t>For uplink codebook based transmission, whether TPMI is signaled independently or jointly with SRI(s) and TRI is under discussion. In either case, it is beneficial to be able to reduce the overhead due to PMI related signaling in an uplink DCI.</a:t>
            </a:r>
            <a:endParaRPr lang="en-US" sz="3200" dirty="0" smtClean="0"/>
          </a:p>
          <a:p>
            <a:pPr lvl="1"/>
            <a:endParaRPr lang="en-US" dirty="0"/>
          </a:p>
          <a:p>
            <a:pPr lvl="1"/>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sz="6000" dirty="0" smtClean="0"/>
              <a:t>Proposal</a:t>
            </a:r>
            <a:endParaRPr lang="en-US" altLang="zh-CN" sz="6000" dirty="0"/>
          </a:p>
        </p:txBody>
      </p:sp>
      <p:sp>
        <p:nvSpPr>
          <p:cNvPr id="6147" name="Content Placeholder 2"/>
          <p:cNvSpPr>
            <a:spLocks noGrp="1"/>
          </p:cNvSpPr>
          <p:nvPr>
            <p:ph idx="1"/>
          </p:nvPr>
        </p:nvSpPr>
        <p:spPr>
          <a:xfrm>
            <a:off x="463550" y="1371600"/>
            <a:ext cx="8229600" cy="5029200"/>
          </a:xfrm>
        </p:spPr>
        <p:txBody>
          <a:bodyPr>
            <a:normAutofit/>
          </a:bodyPr>
          <a:lstStyle/>
          <a:p>
            <a:pPr lvl="0"/>
            <a:r>
              <a:rPr lang="en-GB" sz="3600" dirty="0" smtClean="0"/>
              <a:t>A </a:t>
            </a:r>
            <a:r>
              <a:rPr lang="en-GB" sz="3600" dirty="0" err="1" smtClean="0"/>
              <a:t>gNB</a:t>
            </a:r>
            <a:r>
              <a:rPr lang="en-GB" sz="3600" dirty="0" smtClean="0"/>
              <a:t> can signal to a UE a codebook subset restriction for an uplink codebook:</a:t>
            </a:r>
          </a:p>
          <a:p>
            <a:pPr lvl="1"/>
            <a:r>
              <a:rPr lang="en-GB" sz="3200" dirty="0"/>
              <a:t>t</a:t>
            </a:r>
            <a:r>
              <a:rPr lang="en-GB" sz="3200" dirty="0" smtClean="0"/>
              <a:t>he TPMI-related signalling field from </a:t>
            </a:r>
            <a:r>
              <a:rPr lang="en-GB" sz="3200" dirty="0" err="1" smtClean="0"/>
              <a:t>gNB</a:t>
            </a:r>
            <a:r>
              <a:rPr lang="en-GB" sz="3200" dirty="0" smtClean="0"/>
              <a:t> is budgeted according to the number of </a:t>
            </a:r>
            <a:r>
              <a:rPr lang="en-GB" sz="3200" dirty="0" err="1" smtClean="0"/>
              <a:t>codewords</a:t>
            </a:r>
            <a:r>
              <a:rPr lang="en-GB" sz="3200" dirty="0" smtClean="0"/>
              <a:t> after applying the codebook subset restriction to the uplink codebook.</a:t>
            </a:r>
          </a:p>
          <a:p>
            <a:pPr marL="0" lvl="0" indent="0">
              <a:buNone/>
            </a:pPr>
            <a:endParaRPr lang="en-GB" altLang="zh-CN" sz="1200" dirty="0" smtClean="0"/>
          </a:p>
          <a:p>
            <a:pPr marL="457200" lvl="1" indent="0">
              <a:buNone/>
            </a:pPr>
            <a:endParaRPr lang="en-GB" altLang="zh-CN" dirty="0" smtClean="0"/>
          </a:p>
          <a:p>
            <a:pPr lvl="2">
              <a:buNone/>
            </a:pPr>
            <a:endParaRPr lang="en-US" altLang="zh-CN" sz="1600" dirty="0" smtClean="0"/>
          </a:p>
        </p:txBody>
      </p:sp>
    </p:spTree>
    <p:extLst>
      <p:ext uri="{BB962C8B-B14F-4D97-AF65-F5344CB8AC3E}">
        <p14:creationId xmlns:p14="http://schemas.microsoft.com/office/powerpoint/2010/main" val="39642359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19621</TotalTime>
  <Words>240</Words>
  <Application>Microsoft Office PowerPoint</Application>
  <PresentationFormat>On-screen Show (4:3)</PresentationFormat>
  <Paragraphs>22</Paragraphs>
  <Slides>3</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맑은 고딕</vt:lpstr>
      <vt:lpstr>맑은 고딕</vt:lpstr>
      <vt:lpstr>宋体</vt:lpstr>
      <vt:lpstr>Arial</vt:lpstr>
      <vt:lpstr>Calibri</vt:lpstr>
      <vt:lpstr>Times New Roman</vt:lpstr>
      <vt:lpstr>Office Theme</vt:lpstr>
      <vt:lpstr>WF on uplink Codebook Subset Restriction</vt:lpstr>
      <vt:lpstr>Background</vt:lpstr>
      <vt:lpstr>Proposal</vt:lpstr>
    </vt:vector>
  </TitlesOfParts>
  <Company>STA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Weidong Yang</cp:lastModifiedBy>
  <cp:revision>952</cp:revision>
  <dcterms:created xsi:type="dcterms:W3CDTF">2010-05-12T23:28:36Z</dcterms:created>
  <dcterms:modified xsi:type="dcterms:W3CDTF">2017-10-10T15:46:18Z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(3)8WvzLulZ0ixSlrDsb0BnyZIi7stCEnrZAxLSucUOlY1iVstKOZr8jSFVdUuXduxokMLjG/GC
/oQzfNU67NBSghXzVtkIVWxtH/VQt6aGBBQVv0wBW+t3VfTHl93StCY4sZhAvs5X9AfJujSW
ZP+2zwDlp400hia7xfrkLQr9O6M1ONTb3eOohBbPnRzSwi6u/de+WMYLx8zqQ5iOkMyzbY5X
OFKXYsYKVhp091Mq/x</vt:lpwstr>
  </property>
  <property fmtid="{D5CDD505-2E9C-101B-9397-08002B2CF9AE}" pid="17" name="_2015_ms_pID_725343_00">
    <vt:lpwstr>_2015_ms_pID_725343</vt:lpwstr>
  </property>
  <property fmtid="{D5CDD505-2E9C-101B-9397-08002B2CF9AE}" pid="18" name="_2015_ms_pID_7253431">
    <vt:lpwstr>NBYxH0H5KPuh09g58TiJuvPbyphvf3ObppTpgsaeYUaXkLFCnHKxnT
rc1g86iAAvNsHHpb5m5iPjAzDPI81uPfCbpIlzjlIxKL3qTlSUZIBcmtlY1E6Ve6IRpgtAIN
68YIWL8gvG37KJBcxDR3eTUf0LfYvETqcoNQVzW0fN+mNkv3lhNVOoBWPU4CODU3gbg3RUkv
s8HmGNm+zzO0Q7YdQ86XVuw8g2YOGmwi0+u7</vt:lpwstr>
  </property>
  <property fmtid="{D5CDD505-2E9C-101B-9397-08002B2CF9AE}" pid="19" name="_2015_ms_pID_7253431_00">
    <vt:lpwstr>_2015_ms_pID_7253431</vt:lpwstr>
  </property>
  <property fmtid="{D5CDD505-2E9C-101B-9397-08002B2CF9AE}" pid="20" name="_2015_ms_pID_7253432">
    <vt:lpwstr>z1pF2fxVH1/o/mK6/waKApfkLIHa/FRlcCb7
0/l+B8uUjLbkOmQzc7jfFNV3RKelr9o4tFk5qIiAZWAZuQuhl+0=</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1498492641</vt:lpwstr>
  </property>
</Properties>
</file>