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6" r:id="rId5"/>
    <p:sldId id="264" r:id="rId6"/>
    <p:sldId id="267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24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Polar Code Construction for NR PBCH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R1-1718959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3187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90bis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CZ, 9th – 13th, October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7.4.3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FC0F2-5EF4-4A91-A60E-70824F9FD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1FA5F-05A6-4295-88CA-3A66E0F29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/>
              <a:t>Agreement (RAN1#89):</a:t>
            </a:r>
            <a:endParaRPr lang="en-US" dirty="0"/>
          </a:p>
          <a:p>
            <a:pPr lvl="1"/>
            <a:r>
              <a:rPr lang="en-US" dirty="0"/>
              <a:t>Polar coding is adopted for NR-PBCH</a:t>
            </a:r>
          </a:p>
          <a:p>
            <a:pPr lvl="2"/>
            <a:r>
              <a:rPr lang="en-US" dirty="0"/>
              <a:t>Using same polar code construction as for the control channel</a:t>
            </a:r>
          </a:p>
          <a:p>
            <a:pPr lvl="2"/>
            <a:r>
              <a:rPr lang="en-US" dirty="0" err="1"/>
              <a:t>N</a:t>
            </a:r>
            <a:r>
              <a:rPr lang="en-US" baseline="-25000" dirty="0" err="1"/>
              <a:t>max</a:t>
            </a:r>
            <a:r>
              <a:rPr lang="en-US" dirty="0"/>
              <a:t> = 512</a:t>
            </a:r>
          </a:p>
          <a:p>
            <a:pPr lvl="1"/>
            <a:r>
              <a:rPr lang="en-US" dirty="0"/>
              <a:t>Working assumption that the data, including time index if carried by NR-PBCH excluding DMRS, is transmitted explicitly	</a:t>
            </a:r>
          </a:p>
          <a:p>
            <a:pPr lvl="1"/>
            <a:r>
              <a:rPr lang="en-US" dirty="0"/>
              <a:t>Can be revisited if significant benefit is shown from partial implicit transmission of time index if allowed by the polar code design</a:t>
            </a:r>
          </a:p>
          <a:p>
            <a:r>
              <a:rPr lang="en-US" b="1" u="sng" dirty="0"/>
              <a:t>Agreements (RAN1#89):</a:t>
            </a:r>
            <a:endParaRPr lang="en-US" dirty="0"/>
          </a:p>
          <a:p>
            <a:pPr lvl="1"/>
            <a:r>
              <a:rPr lang="en-US" dirty="0"/>
              <a:t>Following contents are carried in NR-MIB</a:t>
            </a:r>
          </a:p>
          <a:p>
            <a:pPr lvl="2"/>
            <a:r>
              <a:rPr lang="en-US" dirty="0"/>
              <a:t>….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CRC size for NR-MIB is [16 + y] bits</a:t>
            </a:r>
          </a:p>
        </p:txBody>
      </p:sp>
    </p:spTree>
    <p:extLst>
      <p:ext uri="{BB962C8B-B14F-4D97-AF65-F5344CB8AC3E}">
        <p14:creationId xmlns:p14="http://schemas.microsoft.com/office/powerpoint/2010/main" val="155435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C725E-E1BC-486B-9296-02453FE59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C3DAA-ACB1-416A-9BF2-F61CF731D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373563"/>
          </a:xfrm>
        </p:spPr>
        <p:txBody>
          <a:bodyPr>
            <a:normAutofit fontScale="62500" lnSpcReduction="20000"/>
          </a:bodyPr>
          <a:lstStyle/>
          <a:p>
            <a:r>
              <a:rPr lang="en-GB" b="1" u="sng" dirty="0"/>
              <a:t>Agreements (RAN1#90):</a:t>
            </a:r>
            <a:endParaRPr lang="en-US" sz="4000" dirty="0"/>
          </a:p>
          <a:p>
            <a:pPr lvl="1"/>
            <a:r>
              <a:rPr lang="en-US" dirty="0"/>
              <a:t>NR strive to support same payload size between below-6 and above-6 GHz</a:t>
            </a:r>
            <a:endParaRPr lang="en-US" sz="3600" dirty="0"/>
          </a:p>
          <a:p>
            <a:pPr lvl="1"/>
            <a:r>
              <a:rPr lang="en-US" dirty="0"/>
              <a:t>SS block time index:</a:t>
            </a:r>
            <a:endParaRPr lang="en-US" sz="3600" dirty="0"/>
          </a:p>
          <a:p>
            <a:pPr lvl="2"/>
            <a:r>
              <a:rPr lang="en-US" dirty="0">
                <a:solidFill>
                  <a:srgbClr val="FF0000"/>
                </a:solidFill>
              </a:rPr>
              <a:t>3 bits (b5, …, b3) </a:t>
            </a:r>
            <a:r>
              <a:rPr lang="en-US" dirty="0"/>
              <a:t>for SS block time index in NR-PBCH payload only in case of above 6 GHz</a:t>
            </a:r>
            <a:endParaRPr lang="en-US" sz="3200" dirty="0"/>
          </a:p>
          <a:p>
            <a:pPr lvl="2"/>
            <a:r>
              <a:rPr lang="en-US" dirty="0">
                <a:solidFill>
                  <a:srgbClr val="FF0000"/>
                </a:solidFill>
              </a:rPr>
              <a:t>b5, …, b3 </a:t>
            </a:r>
            <a:r>
              <a:rPr lang="en-US" dirty="0"/>
              <a:t>for SS block time index are not carried in NR-PBCH payload in case of below 6 GHz</a:t>
            </a:r>
            <a:endParaRPr lang="en-US" sz="3200" dirty="0"/>
          </a:p>
          <a:p>
            <a:pPr lvl="3"/>
            <a:r>
              <a:rPr lang="en-US" dirty="0"/>
              <a:t>3 bits in NR-PBCH payload in below 6 GHz case may be used for other purpose(s)</a:t>
            </a:r>
          </a:p>
          <a:p>
            <a:r>
              <a:rPr lang="en-GB" b="1" u="sng" dirty="0"/>
              <a:t>Agreements (RAN1 NR AH#3):</a:t>
            </a:r>
          </a:p>
          <a:p>
            <a:pPr lvl="1"/>
            <a:r>
              <a:rPr lang="en-GB" dirty="0"/>
              <a:t>The 1</a:t>
            </a:r>
            <a:r>
              <a:rPr lang="en-GB" baseline="30000" dirty="0"/>
              <a:t>st</a:t>
            </a:r>
            <a:r>
              <a:rPr lang="en-GB" dirty="0"/>
              <a:t> PBCH scrambling is a Gold sequence initialized by cell ID. The 2</a:t>
            </a:r>
            <a:r>
              <a:rPr lang="en-GB" baseline="30000" dirty="0"/>
              <a:t>nd</a:t>
            </a:r>
            <a:r>
              <a:rPr lang="en-GB" dirty="0"/>
              <a:t> and 3</a:t>
            </a:r>
            <a:r>
              <a:rPr lang="en-GB" baseline="30000" dirty="0"/>
              <a:t>rd</a:t>
            </a:r>
            <a:r>
              <a:rPr lang="en-GB" dirty="0"/>
              <a:t> LSBs of SFN are used for determining a sequential non-overlapping portion of the sequence.</a:t>
            </a:r>
            <a:endParaRPr lang="en-US" sz="3600" dirty="0"/>
          </a:p>
          <a:p>
            <a:pPr lvl="2"/>
            <a:r>
              <a:rPr lang="en-GB" dirty="0"/>
              <a:t>Generate a Gold sequence of length 4M where M is the number of bits to be scrambled</a:t>
            </a:r>
            <a:endParaRPr lang="en-US" sz="3200" dirty="0"/>
          </a:p>
          <a:p>
            <a:pPr lvl="2"/>
            <a:r>
              <a:rPr lang="en-GB" dirty="0"/>
              <a:t>Partition the generated sequence into 4 non-overlapping portions</a:t>
            </a:r>
            <a:endParaRPr lang="en-US" sz="3200" dirty="0"/>
          </a:p>
          <a:p>
            <a:pPr lvl="2"/>
            <a:r>
              <a:rPr lang="en-GB" dirty="0"/>
              <a:t>The 2</a:t>
            </a:r>
            <a:r>
              <a:rPr lang="en-GB" baseline="30000" dirty="0"/>
              <a:t>nd</a:t>
            </a:r>
            <a:r>
              <a:rPr lang="en-GB" dirty="0"/>
              <a:t> and 3</a:t>
            </a:r>
            <a:r>
              <a:rPr lang="en-GB" baseline="30000" dirty="0"/>
              <a:t>rd</a:t>
            </a:r>
            <a:r>
              <a:rPr lang="en-GB" dirty="0"/>
              <a:t> LSBs uniquely identify indices of each of the non-overlapping portion of the sequence</a:t>
            </a:r>
            <a:endParaRPr lang="en-US" sz="3200" dirty="0"/>
          </a:p>
          <a:p>
            <a:pPr lvl="1"/>
            <a:endParaRPr lang="en-US" b="1" u="sng" dirty="0"/>
          </a:p>
          <a:p>
            <a:pPr marL="0" indent="0">
              <a:buNone/>
            </a:pPr>
            <a:endParaRPr lang="en-US" sz="4000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453F9F-D14B-4156-A855-0CC602084F2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41" y="4876800"/>
            <a:ext cx="3505317" cy="17367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50CBB91-DCAE-4263-A5DE-AA846A79FEE1}"/>
              </a:ext>
            </a:extLst>
          </p:cNvPr>
          <p:cNvSpPr/>
          <p:nvPr/>
        </p:nvSpPr>
        <p:spPr>
          <a:xfrm>
            <a:off x="5181658" y="4876801"/>
            <a:ext cx="1143000" cy="1828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9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493D7-C0BD-40F7-810B-CF8A09A96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69DBD-FFB3-40D3-A4A4-DCAC9076A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Agreements (RAN1#90bis):</a:t>
            </a:r>
            <a:endParaRPr lang="en-US" dirty="0"/>
          </a:p>
          <a:p>
            <a:pPr lvl="1"/>
            <a:r>
              <a:rPr lang="en-GB" dirty="0">
                <a:solidFill>
                  <a:srgbClr val="FF0000"/>
                </a:solidFill>
              </a:rPr>
              <a:t>(working assumption) NR-PBCH has a payload size of 56 bits (including CRC)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10-bit SFN is carried by NR-PBCH</a:t>
            </a:r>
            <a:endParaRPr lang="en-US" dirty="0"/>
          </a:p>
          <a:p>
            <a:pPr lvl="1"/>
            <a:r>
              <a:rPr lang="en-GB" dirty="0"/>
              <a:t>(working assumption) 4-bit PRB grid offset is carried by NR-PBCH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966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11A46-4305-471D-9044-BCEB4A44C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E3C344-D72F-4C62-B4E2-30DD61B86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The number of CRC bits attached does not lead to increase of NR PBCH payload size from current WA of 56 bits (including CRC) </a:t>
            </a:r>
          </a:p>
          <a:p>
            <a:r>
              <a:rPr lang="en-US" sz="2400" dirty="0"/>
              <a:t>For the pair (PBCH payload size, CRC length), (56,24) is adopted, assuming adequate number of reserved bits for both above 6 GHz and sub 6 GHz</a:t>
            </a:r>
          </a:p>
          <a:p>
            <a:pPr lvl="1"/>
            <a:r>
              <a:rPr lang="en-US" sz="2400" dirty="0"/>
              <a:t>Reuse Polar code design for PDCCH, i.e., 24-bit CRC with the associated </a:t>
            </a:r>
            <a:r>
              <a:rPr lang="en-US" sz="2400" dirty="0" err="1"/>
              <a:t>interleaver</a:t>
            </a:r>
            <a:r>
              <a:rPr lang="en-US" sz="2400" dirty="0"/>
              <a:t>.</a:t>
            </a:r>
          </a:p>
          <a:p>
            <a:pPr lvl="1"/>
            <a:r>
              <a:rPr lang="en-US" sz="2400" dirty="0" err="1"/>
              <a:t>K</a:t>
            </a:r>
            <a:r>
              <a:rPr lang="en-US" sz="2400" baseline="-25000" dirty="0" err="1"/>
              <a:t>reserved</a:t>
            </a:r>
            <a:r>
              <a:rPr lang="en-US" sz="2400" dirty="0"/>
              <a:t>: the number of reserved bits when assuming 24-bit CRC</a:t>
            </a:r>
          </a:p>
          <a:p>
            <a:pPr lvl="1"/>
            <a:r>
              <a:rPr lang="en-US" sz="2000" dirty="0"/>
              <a:t>If (56,24) lead to unacceptable number of reserved bits, then (56,19) is adopted</a:t>
            </a:r>
          </a:p>
          <a:p>
            <a:pPr lvl="1"/>
            <a:r>
              <a:rPr lang="en-US" sz="2000" dirty="0"/>
              <a:t>CA-Polar is adopted for NR PBCH with 19-bit CRC polynomial, leading to (</a:t>
            </a:r>
            <a:r>
              <a:rPr lang="en-US" sz="2000" dirty="0" err="1"/>
              <a:t>K</a:t>
            </a:r>
            <a:r>
              <a:rPr lang="en-US" sz="2000" baseline="-25000" dirty="0" err="1"/>
              <a:t>reserved</a:t>
            </a:r>
            <a:r>
              <a:rPr lang="en-US" sz="2000" baseline="-25000" dirty="0"/>
              <a:t> </a:t>
            </a:r>
            <a:r>
              <a:rPr lang="en-US" sz="2000" dirty="0"/>
              <a:t>+5) reserved bits</a:t>
            </a:r>
          </a:p>
          <a:p>
            <a:pPr lvl="2"/>
            <a:r>
              <a:rPr lang="en-US" altLang="ko-KR" sz="2000" i="1" dirty="0">
                <a:latin typeface="Calibri" panose="020F0502020204030204" pitchFamily="34" charset="0"/>
              </a:rPr>
              <a:t>CRC polynomial: </a:t>
            </a:r>
            <a:r>
              <a:rPr lang="en-GB" sz="2000" dirty="0"/>
              <a:t>R1-1717998: g</a:t>
            </a:r>
            <a:r>
              <a:rPr lang="en-GB" sz="2000" baseline="-25000" dirty="0"/>
              <a:t>CRC19</a:t>
            </a:r>
            <a:r>
              <a:rPr lang="en-GB" sz="2000" dirty="0"/>
              <a:t>(</a:t>
            </a:r>
            <a:r>
              <a:rPr lang="en-GB" sz="2000" i="1" dirty="0"/>
              <a:t>D</a:t>
            </a:r>
            <a:r>
              <a:rPr lang="en-GB" sz="2000" dirty="0"/>
              <a:t>) = [</a:t>
            </a:r>
            <a:r>
              <a:rPr lang="en-US" altLang="ko-KR" sz="2000" dirty="0">
                <a:latin typeface="Calibri" panose="020F0502020204030204" pitchFamily="34" charset="0"/>
              </a:rPr>
              <a:t>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19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16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14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13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12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10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8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7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4</a:t>
            </a:r>
            <a:r>
              <a:rPr lang="en-US" altLang="ko-KR" sz="2000" dirty="0">
                <a:latin typeface="Calibri" panose="020F0502020204030204" pitchFamily="34" charset="0"/>
              </a:rPr>
              <a:t> + D</a:t>
            </a:r>
            <a:r>
              <a:rPr lang="en-US" altLang="ko-KR" sz="2000" baseline="30000" dirty="0">
                <a:latin typeface="Calibri" panose="020F0502020204030204" pitchFamily="34" charset="0"/>
              </a:rPr>
              <a:t>3</a:t>
            </a:r>
            <a:r>
              <a:rPr lang="en-US" altLang="ko-KR" sz="2000" dirty="0">
                <a:latin typeface="Calibri" panose="020F0502020204030204" pitchFamily="34" charset="0"/>
              </a:rPr>
              <a:t> + 1]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4370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2F40A-93C5-4BCF-B1C2-B85CBEAC1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893ACF-D84D-4290-BF6F-F0E41F25B2E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8305800" cy="41103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94271B-A147-4A7B-A888-8A228CE1BFD8}"/>
              </a:ext>
            </a:extLst>
          </p:cNvPr>
          <p:cNvSpPr txBox="1"/>
          <p:nvPr/>
        </p:nvSpPr>
        <p:spPr>
          <a:xfrm>
            <a:off x="1752600" y="6150213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R1-1717998, “</a:t>
            </a:r>
            <a:r>
              <a:rPr lang="nn-NO" sz="2000" dirty="0"/>
              <a:t>Polar Code Design for NR-PBCH</a:t>
            </a:r>
            <a:r>
              <a:rPr lang="en-GB" sz="2000" dirty="0"/>
              <a:t>”</a:t>
            </a:r>
            <a:r>
              <a:rPr lang="nn-NO" sz="2000" dirty="0"/>
              <a:t>, Ericsson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07191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C008D-611F-4B9B-87EE-A4BD0C2BD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914400"/>
          </a:xfrm>
        </p:spPr>
        <p:txBody>
          <a:bodyPr/>
          <a:lstStyle/>
          <a:p>
            <a:r>
              <a:rPr lang="en-US" dirty="0"/>
              <a:t>Appendix. Example PBCH payload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BC202AB-279B-4D4C-9F51-FEC9CEC7F1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902874"/>
              </p:ext>
            </p:extLst>
          </p:nvPr>
        </p:nvGraphicFramePr>
        <p:xfrm>
          <a:off x="1066801" y="1066800"/>
          <a:ext cx="7315200" cy="5059362"/>
        </p:xfrm>
        <a:graphic>
          <a:graphicData uri="http://schemas.openxmlformats.org/drawingml/2006/table">
            <a:tbl>
              <a:tblPr firstRow="1" firstCol="1" bandRow="1"/>
              <a:tblGrid>
                <a:gridCol w="1884514">
                  <a:extLst>
                    <a:ext uri="{9D8B030D-6E8A-4147-A177-3AD203B41FA5}">
                      <a16:colId xmlns:a16="http://schemas.microsoft.com/office/drawing/2014/main" val="3247386606"/>
                    </a:ext>
                  </a:extLst>
                </a:gridCol>
                <a:gridCol w="1552183">
                  <a:extLst>
                    <a:ext uri="{9D8B030D-6E8A-4147-A177-3AD203B41FA5}">
                      <a16:colId xmlns:a16="http://schemas.microsoft.com/office/drawing/2014/main" val="2949422519"/>
                    </a:ext>
                  </a:extLst>
                </a:gridCol>
                <a:gridCol w="3878503">
                  <a:extLst>
                    <a:ext uri="{9D8B030D-6E8A-4147-A177-3AD203B41FA5}">
                      <a16:colId xmlns:a16="http://schemas.microsoft.com/office/drawing/2014/main" val="2184254183"/>
                    </a:ext>
                  </a:extLst>
                </a:gridCol>
              </a:tblGrid>
              <a:tr h="2299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Information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Number of bits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508792"/>
                  </a:ext>
                </a:extLst>
              </a:tr>
              <a:tr h="2299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SFN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589999"/>
                  </a:ext>
                </a:extLst>
              </a:tr>
              <a:tr h="13798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RMSI configuration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[8]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Includes all information needed to receive the PDCCH and PDSCH for RMSI including RMSI presence flag, RMSI/MSG2/4 SCS, possible QCL indication, and indication of initial active bandwidth part(if needed). 8 bits is the target with exact number of bits to be confirmed.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781593"/>
                  </a:ext>
                </a:extLst>
              </a:tr>
              <a:tr h="2299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SS block time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Only present for above 6 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374257"/>
                  </a:ext>
                </a:extLst>
              </a:tr>
              <a:tr h="2299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Half frame indication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Inclusion depends on agreement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878285"/>
                  </a:ext>
                </a:extLst>
              </a:tr>
              <a:tr h="2299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“CellBarred” flag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93080"/>
                  </a:ext>
                </a:extLst>
              </a:tr>
              <a:tr h="4599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1st PDSCH DMRS position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Working assumption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110911"/>
                  </a:ext>
                </a:extLst>
              </a:tr>
              <a:tr h="2299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PRB grid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819253"/>
                  </a:ext>
                </a:extLst>
              </a:tr>
              <a:tr h="11498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Reserved bits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[13] (sub 6 GHz)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[10] (above 6 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There will be at least 4 reserved bits.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 addition,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reserved bits are added to achieve byte alignment.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Any additional agreed fields will reduce the number of reserved bits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973061"/>
                  </a:ext>
                </a:extLst>
              </a:tr>
              <a:tr h="4599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[19]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Discuss if PBCH CRC should be PBCH-specific or aligned with PDCCH.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896937"/>
                  </a:ext>
                </a:extLst>
              </a:tr>
              <a:tr h="2299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including CRC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02014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AAF6E80-5F0B-41F6-8D61-9745BD2DA676}"/>
              </a:ext>
            </a:extLst>
          </p:cNvPr>
          <p:cNvSpPr txBox="1"/>
          <p:nvPr/>
        </p:nvSpPr>
        <p:spPr>
          <a:xfrm>
            <a:off x="838200" y="6248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R1-1716837, “Summary on 6.1.2.1. Remaining details on NR-PBCH”, Ericsson, 3GPP TSG RAN WG1 NR </a:t>
            </a:r>
            <a:r>
              <a:rPr lang="en-US" sz="1600" dirty="0" err="1"/>
              <a:t>adhoc</a:t>
            </a:r>
            <a:r>
              <a:rPr lang="en-US" sz="1600" dirty="0"/>
              <a:t> #3, Nagoya, Japan, 18</a:t>
            </a:r>
            <a:r>
              <a:rPr lang="en-US" sz="1600" baseline="30000" dirty="0"/>
              <a:t>th</a:t>
            </a:r>
            <a:r>
              <a:rPr lang="en-US" sz="1600" dirty="0"/>
              <a:t>-21</a:t>
            </a:r>
            <a:r>
              <a:rPr lang="en-US" sz="1600" baseline="30000" dirty="0"/>
              <a:t>st</a:t>
            </a:r>
            <a:r>
              <a:rPr lang="en-US" sz="1600" dirty="0"/>
              <a:t> September, 2017.</a:t>
            </a:r>
          </a:p>
        </p:txBody>
      </p:sp>
    </p:spTree>
    <p:extLst>
      <p:ext uri="{BB962C8B-B14F-4D97-AF65-F5344CB8AC3E}">
        <p14:creationId xmlns:p14="http://schemas.microsoft.com/office/powerpoint/2010/main" val="4249723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664</Words>
  <Application>Microsoft Office PowerPoint</Application>
  <PresentationFormat>On-screen Show (4:3)</PresentationFormat>
  <Paragraphs>83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Unicode MS</vt:lpstr>
      <vt:lpstr>맑은 고딕</vt:lpstr>
      <vt:lpstr>SimSun</vt:lpstr>
      <vt:lpstr>Arial</vt:lpstr>
      <vt:lpstr>Calibri</vt:lpstr>
      <vt:lpstr>Symbol</vt:lpstr>
      <vt:lpstr>Times New Roman</vt:lpstr>
      <vt:lpstr>Office Theme</vt:lpstr>
      <vt:lpstr>WF on Polar Code Construction for NR PBCH</vt:lpstr>
      <vt:lpstr>Background (1)</vt:lpstr>
      <vt:lpstr>Background (2)</vt:lpstr>
      <vt:lpstr>Background (3)</vt:lpstr>
      <vt:lpstr>Proposal</vt:lpstr>
      <vt:lpstr>Appendix</vt:lpstr>
      <vt:lpstr>Appendix. Example PBCH payload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MTC</dc:title>
  <dc:creator>Yufei Blankenship</dc:creator>
  <cp:lastModifiedBy>Yufei Blankenship</cp:lastModifiedBy>
  <cp:revision>97</cp:revision>
  <dcterms:created xsi:type="dcterms:W3CDTF">2006-08-16T00:00:00Z</dcterms:created>
  <dcterms:modified xsi:type="dcterms:W3CDTF">2017-10-12T15:17:00Z</dcterms:modified>
</cp:coreProperties>
</file>