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6"/>
  </p:notesMasterIdLst>
  <p:handoutMasterIdLst>
    <p:handoutMasterId r:id="rId9"/>
  </p:handoutMasterIdLst>
  <p:sldIdLst>
    <p:sldId id="374" r:id="rId5"/>
    <p:sldId id="383" r:id="rId7"/>
    <p:sldId id="387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129" d="100"/>
          <a:sy n="129" d="100"/>
        </p:scale>
        <p:origin x="896" y="0"/>
      </p:cViewPr>
      <p:guideLst>
        <p:guide orient="horz" pos="2206"/>
        <p:guide pos="415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  <a:endParaRPr lang="en-US" altLang="zh-CN" noProof="0"/>
          </a:p>
          <a:p>
            <a:pPr lvl="1"/>
            <a:r>
              <a:rPr lang="en-US" altLang="zh-CN" noProof="0"/>
              <a:t>Second level</a:t>
            </a:r>
            <a:endParaRPr lang="en-US" altLang="zh-CN" noProof="0"/>
          </a:p>
          <a:p>
            <a:pPr lvl="2"/>
            <a:r>
              <a:rPr lang="en-US" altLang="zh-CN" noProof="0"/>
              <a:t>Third level</a:t>
            </a:r>
            <a:endParaRPr lang="en-US" altLang="zh-CN" noProof="0"/>
          </a:p>
          <a:p>
            <a:pPr lvl="3"/>
            <a:r>
              <a:rPr lang="en-US" altLang="zh-CN" noProof="0"/>
              <a:t>Fourth level</a:t>
            </a:r>
            <a:endParaRPr lang="en-US" altLang="zh-CN" noProof="0"/>
          </a:p>
          <a:p>
            <a:pPr lvl="4"/>
            <a:r>
              <a:rPr lang="en-US" altLang="zh-CN" noProof="0"/>
              <a:t>Fifth level</a:t>
            </a:r>
            <a:endParaRPr lang="en-US" altLang="zh-CN" noProof="0"/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WF on omission rules for partial Part 2 reporting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205448"/>
            <a:ext cx="6863763" cy="1188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2400" dirty="0"/>
              <a:t>ZTE, </a:t>
            </a:r>
            <a:r>
              <a:rPr lang="en-US" sz="2400" dirty="0">
                <a:sym typeface="+mn-ea"/>
              </a:rPr>
              <a:t>Sanechips, Ericsson, MediaTek, Samsung, NTT DOCOMO, ASTRI, CATT, [Nokia, NSB]</a:t>
            </a:r>
            <a:endParaRPr lang="en-US" altLang="en-GB" sz="2400" b="0" dirty="0" smtClean="0">
              <a:ea typeface="MS PGothic" panose="020B0600070205080204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101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</a:t>
            </a:r>
            <a:r>
              <a:rPr lang="en-US" altLang="en-GB" sz="2000" dirty="0" smtClean="0"/>
              <a:t>Meeting #90bis</a:t>
            </a:r>
            <a:r>
              <a:rPr lang="en-GB" altLang="zh-CN" sz="2000" dirty="0" smtClean="0"/>
              <a:t>                                     R1</a:t>
            </a:r>
            <a:r>
              <a:rPr lang="en-US" altLang="en-GB" sz="2000" dirty="0" smtClean="0"/>
              <a:t>-</a:t>
            </a:r>
            <a:r>
              <a:rPr lang="en-GB" altLang="zh-CN" sz="2000" dirty="0" smtClean="0"/>
              <a:t>17</a:t>
            </a:r>
            <a:r>
              <a:rPr lang="en-US" altLang="en-GB" sz="2000" dirty="0" smtClean="0"/>
              <a:t>18886</a:t>
            </a:r>
            <a:endParaRPr lang="en-US" altLang="en-GB" sz="2000" dirty="0" smtClean="0"/>
          </a:p>
          <a:p>
            <a:r>
              <a:rPr lang="en-US" altLang="en-GB" sz="2000" dirty="0" smtClean="0"/>
              <a:t>Prague</a:t>
            </a:r>
            <a:r>
              <a:rPr lang="en-GB" altLang="zh-CN" sz="2000" dirty="0" smtClean="0"/>
              <a:t>, </a:t>
            </a:r>
            <a:r>
              <a:rPr lang="en-US" altLang="en-GB" sz="2000" dirty="0" smtClean="0"/>
              <a:t>Czeck Republic,</a:t>
            </a:r>
            <a:r>
              <a:rPr lang="en-GB" altLang="zh-CN" sz="2000" dirty="0" smtClean="0"/>
              <a:t> </a:t>
            </a:r>
            <a:r>
              <a:rPr lang="en-US" altLang="en-GB" sz="2000" dirty="0" smtClean="0"/>
              <a:t>9th</a:t>
            </a:r>
            <a:r>
              <a:rPr lang="en-GB" altLang="zh-CN" sz="2000" dirty="0" smtClean="0"/>
              <a:t> – </a:t>
            </a:r>
            <a:r>
              <a:rPr lang="en-US" altLang="en-GB" sz="2000" dirty="0" smtClean="0"/>
              <a:t>13th</a:t>
            </a:r>
            <a:r>
              <a:rPr lang="en-GB" altLang="zh-CN" sz="2000" dirty="0" smtClean="0"/>
              <a:t> </a:t>
            </a:r>
            <a:r>
              <a:rPr lang="en-US" altLang="en-GB" sz="2000" dirty="0" smtClean="0"/>
              <a:t>October</a:t>
            </a:r>
            <a:r>
              <a:rPr lang="en-GB" altLang="zh-CN" sz="2000" dirty="0" smtClean="0"/>
              <a:t>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7</a:t>
            </a:r>
            <a:r>
              <a:rPr lang="en-US" altLang="zh-CN" sz="2000" dirty="0" smtClean="0"/>
              <a:t>.2.2.2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Background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843117"/>
            <a:ext cx="8852452" cy="701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342900" algn="just" eaLnBrk="1" hangingPunct="1"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PUSCH CSI reporting,  the following agreement has been reached in RAN1 NR#3:</a:t>
            </a:r>
            <a:endParaRPr lang="en-GB" altLang="ja-JP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855" y="1572260"/>
            <a:ext cx="8848090" cy="5317490"/>
          </a:xfrm>
        </p:spPr>
        <p:txBody>
          <a:bodyPr>
            <a:normAutofit/>
          </a:bodyPr>
          <a:p>
            <a:pPr marL="176530" lvl="2" indent="-176530">
              <a:spcBef>
                <a:spcPts val="0"/>
              </a:spcBef>
              <a:spcAft>
                <a:spcPts val="600"/>
              </a:spcAft>
              <a:buClr>
                <a:srgbClr val="00A9D4"/>
              </a:buClr>
              <a:buFont typeface="Arial" panose="020B0604020202020204" pitchFamily="34" charset="0"/>
              <a:buChar char="›"/>
            </a:pPr>
            <a:r>
              <a:rPr lang="en-US" altLang="zh-CN" sz="1800" i="1" dirty="0">
                <a:solidFill>
                  <a:srgbClr val="080808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Separately encoded parts of a CSI report on PUSCH carrying UL-SCH have different transmission priority</a:t>
            </a:r>
            <a:endParaRPr lang="en-US" altLang="zh-CN" sz="1800" i="1" dirty="0">
              <a:solidFill>
                <a:srgbClr val="080808"/>
              </a:solidFill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536575" lvl="3" indent="-176530">
              <a:spcBef>
                <a:spcPts val="0"/>
              </a:spcBef>
              <a:spcAft>
                <a:spcPts val="600"/>
              </a:spcAft>
              <a:buClr>
                <a:srgbClr val="00A9D4"/>
              </a:buClr>
              <a:buFont typeface="Arial" panose="020B0604020202020204" pitchFamily="34" charset="0"/>
              <a:buChar char="›"/>
            </a:pPr>
            <a:r>
              <a:rPr lang="en-US" altLang="zh-CN" sz="1800" i="1" dirty="0">
                <a:solidFill>
                  <a:srgbClr val="080808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Part 1 (used to identify the number of information bits in part 2) has higher priority</a:t>
            </a:r>
            <a:endParaRPr lang="en-US" altLang="zh-CN" sz="1800" i="1" dirty="0">
              <a:solidFill>
                <a:srgbClr val="080808"/>
              </a:solidFill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898525" lvl="4" indent="-176530">
              <a:spcBef>
                <a:spcPts val="0"/>
              </a:spcBef>
              <a:spcAft>
                <a:spcPts val="600"/>
              </a:spcAft>
              <a:buClr>
                <a:srgbClr val="00A9D4"/>
              </a:buClr>
              <a:buFont typeface="Arial" panose="020B0604020202020204" pitchFamily="34" charset="0"/>
              <a:buChar char="›"/>
            </a:pPr>
            <a:r>
              <a:rPr lang="en-US" altLang="zh-CN" sz="1800" i="1" dirty="0">
                <a:solidFill>
                  <a:srgbClr val="080808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Part 1 is first included in a transmission in their entirety before part 2</a:t>
            </a:r>
            <a:endParaRPr lang="en-US" altLang="zh-CN" sz="1800" i="1" strike="sngStrike" dirty="0">
              <a:solidFill>
                <a:srgbClr val="080808"/>
              </a:solidFill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536575" lvl="3" indent="-176530">
              <a:spcBef>
                <a:spcPts val="0"/>
              </a:spcBef>
              <a:spcAft>
                <a:spcPts val="600"/>
              </a:spcAft>
              <a:buClr>
                <a:srgbClr val="00A9D4"/>
              </a:buClr>
              <a:buFont typeface="Arial" panose="020B0604020202020204" pitchFamily="34" charset="0"/>
              <a:buChar char="›"/>
            </a:pPr>
            <a:r>
              <a:rPr lang="en-US" altLang="zh-CN" sz="1800" i="1" dirty="0">
                <a:solidFill>
                  <a:srgbClr val="080808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Information bits and/or channel coded bits of part 2 can be partially transmitted</a:t>
            </a:r>
            <a:endParaRPr lang="en-US" altLang="zh-CN" sz="1800" i="1" strike="sngStrike" dirty="0">
              <a:solidFill>
                <a:srgbClr val="080808"/>
              </a:solidFill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898525" lvl="4" indent="-176530">
              <a:spcBef>
                <a:spcPts val="0"/>
              </a:spcBef>
              <a:spcAft>
                <a:spcPts val="600"/>
              </a:spcAft>
              <a:buClr>
                <a:srgbClr val="00A9D4"/>
              </a:buClr>
              <a:buFont typeface="Arial" panose="020B0604020202020204" pitchFamily="34" charset="0"/>
              <a:buChar char="›"/>
            </a:pPr>
            <a:r>
              <a:rPr lang="en-US" altLang="zh-CN" sz="1800" i="1" dirty="0">
                <a:solidFill>
                  <a:srgbClr val="080808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Omit CSI parameters corresponding to at least one </a:t>
            </a:r>
            <a:r>
              <a:rPr lang="en-US" altLang="zh-CN" sz="1800" i="1" dirty="0" err="1">
                <a:solidFill>
                  <a:srgbClr val="080808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subbands</a:t>
            </a:r>
            <a:r>
              <a:rPr lang="en-US" altLang="zh-CN" sz="1800" i="1" dirty="0">
                <a:solidFill>
                  <a:srgbClr val="080808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 for part 2</a:t>
            </a:r>
            <a:endParaRPr lang="en-US" altLang="zh-CN" sz="1800" i="1" dirty="0">
              <a:solidFill>
                <a:srgbClr val="080808"/>
              </a:solidFill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1355725" lvl="5" indent="-176530">
              <a:spcBef>
                <a:spcPts val="0"/>
              </a:spcBef>
              <a:spcAft>
                <a:spcPts val="600"/>
              </a:spcAft>
              <a:buClr>
                <a:srgbClr val="00A9D4"/>
              </a:buClr>
              <a:buFont typeface="Arial" panose="020B0604020202020204" pitchFamily="34" charset="0"/>
              <a:buChar char="›"/>
            </a:pPr>
            <a:r>
              <a:rPr lang="en-US" altLang="zh-CN" sz="1800" i="1" dirty="0">
                <a:solidFill>
                  <a:srgbClr val="080808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TBD by RAN1#90bis: if all of part 2 can be dropped as a special case</a:t>
            </a:r>
            <a:endParaRPr lang="en-US" altLang="zh-CN" sz="1800" i="1" dirty="0">
              <a:solidFill>
                <a:srgbClr val="080808"/>
              </a:solidFill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1355725" lvl="5" indent="-176530">
              <a:spcBef>
                <a:spcPts val="0"/>
              </a:spcBef>
              <a:spcAft>
                <a:spcPts val="600"/>
              </a:spcAft>
              <a:buClr>
                <a:srgbClr val="00A9D4"/>
              </a:buClr>
              <a:buFont typeface="Arial" panose="020B0604020202020204" pitchFamily="34" charset="0"/>
              <a:buChar char="›"/>
            </a:pPr>
            <a:r>
              <a:rPr lang="en-US" altLang="zh-CN" sz="1800" i="1" dirty="0">
                <a:solidFill>
                  <a:srgbClr val="080808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TBD by RAN1#90bis: specify one of the following omission rules: </a:t>
            </a:r>
            <a:endParaRPr lang="en-US" altLang="zh-CN" sz="1800" i="1" dirty="0">
              <a:solidFill>
                <a:srgbClr val="080808"/>
              </a:solidFill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1812925" lvl="6" indent="-176530">
              <a:spcBef>
                <a:spcPts val="0"/>
              </a:spcBef>
              <a:spcAft>
                <a:spcPts val="600"/>
              </a:spcAft>
              <a:buClr>
                <a:srgbClr val="00A9D4"/>
              </a:buClr>
              <a:buFont typeface="Arial" panose="020B0604020202020204" pitchFamily="34" charset="0"/>
              <a:buChar char="›"/>
            </a:pPr>
            <a:r>
              <a:rPr lang="en-US" altLang="zh-CN" sz="1800" i="1" dirty="0">
                <a:solidFill>
                  <a:srgbClr val="080808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Omitted </a:t>
            </a:r>
            <a:r>
              <a:rPr lang="en-US" altLang="zh-CN" sz="1800" i="1" dirty="0" err="1">
                <a:solidFill>
                  <a:srgbClr val="080808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subbands</a:t>
            </a:r>
            <a:r>
              <a:rPr lang="en-US" altLang="zh-CN" sz="1800" i="1" dirty="0">
                <a:solidFill>
                  <a:srgbClr val="080808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 are determined based on a decimation ratio and/or a priority pattern used to order subband CSI (defined in specification) </a:t>
            </a:r>
            <a:endParaRPr lang="en-US" altLang="zh-CN" sz="1800" i="1" dirty="0">
              <a:solidFill>
                <a:srgbClr val="080808"/>
              </a:solidFill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1812925" lvl="6" indent="-176530">
              <a:spcBef>
                <a:spcPts val="0"/>
              </a:spcBef>
              <a:spcAft>
                <a:spcPts val="600"/>
              </a:spcAft>
              <a:buClr>
                <a:srgbClr val="00A9D4"/>
              </a:buClr>
              <a:buFont typeface="Arial" panose="020B0604020202020204" pitchFamily="34" charset="0"/>
              <a:buChar char="›"/>
            </a:pPr>
            <a:r>
              <a:rPr lang="en-US" altLang="zh-CN" sz="1800" i="1" dirty="0">
                <a:solidFill>
                  <a:srgbClr val="080808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Omitted </a:t>
            </a:r>
            <a:r>
              <a:rPr lang="en-US" altLang="zh-CN" sz="1800" i="1" dirty="0" err="1">
                <a:solidFill>
                  <a:srgbClr val="080808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subbands</a:t>
            </a:r>
            <a:r>
              <a:rPr lang="en-US" altLang="zh-CN" sz="1800" i="1" dirty="0">
                <a:solidFill>
                  <a:srgbClr val="080808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 are determined based on the measured subband CQI included in part 1</a:t>
            </a:r>
            <a:endParaRPr lang="en-US" altLang="zh-CN" sz="1800" i="1" dirty="0">
              <a:solidFill>
                <a:srgbClr val="080808"/>
              </a:solidFill>
              <a:latin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5043" y="991967"/>
            <a:ext cx="8666784" cy="5882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114300" lvl="1" indent="0" algn="just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NR CSI reporting on PUSCH, Part 2 information bits of partial subbands can be omitted.  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Support the following priority rule to omit partial Part 2, where the priority level goes from high to low from Box #0 to Box #2N, and the omission granularity is one </a:t>
            </a:r>
            <a:r>
              <a:rPr lang="en-US" altLang="zh-CN" sz="2000" b="0" dirty="0" smtClean="0">
                <a:solidFill>
                  <a:schemeClr val="accent6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box 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the following picture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is the number of CSI reports in one slot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CSI report numbers correspond to the order in the CSI report configuration</a:t>
            </a:r>
            <a:endParaRPr lang="en-US" altLang="zh-CN" sz="20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sz="20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Down-select one of the following Alts for CQI calculation in RAN1#91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 1: Subband CQI for each omitted subband is calculated assuming PMI in the nearest subband(s) with Part 2 reporting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 2: Subband CQI for each omitted subband is calculated assuming PMI in this subband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4510" y="3562985"/>
            <a:ext cx="8548790" cy="1727350"/>
            <a:chOff x="326" y="4651"/>
            <a:chExt cx="14295" cy="3261"/>
          </a:xfrm>
        </p:grpSpPr>
        <p:sp>
          <p:nvSpPr>
            <p:cNvPr id="2" name="矩形 1"/>
            <p:cNvSpPr/>
            <p:nvPr/>
          </p:nvSpPr>
          <p:spPr>
            <a:xfrm>
              <a:off x="400" y="4651"/>
              <a:ext cx="2684" cy="2424"/>
            </a:xfrm>
            <a:prstGeom prst="rect">
              <a:avLst/>
            </a:prstGeom>
            <a:gradFill>
              <a:gsLst>
                <a:gs pos="100000">
                  <a:srgbClr val="00B0F0"/>
                </a:gs>
                <a:gs pos="100000">
                  <a:srgbClr val="034373"/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Box #0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Part 2 WB CSI for CSI report #1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Part 2 WB CSI for CSI report #2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...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Part 2 WB CSI for CSI report #N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106" y="4651"/>
              <a:ext cx="1576" cy="2425"/>
            </a:xfrm>
            <a:prstGeom prst="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Box #1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Part 2 SB CSI of even SBs for </a:t>
              </a:r>
              <a:r>
                <a:rPr lang="en-US" altLang="en-US" sz="1000" smtClean="0">
                  <a:ln>
                    <a:noFill/>
                  </a:ln>
                  <a:effectLst/>
                  <a:sym typeface="+mn-ea"/>
                </a:rPr>
                <a:t>CSI report </a:t>
              </a: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#1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703" y="4651"/>
              <a:ext cx="1576" cy="242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Box #2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Part 2 SB CSI of odd SBs for CSI report #1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299" y="4651"/>
              <a:ext cx="1576" cy="2424"/>
            </a:xfrm>
            <a:prstGeom prst="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Box #3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Part 2 SB CSI of even SBs 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for CSI report #2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895" y="4651"/>
              <a:ext cx="1576" cy="2425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Box #4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Part 2 SB CSI of odd SBs for CSI report #2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851" y="5128"/>
              <a:ext cx="664" cy="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/>
                <a:t>...</a:t>
              </a:r>
              <a:endParaRPr lang="en-US" altLang="zh-CN" sz="1000"/>
            </a:p>
          </p:txBody>
        </p:sp>
        <p:sp>
          <p:nvSpPr>
            <p:cNvPr id="9" name="矩形 8"/>
            <p:cNvSpPr/>
            <p:nvPr/>
          </p:nvSpPr>
          <p:spPr>
            <a:xfrm>
              <a:off x="10779" y="4651"/>
              <a:ext cx="1576" cy="2425"/>
            </a:xfrm>
            <a:prstGeom prst="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Box #2N-1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Part 2 SB CSI of even SBs 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for CSI report #N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375" y="4651"/>
              <a:ext cx="1576" cy="242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Box #2N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Part 2 SB CSI of odd SBs for CSI report #N</a:t>
              </a: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altLang="en-US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cxnSp>
          <p:nvCxnSpPr>
            <p:cNvPr id="4" name="Straight Arrow Connector 5"/>
            <p:cNvCxnSpPr/>
            <p:nvPr/>
          </p:nvCxnSpPr>
          <p:spPr>
            <a:xfrm flipV="1">
              <a:off x="1233" y="7430"/>
              <a:ext cx="12269" cy="4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6"/>
            <p:cNvSpPr txBox="1"/>
            <p:nvPr/>
          </p:nvSpPr>
          <p:spPr>
            <a:xfrm>
              <a:off x="326" y="7452"/>
              <a:ext cx="2955" cy="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sz="1000" dirty="0"/>
                <a:t>High priority</a:t>
              </a:r>
              <a:endParaRPr lang="en-US" sz="1000" dirty="0"/>
            </a:p>
          </p:txBody>
        </p:sp>
        <p:sp>
          <p:nvSpPr>
            <p:cNvPr id="12" name="TextBox 8"/>
            <p:cNvSpPr txBox="1"/>
            <p:nvPr/>
          </p:nvSpPr>
          <p:spPr>
            <a:xfrm>
              <a:off x="12443" y="7412"/>
              <a:ext cx="2178" cy="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sz="1000" dirty="0"/>
                <a:t>Low priority</a:t>
              </a:r>
              <a:endParaRPr lang="en-US" sz="1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0</TotalTime>
  <Words>2247</Words>
  <Application>WPS 演示</Application>
  <PresentationFormat>On-screen Show (4:3)</PresentationFormat>
  <Paragraphs>79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MS PGothic</vt:lpstr>
      <vt:lpstr>Calibri</vt:lpstr>
      <vt:lpstr>Times New Roman</vt:lpstr>
      <vt:lpstr>微软雅黑</vt:lpstr>
      <vt:lpstr>FinalPowerpoint</vt:lpstr>
      <vt:lpstr>Custom Design</vt:lpstr>
      <vt:lpstr>1_Custom Design</vt:lpstr>
      <vt:lpstr>WF on omission rules for partial Part 2 reporting</vt:lpstr>
      <vt:lpstr>Background </vt:lpstr>
      <vt:lpstr>Proposal 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Hao Wu</cp:lastModifiedBy>
  <cp:revision>2708</cp:revision>
  <dcterms:created xsi:type="dcterms:W3CDTF">2007-12-19T20:51:00Z</dcterms:created>
  <dcterms:modified xsi:type="dcterms:W3CDTF">2017-10-11T06:34:21Z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