
<file path=[Content_Types].xml><?xml version="1.0" encoding="utf-8"?>
<Types xmlns="http://schemas.openxmlformats.org/package/2006/content-types">
  <Default Extension="xlsm" ContentType="application/vnd.ms-excel.sheet.macroEnabled.12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58" r:id="rId4"/>
    <p:sldId id="271" r:id="rId5"/>
    <p:sldId id="270" r:id="rId6"/>
    <p:sldId id="273" r:id="rId7"/>
    <p:sldId id="276" r:id="rId8"/>
    <p:sldId id="269" r:id="rId9"/>
    <p:sldId id="272" r:id="rId10"/>
    <p:sldId id="275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88" d="100"/>
          <a:sy n="88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2017/10/9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R1-1718781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940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Prague, Czech Republic, October 9 – 13,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952625" y="692696"/>
          <a:ext cx="5238750" cy="596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Macro-Enabled Worksheet" r:id="rId3" imgW="5238669" imgH="5962658" progId="Excel.SheetMacroEnabled.12">
                  <p:embed/>
                </p:oleObj>
              </mc:Choice>
              <mc:Fallback>
                <p:oleObj name="Macro-Enabled Worksheet" r:id="rId3" imgW="5238669" imgH="5962658" progId="Excel.SheetMacroEnabled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2625" y="692696"/>
                        <a:ext cx="5238750" cy="596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sz="2400" dirty="0" smtClean="0"/>
              <a:t>RP-172108: </a:t>
            </a:r>
            <a:r>
              <a:rPr lang="en-GB" sz="2400" dirty="0" smtClean="0"/>
              <a:t>RAN1 first designs NR CA assuming all cells in a CG, except for SUL, have same numerology</a:t>
            </a:r>
          </a:p>
          <a:p>
            <a:pPr lvl="1"/>
            <a:r>
              <a:rPr lang="en-US" sz="2000" dirty="0" smtClean="0"/>
              <a:t>Same numerology within same PUCCH group, including both DL and UL</a:t>
            </a:r>
            <a:endParaRPr lang="en-US" sz="3200" dirty="0" smtClean="0"/>
          </a:p>
          <a:p>
            <a:pPr lvl="2"/>
            <a:r>
              <a:rPr lang="en-US" sz="1800" dirty="0" smtClean="0"/>
              <a:t>Use of different numerology for SUL in a PUCCH group can be considered</a:t>
            </a:r>
            <a:endParaRPr lang="en-GB" sz="2400" dirty="0" smtClean="0"/>
          </a:p>
          <a:p>
            <a:r>
              <a:rPr lang="en-GB" altLang="ja-JP" sz="2400" dirty="0" smtClean="0"/>
              <a:t>Consider in UCI design and cross-cell scheduling</a:t>
            </a:r>
          </a:p>
          <a:p>
            <a:pPr lvl="1"/>
            <a:r>
              <a:rPr lang="en-GB" altLang="ja-JP" sz="2000" dirty="0" smtClean="0"/>
              <a:t>Given support for 2 PUCCH CGs, this implies maximum of 2 different numerologies for NR CA</a:t>
            </a:r>
          </a:p>
          <a:p>
            <a:pPr lvl="1"/>
            <a:r>
              <a:rPr lang="en-GB" altLang="ja-JP" sz="2000" dirty="0" smtClean="0"/>
              <a:t>Note:  For RAN agreement to have meaningful impact on RAN1 designs, its loose interpretation may be that all cells in a CG have same PDCCH monitoring periodicity</a:t>
            </a:r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DL CA – Possible 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sz="2000" dirty="0" smtClean="0"/>
              <a:t>Confirm WA: UE can be configured to monitor SFI in group common PDCCH for a </a:t>
            </a:r>
            <a:r>
              <a:rPr lang="en-GB" sz="2000" dirty="0" err="1" smtClean="0"/>
              <a:t>SCell</a:t>
            </a:r>
            <a:r>
              <a:rPr lang="en-GB" sz="2000" dirty="0" smtClean="0"/>
              <a:t> on the same </a:t>
            </a:r>
            <a:r>
              <a:rPr lang="en-GB" sz="2000" dirty="0" err="1" smtClean="0"/>
              <a:t>SCell</a:t>
            </a:r>
            <a:r>
              <a:rPr lang="en-GB" sz="2000" dirty="0" smtClean="0"/>
              <a:t> or on a different cell </a:t>
            </a:r>
          </a:p>
          <a:p>
            <a:pPr>
              <a:buNone/>
            </a:pPr>
            <a:endParaRPr lang="en-US" altLang="ja-JP" sz="1600" dirty="0"/>
          </a:p>
          <a:p>
            <a:r>
              <a:rPr lang="en-US" altLang="ja-JP" sz="2000" dirty="0"/>
              <a:t>Confirm WA: </a:t>
            </a:r>
            <a:r>
              <a:rPr lang="en-GB" sz="2000" dirty="0"/>
              <a:t>In case of cross-carrier scheduling, USS for scheduling cell and for scheduled cell(s) are separated by offset(s) if they are in the same CORESET</a:t>
            </a:r>
            <a:r>
              <a:rPr lang="en-US" altLang="ja-JP" sz="2000" dirty="0"/>
              <a:t> </a:t>
            </a:r>
          </a:p>
          <a:p>
            <a:pPr lvl="1"/>
            <a:r>
              <a:rPr lang="en-US" altLang="ja-JP" sz="1800" smtClean="0"/>
              <a:t>Possibly </a:t>
            </a:r>
            <a:r>
              <a:rPr lang="en-US" altLang="ja-JP" sz="1800" dirty="0" smtClean="0"/>
              <a:t>agree on: USS </a:t>
            </a:r>
            <a:r>
              <a:rPr lang="en-US" altLang="ja-JP" sz="1800" dirty="0"/>
              <a:t>in same CORESET are shared in case of same DCI size</a:t>
            </a:r>
          </a:p>
          <a:p>
            <a:pPr>
              <a:buNone/>
            </a:pPr>
            <a:endParaRPr lang="en-GB" sz="2000" dirty="0" smtClean="0"/>
          </a:p>
          <a:p>
            <a:r>
              <a:rPr lang="en-US" altLang="ja-JP" sz="2000" dirty="0" smtClean="0"/>
              <a:t>When a UE is configured for cross-carrier DL/UL scheduling, CIF is present in DL/UL scheduling DCIs for both self-scheduling and cross-scheduling</a:t>
            </a:r>
          </a:p>
          <a:p>
            <a:pPr lvl="1">
              <a:buNone/>
            </a:pPr>
            <a:endParaRPr lang="en-US" altLang="ja-JP" sz="1800" dirty="0" smtClean="0"/>
          </a:p>
          <a:p>
            <a:r>
              <a:rPr lang="en-US" altLang="ja-JP" sz="2200" dirty="0" smtClean="0"/>
              <a:t>Maximum number of cross-carrier scheduling groups is 2</a:t>
            </a:r>
          </a:p>
          <a:p>
            <a:pPr lvl="1"/>
            <a:r>
              <a:rPr lang="en-US" altLang="ja-JP" sz="1800" dirty="0" smtClean="0"/>
              <a:t>Follows from RAN down-scoping for 12/17</a:t>
            </a:r>
          </a:p>
          <a:p>
            <a:pPr lvl="1"/>
            <a:r>
              <a:rPr lang="en-US" altLang="ja-JP" sz="1800" dirty="0" smtClean="0"/>
              <a:t>Consider whether or not to restrict different scheduling groups to different numerologies</a:t>
            </a:r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DL CA – Possible 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200" dirty="0" smtClean="0"/>
              <a:t>SUL cell is scheduled by first slot of DL cell corresponding to SUL slot</a:t>
            </a:r>
          </a:p>
          <a:p>
            <a:pPr lvl="1"/>
            <a:r>
              <a:rPr lang="en-US" altLang="ja-JP" sz="1800" dirty="0" smtClean="0"/>
              <a:t>Assumption is that SCS of DL cell is larger than or equal to SCS of SUL cell</a:t>
            </a:r>
          </a:p>
          <a:p>
            <a:pPr lvl="1"/>
            <a:r>
              <a:rPr lang="en-US" altLang="ja-JP" sz="1800" dirty="0" smtClean="0"/>
              <a:t>Power control for SUL can be treated in power control session </a:t>
            </a:r>
          </a:p>
          <a:p>
            <a:r>
              <a:rPr lang="en-US" altLang="ja-JP" sz="2200" dirty="0" smtClean="0"/>
              <a:t>SUL </a:t>
            </a:r>
            <a:r>
              <a:rPr lang="en-US" altLang="ja-JP" sz="2200" dirty="0"/>
              <a:t>cell belongs to same TAG as DL cell</a:t>
            </a:r>
          </a:p>
          <a:p>
            <a:pPr lvl="1">
              <a:buNone/>
            </a:pPr>
            <a:endParaRPr lang="en-US" altLang="ja-JP" sz="1800" dirty="0" smtClean="0"/>
          </a:p>
          <a:p>
            <a:r>
              <a:rPr lang="en-US" altLang="ja-JP" sz="2200" dirty="0" smtClean="0"/>
              <a:t>When larger SCS schedules smaller SCS for DL, overlapping slot is K</a:t>
            </a:r>
            <a:r>
              <a:rPr lang="en-US" altLang="ja-JP" sz="2200" baseline="-25000" dirty="0" smtClean="0"/>
              <a:t>0</a:t>
            </a:r>
            <a:r>
              <a:rPr lang="en-US" altLang="ja-JP" sz="2200" dirty="0" smtClean="0"/>
              <a:t>=0 </a:t>
            </a:r>
          </a:p>
          <a:p>
            <a:r>
              <a:rPr lang="en-US" altLang="ja-JP" sz="2200" dirty="0" smtClean="0"/>
              <a:t>When smaller SCS schedules larger SCS for DL, K</a:t>
            </a:r>
            <a:r>
              <a:rPr lang="en-US" altLang="ja-JP" sz="2200" baseline="-25000" dirty="0" smtClean="0"/>
              <a:t>0</a:t>
            </a:r>
            <a:r>
              <a:rPr lang="en-US" altLang="ja-JP" sz="2200" dirty="0" smtClean="0"/>
              <a:t>=0 is for slot with start boundary aligned with that of slot containing PDCCH</a:t>
            </a:r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DL CA – Further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sz="2200" dirty="0" smtClean="0"/>
              <a:t>DCI activates/deactivates </a:t>
            </a:r>
            <a:r>
              <a:rPr lang="en-GB" sz="2200" dirty="0" err="1" smtClean="0"/>
              <a:t>SCell</a:t>
            </a:r>
            <a:endParaRPr lang="en-GB" sz="2200" dirty="0" smtClean="0"/>
          </a:p>
          <a:p>
            <a:pPr lvl="1"/>
            <a:r>
              <a:rPr lang="en-GB" sz="1800" dirty="0" smtClean="0"/>
              <a:t>DCI scheduling PDSCH/PUSCH and/or DCI not scheduling PDSCH/PUSCH (group-</a:t>
            </a:r>
            <a:r>
              <a:rPr lang="en-GB" sz="1800" dirty="0" err="1" smtClean="0"/>
              <a:t>SCell</a:t>
            </a:r>
            <a:r>
              <a:rPr lang="en-GB" sz="1800" dirty="0" smtClean="0"/>
              <a:t> activations/deactivation)</a:t>
            </a:r>
          </a:p>
          <a:p>
            <a:pPr lvl="1">
              <a:buNone/>
            </a:pPr>
            <a:endParaRPr lang="en-GB" sz="1800" dirty="0" smtClean="0"/>
          </a:p>
          <a:p>
            <a:r>
              <a:rPr lang="en-US" sz="2200" dirty="0" smtClean="0"/>
              <a:t>Support multiple active UL cells in intra-band CA for UE not expected to transmit simultaneously on the multiple cells but can transmit on different cells in different symbols of a slot</a:t>
            </a:r>
            <a:endParaRPr lang="en-US" sz="1800" dirty="0" smtClean="0"/>
          </a:p>
          <a:p>
            <a:r>
              <a:rPr lang="en-US" sz="2400" dirty="0" smtClean="0"/>
              <a:t>Support </a:t>
            </a:r>
            <a:r>
              <a:rPr lang="en-US" sz="2400" dirty="0"/>
              <a:t>decoupling of DL </a:t>
            </a:r>
            <a:r>
              <a:rPr lang="en-US" sz="2400" dirty="0" smtClean="0"/>
              <a:t>cells and </a:t>
            </a:r>
            <a:r>
              <a:rPr lang="en-US" sz="2400" dirty="0"/>
              <a:t>UL </a:t>
            </a:r>
            <a:r>
              <a:rPr lang="en-US" sz="2400" dirty="0" smtClean="0"/>
              <a:t>cells </a:t>
            </a:r>
            <a:r>
              <a:rPr lang="en-US" sz="2400" dirty="0"/>
              <a:t>in intra-band CA to allow for a single UL </a:t>
            </a:r>
            <a:r>
              <a:rPr lang="en-US" sz="2400" dirty="0" smtClean="0"/>
              <a:t>cell to correspond </a:t>
            </a:r>
            <a:r>
              <a:rPr lang="en-US" sz="2400" dirty="0"/>
              <a:t>to a </a:t>
            </a:r>
            <a:r>
              <a:rPr lang="en-US" sz="2400" dirty="0" smtClean="0"/>
              <a:t>DL SCell</a:t>
            </a:r>
            <a:endParaRPr lang="en-US" sz="2400" dirty="0"/>
          </a:p>
          <a:p>
            <a:pPr marL="457200" lvl="1" indent="0">
              <a:buNone/>
            </a:pPr>
            <a:endParaRPr lang="en-US" sz="1800" dirty="0" smtClean="0"/>
          </a:p>
          <a:p>
            <a:r>
              <a:rPr lang="en-US" sz="2200" dirty="0" smtClean="0"/>
              <a:t>Cross-carrier scheduling for SUL</a:t>
            </a:r>
          </a:p>
          <a:p>
            <a:pPr lvl="1"/>
            <a:r>
              <a:rPr lang="en-GB" sz="1800" dirty="0" smtClean="0"/>
              <a:t>Alt. 1: Assign SUL a cell ID and use CIF</a:t>
            </a:r>
          </a:p>
          <a:p>
            <a:pPr lvl="1"/>
            <a:r>
              <a:rPr lang="en-GB" sz="1800" dirty="0" smtClean="0"/>
              <a:t>Alt. 2: Use different CORESET for SUL</a:t>
            </a:r>
          </a:p>
          <a:p>
            <a:pPr lvl="1">
              <a:buNone/>
            </a:pPr>
            <a:endParaRPr lang="en-GB" sz="1800" dirty="0" smtClean="0"/>
          </a:p>
          <a:p>
            <a:r>
              <a:rPr lang="en-US" altLang="ja-JP" sz="2200" dirty="0" smtClean="0"/>
              <a:t>GC-PDCCH for SFI can indicate SFI for multiple cells</a:t>
            </a:r>
          </a:p>
          <a:p>
            <a:pPr lvl="1"/>
            <a:r>
              <a:rPr lang="en-US" altLang="ja-JP" sz="1800" dirty="0" smtClean="0"/>
              <a:t>Can also be discussed in 7.3.1.3</a:t>
            </a:r>
            <a:endParaRPr lang="ja-JP" altLang="ja-JP" sz="18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UL CA – Possible 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688632"/>
          </a:xfrm>
        </p:spPr>
        <p:txBody>
          <a:bodyPr>
            <a:noAutofit/>
          </a:bodyPr>
          <a:lstStyle/>
          <a:p>
            <a:r>
              <a:rPr lang="en-GB" sz="2200" dirty="0" smtClean="0"/>
              <a:t>‘Semi-static’ HARQ-ACK codebook (per CG) is determined by:</a:t>
            </a:r>
          </a:p>
          <a:p>
            <a:pPr lvl="1"/>
            <a:r>
              <a:rPr lang="en-GB" sz="1800" dirty="0" smtClean="0"/>
              <a:t>Configured number of DL Cells</a:t>
            </a:r>
          </a:p>
          <a:p>
            <a:pPr lvl="1"/>
            <a:r>
              <a:rPr lang="en-GB" sz="1800" dirty="0" smtClean="0"/>
              <a:t>Configured number of TBs per configured DL cell</a:t>
            </a:r>
          </a:p>
          <a:p>
            <a:pPr lvl="1"/>
            <a:r>
              <a:rPr lang="en-GB" sz="1800" dirty="0" smtClean="0"/>
              <a:t>Configured number of CBGs per TB per configured DL cell</a:t>
            </a:r>
          </a:p>
          <a:p>
            <a:pPr lvl="1"/>
            <a:r>
              <a:rPr lang="en-GB" sz="1800" dirty="0" smtClean="0"/>
              <a:t>DL association set</a:t>
            </a:r>
          </a:p>
          <a:p>
            <a:pPr lvl="2"/>
            <a:r>
              <a:rPr lang="en-GB" sz="1600" dirty="0" smtClean="0"/>
              <a:t>Last element in DL association set is the latest PDCCH monitoring period that for K</a:t>
            </a:r>
            <a:r>
              <a:rPr lang="en-GB" sz="1600" baseline="-25000" dirty="0" smtClean="0"/>
              <a:t>0</a:t>
            </a:r>
            <a:r>
              <a:rPr lang="en-GB" sz="1600" dirty="0" smtClean="0"/>
              <a:t>=0 the UE can transmit HARQ-ACK at the time indicated in previous DL DCI </a:t>
            </a:r>
            <a:r>
              <a:rPr lang="en-GB" sz="1600" dirty="0"/>
              <a:t>formats </a:t>
            </a:r>
            <a:r>
              <a:rPr lang="en-GB" sz="1600"/>
              <a:t>for </a:t>
            </a:r>
            <a:r>
              <a:rPr lang="en-GB" sz="1600" smtClean="0"/>
              <a:t>the DL </a:t>
            </a:r>
            <a:r>
              <a:rPr lang="en-GB" sz="1600" dirty="0"/>
              <a:t>association set</a:t>
            </a:r>
            <a:endParaRPr lang="en-GB" sz="1600" dirty="0" smtClean="0"/>
          </a:p>
          <a:p>
            <a:pPr lvl="1"/>
            <a:r>
              <a:rPr lang="en-GB" sz="1800" dirty="0" smtClean="0"/>
              <a:t>Counter DAI indicates location of HARQ-ACK bits in HARQ-ACK codebook per DL cell</a:t>
            </a:r>
          </a:p>
          <a:p>
            <a:pPr lvl="1"/>
            <a:r>
              <a:rPr lang="en-GB" sz="1800" dirty="0" smtClean="0"/>
              <a:t>Discuss whether to also support semi-static configuration of DL association set</a:t>
            </a:r>
          </a:p>
          <a:p>
            <a:pPr lvl="1">
              <a:buNone/>
            </a:pPr>
            <a:endParaRPr lang="en-GB" sz="2000" dirty="0" smtClean="0"/>
          </a:p>
          <a:p>
            <a:r>
              <a:rPr lang="en-GB" sz="2200" dirty="0" smtClean="0"/>
              <a:t>Dynamic HARQ-ACK codebook (per CG) without CBG configuration</a:t>
            </a:r>
          </a:p>
          <a:p>
            <a:pPr lvl="1"/>
            <a:r>
              <a:rPr lang="en-GB" sz="1800" dirty="0" smtClean="0"/>
              <a:t>Reuse LTE HARQ-ACK codebook determination based on counter DAI and total DAI</a:t>
            </a:r>
          </a:p>
          <a:p>
            <a:pPr lvl="1"/>
            <a:endParaRPr lang="en-GB" sz="1800" dirty="0" smtClean="0"/>
          </a:p>
          <a:p>
            <a:r>
              <a:rPr lang="en-GB" sz="2200" dirty="0" smtClean="0"/>
              <a:t>HARQ-ACK Bundling: Support higher layer configuration for spatial-domain and time-domain bundling</a:t>
            </a: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UL CA – Further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GB" sz="2200" dirty="0" smtClean="0"/>
              <a:t>Dynamic HARQ-ACK codebook (per CG) with CBG configuration</a:t>
            </a:r>
          </a:p>
          <a:p>
            <a:pPr lvl="1"/>
            <a:r>
              <a:rPr lang="en-GB" sz="1800" dirty="0" smtClean="0"/>
              <a:t>Alt. 1: Extend counter DAI and total DAI by log</a:t>
            </a:r>
            <a:r>
              <a:rPr lang="en-GB" sz="1800" baseline="-25000" dirty="0" smtClean="0"/>
              <a:t>2</a:t>
            </a:r>
            <a:r>
              <a:rPr lang="en-GB" sz="1800" dirty="0" smtClean="0"/>
              <a:t>(</a:t>
            </a:r>
            <a:r>
              <a:rPr lang="en-GB" sz="1800" dirty="0" err="1" smtClean="0"/>
              <a:t>max_number_of_CBGs_per_TB</a:t>
            </a:r>
            <a:r>
              <a:rPr lang="en-GB" sz="1800" dirty="0" smtClean="0"/>
              <a:t>) bits</a:t>
            </a:r>
          </a:p>
          <a:p>
            <a:pPr lvl="1"/>
            <a:r>
              <a:rPr lang="en-GB" sz="1800" dirty="0" smtClean="0"/>
              <a:t>Alt. 2: Generate HARQ-ACK for maximum number of CBGs per TB across configured cells</a:t>
            </a:r>
          </a:p>
          <a:p>
            <a:pPr lvl="1"/>
            <a:r>
              <a:rPr lang="en-GB" sz="1800" dirty="0" smtClean="0"/>
              <a:t>Alt. 3: Generate first HARQ-ACK sub-codebook for TBs and generate second HARQ-ACK sub-codebook for CBGs of TBs with </a:t>
            </a:r>
            <a:r>
              <a:rPr lang="en-GB" sz="1800" dirty="0" smtClean="0"/>
              <a:t>NACK</a:t>
            </a:r>
          </a:p>
          <a:p>
            <a:pPr lvl="1"/>
            <a:r>
              <a:rPr lang="en-GB" sz="1800" dirty="0" smtClean="0"/>
              <a:t>Alt. 4: For same CG, define first/second sub-CG with semi-static/dynamic HARQ-ACK codebook – HARQ-ACK codebook is the joined first/second HARQ-ACK codebooks</a:t>
            </a:r>
            <a:endParaRPr lang="en-GB" sz="1800" dirty="0" smtClean="0"/>
          </a:p>
          <a:p>
            <a:pPr lvl="1">
              <a:buNone/>
            </a:pPr>
            <a:endParaRPr lang="en-GB" sz="1800" dirty="0" smtClean="0"/>
          </a:p>
          <a:p>
            <a:r>
              <a:rPr lang="en-GB" sz="2200" dirty="0" smtClean="0"/>
              <a:t>Dynamic HARQ-ACK bundling when initial code rate in allocated PUCCH resources is more than configured code rate</a:t>
            </a:r>
          </a:p>
          <a:p>
            <a:pPr lvl="1">
              <a:buNone/>
            </a:pPr>
            <a:endParaRPr lang="en-GB" sz="1800" dirty="0" smtClean="0"/>
          </a:p>
          <a:p>
            <a:r>
              <a:rPr lang="en-GB" sz="2200" dirty="0" smtClean="0"/>
              <a:t>Joint DAI or separate DAI for slots and ‘mini-slots’ for single cell</a:t>
            </a:r>
            <a:endParaRPr lang="en-GB" sz="1800" dirty="0" smtClean="0"/>
          </a:p>
          <a:p>
            <a:pPr lvl="1">
              <a:buNone/>
            </a:pPr>
            <a:endParaRPr lang="en-GB" sz="1800" dirty="0" smtClean="0"/>
          </a:p>
          <a:p>
            <a:r>
              <a:rPr lang="en-GB" sz="2200" dirty="0" smtClean="0"/>
              <a:t>DCI triggered HARQ-ACK codebook retransmission</a:t>
            </a:r>
          </a:p>
          <a:p>
            <a:pPr lvl="1"/>
            <a:endParaRPr lang="en-GB" sz="1800" dirty="0"/>
          </a:p>
          <a:p>
            <a:r>
              <a:rPr lang="en-GB" sz="2200" dirty="0" smtClean="0"/>
              <a:t>Support </a:t>
            </a:r>
            <a:r>
              <a:rPr lang="en-GB" sz="2200" dirty="0" smtClean="0"/>
              <a:t>QAM16 for PUCCH</a:t>
            </a:r>
            <a:endParaRPr lang="en-GB" sz="2200" dirty="0" smtClean="0"/>
          </a:p>
        </p:txBody>
      </p:sp>
    </p:spTree>
    <p:extLst>
      <p:ext uri="{BB962C8B-B14F-4D97-AF65-F5344CB8AC3E}">
        <p14:creationId xmlns:p14="http://schemas.microsoft.com/office/powerpoint/2010/main" val="89441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MISC – Possible 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sz="2400" dirty="0" smtClean="0"/>
              <a:t>Maximum number of TAGs is 4</a:t>
            </a:r>
          </a:p>
          <a:p>
            <a:pPr lvl="1">
              <a:buNone/>
            </a:pPr>
            <a:endParaRPr lang="en-US" sz="1600" dirty="0" smtClean="0"/>
          </a:p>
          <a:p>
            <a:r>
              <a:rPr lang="en-US" sz="2400" dirty="0" smtClean="0"/>
              <a:t>Only non-contention based random access for </a:t>
            </a:r>
            <a:r>
              <a:rPr lang="en-US" sz="2400" dirty="0" err="1" smtClean="0"/>
              <a:t>sTAGs</a:t>
            </a:r>
            <a:endParaRPr lang="en-US" sz="2400" dirty="0" smtClean="0"/>
          </a:p>
          <a:p>
            <a:pPr lvl="1">
              <a:buNone/>
            </a:pPr>
            <a:endParaRPr lang="en-US" sz="1600" dirty="0" smtClean="0"/>
          </a:p>
          <a:p>
            <a:r>
              <a:rPr lang="en-US" sz="2400" dirty="0" smtClean="0"/>
              <a:t>Support SRS cell switching after 12/17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MISC – Further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sz="2400" dirty="0" smtClean="0"/>
              <a:t>PCell can be any cell with SS/PBCH block and with PRACH/PUCCH support</a:t>
            </a:r>
          </a:p>
          <a:p>
            <a:endParaRPr lang="en-US" sz="2000" dirty="0" smtClean="0"/>
          </a:p>
          <a:p>
            <a:r>
              <a:rPr lang="en-US" sz="2400" dirty="0" smtClean="0"/>
              <a:t>For TA command granularity</a:t>
            </a:r>
          </a:p>
          <a:p>
            <a:pPr lvl="1"/>
            <a:r>
              <a:rPr lang="en-US" sz="1800" dirty="0" smtClean="0"/>
              <a:t>Alt. 1: Use absolute timing (for all SCS) or </a:t>
            </a:r>
          </a:p>
          <a:p>
            <a:pPr lvl="1"/>
            <a:r>
              <a:rPr lang="en-US" sz="1800" dirty="0" smtClean="0"/>
              <a:t>Alt. 2: Divide TA command by ratio of reference SCS (15 KHz) over cell SCS</a:t>
            </a:r>
          </a:p>
          <a:p>
            <a:pPr lvl="1">
              <a:buNone/>
            </a:pPr>
            <a:endParaRPr lang="en-US" sz="1600" dirty="0" smtClean="0"/>
          </a:p>
          <a:p>
            <a:r>
              <a:rPr lang="en-US" sz="2400" dirty="0" smtClean="0"/>
              <a:t>Maximum TA value</a:t>
            </a:r>
          </a:p>
          <a:p>
            <a:pPr lvl="1"/>
            <a:r>
              <a:rPr lang="en-US" sz="1800" dirty="0" smtClean="0"/>
              <a:t>Alt. 1: Configurable per SCS</a:t>
            </a:r>
          </a:p>
          <a:p>
            <a:pPr lvl="1"/>
            <a:r>
              <a:rPr lang="en-US" sz="1800" dirty="0" smtClean="0"/>
              <a:t>Alt. 2: Same for all SCS</a:t>
            </a:r>
          </a:p>
          <a:p>
            <a:pPr lvl="1"/>
            <a:r>
              <a:rPr lang="en-US" sz="1800" dirty="0" smtClean="0"/>
              <a:t>Alt</a:t>
            </a:r>
            <a:r>
              <a:rPr lang="en-US" sz="1800" dirty="0" smtClean="0"/>
              <a:t>. 3</a:t>
            </a:r>
            <a:r>
              <a:rPr lang="en-US" sz="1800" dirty="0" smtClean="0"/>
              <a:t>: Divide reference maximum value (15 KHz SCS) by ratio of reference SCS (15 KHz) over cell SCS </a:t>
            </a:r>
          </a:p>
          <a:p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5468</TotalTime>
  <Words>841</Words>
  <Application>Microsoft Office PowerPoint</Application>
  <PresentationFormat>On-screen Show (4:3)</PresentationFormat>
  <Paragraphs>93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​​テーマ</vt:lpstr>
      <vt:lpstr>Macro-Enabled Worksheet</vt:lpstr>
      <vt:lpstr>Summary on CA Aspects</vt:lpstr>
      <vt:lpstr>Background</vt:lpstr>
      <vt:lpstr>DL CA – Possible Agreements</vt:lpstr>
      <vt:lpstr>DL CA – Possible Agreements</vt:lpstr>
      <vt:lpstr>DL CA – Further Discussion</vt:lpstr>
      <vt:lpstr>UL CA – Possible Agreements</vt:lpstr>
      <vt:lpstr>UL CA – Further Discussion</vt:lpstr>
      <vt:lpstr>MISC – Possible Agreements</vt:lpstr>
      <vt:lpstr>MISC – Further Discussion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300</cp:revision>
  <dcterms:created xsi:type="dcterms:W3CDTF">2017-01-16T18:53:25Z</dcterms:created>
  <dcterms:modified xsi:type="dcterms:W3CDTF">2017-10-09T07:38:01Z</dcterms:modified>
</cp:coreProperties>
</file>