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71" r:id="rId6"/>
    <p:sldId id="276" r:id="rId7"/>
    <p:sldId id="277" r:id="rId8"/>
    <p:sldId id="278" r:id="rId9"/>
    <p:sldId id="279" r:id="rId10"/>
    <p:sldId id="281" r:id="rId11"/>
    <p:sldId id="283" r:id="rId12"/>
    <p:sldId id="275" r:id="rId13"/>
    <p:sldId id="282" r:id="rId14"/>
    <p:sldId id="280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1350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</a:t>
            </a:r>
            <a:r>
              <a:rPr lang="en-US" dirty="0" smtClean="0"/>
              <a:t>on scrambling for NR PBCH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Intel, …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R1-1715163</a:t>
            </a:r>
            <a:endParaRPr lang="en-US" altLang="ja-JP" sz="2000" dirty="0" smtClean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98085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#90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Prague, Czech Republic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21 – 25 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August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6.1.1.2.2</a:t>
            </a:r>
            <a:endParaRPr kumimoji="0"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838199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Soft combining of multiple PBCH signals (i.e., multi-shot decoding)</a:t>
            </a:r>
          </a:p>
          <a:p>
            <a:pPr lvl="1"/>
            <a:r>
              <a:rPr lang="en-US" dirty="0" smtClean="0"/>
              <a:t>Involves the same complexity for the scrambling alternatives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438400"/>
            <a:ext cx="7696200" cy="4343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11422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(1/5)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Time </a:t>
            </a:r>
            <a:r>
              <a:rPr lang="en-US" dirty="0"/>
              <a:t>varying scrambling </a:t>
            </a:r>
            <a:r>
              <a:rPr lang="en-US" dirty="0" smtClean="0"/>
              <a:t>effect is essential for interference randomization on PBCH in NR</a:t>
            </a:r>
          </a:p>
          <a:p>
            <a:r>
              <a:rPr lang="en-US" dirty="0" smtClean="0"/>
              <a:t>To achieve this effect, the following alternatives are possible:</a:t>
            </a:r>
          </a:p>
          <a:p>
            <a:pPr lvl="1"/>
            <a:r>
              <a:rPr lang="en-US" dirty="0" smtClean="0"/>
              <a:t>Alt.1: Scrambling after encoding</a:t>
            </a:r>
          </a:p>
          <a:p>
            <a:pPr lvl="1"/>
            <a:r>
              <a:rPr lang="en-US" dirty="0" smtClean="0"/>
              <a:t>Alt.2: Scrambling prior to encoding</a:t>
            </a:r>
          </a:p>
          <a:p>
            <a:pPr lvl="2"/>
            <a:r>
              <a:rPr lang="en-US" dirty="0" smtClean="0"/>
              <a:t>Alt.2-1: Scrambling after CRC</a:t>
            </a:r>
          </a:p>
          <a:p>
            <a:pPr lvl="2"/>
            <a:r>
              <a:rPr lang="en-US" dirty="0" smtClean="0"/>
              <a:t>Alt.2-2: Scrambling prior to CRC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5881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r>
              <a:rPr lang="en-US" dirty="0"/>
              <a:t> </a:t>
            </a:r>
            <a:r>
              <a:rPr lang="en-US" dirty="0" smtClean="0"/>
              <a:t>(2/5)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85799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Scrambling after </a:t>
            </a:r>
            <a:r>
              <a:rPr lang="en-US" dirty="0" smtClean="0"/>
              <a:t>encoding (like in LTE) mandates the UE to perform multiple blind decoding attempts to determine SFN LSBs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392363"/>
            <a:ext cx="7620000" cy="43132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77299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r>
              <a:rPr lang="en-US" dirty="0"/>
              <a:t> </a:t>
            </a:r>
            <a:r>
              <a:rPr lang="en-US" dirty="0" smtClean="0"/>
              <a:t>(3/5)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838199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Scrambling prior to encoding can be regarded as the scrambling with the valid code word applied after encoding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743200"/>
            <a:ext cx="8229600" cy="2971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74847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r>
              <a:rPr lang="en-US" dirty="0"/>
              <a:t> </a:t>
            </a:r>
            <a:r>
              <a:rPr lang="en-US" dirty="0" smtClean="0"/>
              <a:t>(4/5)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8288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Scrambling prior to encoding allows to reduce the UE complexity by avoiding multiple attempts during the single-shot decoding</a:t>
            </a:r>
          </a:p>
          <a:p>
            <a:pPr lvl="1"/>
            <a:r>
              <a:rPr lang="en-US" dirty="0" smtClean="0"/>
              <a:t>Multiple </a:t>
            </a:r>
            <a:r>
              <a:rPr lang="en-US" dirty="0"/>
              <a:t>CRC checks can be </a:t>
            </a:r>
            <a:r>
              <a:rPr lang="en-US" dirty="0" smtClean="0"/>
              <a:t>avoided, if </a:t>
            </a:r>
            <a:r>
              <a:rPr lang="en-US" i="1" dirty="0"/>
              <a:t>N</a:t>
            </a:r>
            <a:r>
              <a:rPr lang="en-US" dirty="0"/>
              <a:t> SFN LSBs </a:t>
            </a:r>
            <a:r>
              <a:rPr lang="en-US" dirty="0" smtClean="0"/>
              <a:t>are excluded from scrambling, and the scrambling is applied prior to CRC.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733800"/>
            <a:ext cx="8229600" cy="2590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6097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(5/5)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838199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Performance comparison of NR PBCH scrambling alternatives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09600" y="6324600"/>
            <a:ext cx="3581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INR = 0 dB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105400" y="6324600"/>
            <a:ext cx="3581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INR = -3 dB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64359"/>
            <a:ext cx="4672080" cy="350784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1920" y="2664359"/>
            <a:ext cx="4672080" cy="3507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7859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314" y="1066800"/>
            <a:ext cx="8229600" cy="5029199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Alt 2-1</a:t>
            </a:r>
          </a:p>
          <a:p>
            <a:pPr lvl="1"/>
            <a:r>
              <a:rPr lang="en-US" dirty="0" smtClean="0"/>
              <a:t>For NR PBCH,</a:t>
            </a:r>
          </a:p>
          <a:p>
            <a:pPr lvl="2"/>
            <a:r>
              <a:rPr lang="en-US" dirty="0" smtClean="0"/>
              <a:t>scrambling based on cell ID and 3 LSB bits of SFN is applied after CRC attachment and prior to encoding process</a:t>
            </a:r>
          </a:p>
          <a:p>
            <a:pPr lvl="2"/>
            <a:r>
              <a:rPr lang="en-US" dirty="0"/>
              <a:t>s</a:t>
            </a:r>
            <a:r>
              <a:rPr lang="en-US" dirty="0" smtClean="0"/>
              <a:t>crambling based on cell ID is applied to the encoded bits</a:t>
            </a:r>
          </a:p>
          <a:p>
            <a:r>
              <a:rPr lang="en-US" dirty="0"/>
              <a:t>Alt 2-2</a:t>
            </a:r>
          </a:p>
          <a:p>
            <a:pPr lvl="1"/>
            <a:r>
              <a:rPr lang="en-US" dirty="0"/>
              <a:t>For NR PBCH,</a:t>
            </a:r>
          </a:p>
          <a:p>
            <a:pPr lvl="2"/>
            <a:r>
              <a:rPr lang="en-US" dirty="0"/>
              <a:t>All 10 bits of SFN is sent as payload</a:t>
            </a:r>
          </a:p>
          <a:p>
            <a:pPr lvl="2"/>
            <a:r>
              <a:rPr lang="en-US" dirty="0"/>
              <a:t>scrambling based on cell ID and 3 LSB bits of SFN is applied to the PBCH payload prior to CRC attachment and encoding process</a:t>
            </a:r>
          </a:p>
          <a:p>
            <a:pPr lvl="3"/>
            <a:r>
              <a:rPr lang="en-US" i="1" dirty="0"/>
              <a:t>3</a:t>
            </a:r>
            <a:r>
              <a:rPr lang="en-US" dirty="0"/>
              <a:t> LSB of SFN (from the PBCH payload) are not scrambled</a:t>
            </a:r>
          </a:p>
          <a:p>
            <a:pPr lvl="2"/>
            <a:r>
              <a:rPr lang="en-US" dirty="0"/>
              <a:t>scrambling based on cell ID is applied to the encoded bits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060795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314" y="1066800"/>
            <a:ext cx="8229600" cy="5029199"/>
          </a:xfrm>
        </p:spPr>
        <p:txBody>
          <a:bodyPr>
            <a:normAutofit/>
          </a:bodyPr>
          <a:lstStyle/>
          <a:p>
            <a:r>
              <a:rPr lang="en-US" dirty="0" smtClean="0"/>
              <a:t>Alt 2-2</a:t>
            </a:r>
          </a:p>
          <a:p>
            <a:r>
              <a:rPr lang="en-US" dirty="0" smtClean="0"/>
              <a:t>For NR PBCH,</a:t>
            </a:r>
          </a:p>
          <a:p>
            <a:pPr lvl="1"/>
            <a:r>
              <a:rPr lang="en-US" dirty="0" smtClean="0"/>
              <a:t>All 10 bits of SFN is sent as payload</a:t>
            </a:r>
          </a:p>
          <a:p>
            <a:pPr lvl="1"/>
            <a:r>
              <a:rPr lang="en-US" dirty="0" smtClean="0"/>
              <a:t>scrambling based on cell ID and 3 LSB bits of SFN is applied to the PBCH payload prior to CRC attachment and encoding process</a:t>
            </a:r>
          </a:p>
          <a:p>
            <a:pPr lvl="2"/>
            <a:r>
              <a:rPr lang="en-US" i="1" dirty="0"/>
              <a:t>3</a:t>
            </a:r>
            <a:r>
              <a:rPr lang="en-US" dirty="0" smtClean="0"/>
              <a:t> LSB of SFN (from the PBCH payload) are not scrambled</a:t>
            </a:r>
          </a:p>
          <a:p>
            <a:pPr lvl="1"/>
            <a:r>
              <a:rPr lang="en-US" dirty="0"/>
              <a:t>s</a:t>
            </a:r>
            <a:r>
              <a:rPr lang="en-US" dirty="0" smtClean="0"/>
              <a:t>crambling based on cell ID is applied to the encoded bits</a:t>
            </a:r>
          </a:p>
        </p:txBody>
      </p:sp>
    </p:spTree>
    <p:extLst>
      <p:ext uri="{BB962C8B-B14F-4D97-AF65-F5344CB8AC3E}">
        <p14:creationId xmlns:p14="http://schemas.microsoft.com/office/powerpoint/2010/main" val="2211368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314" y="1066800"/>
            <a:ext cx="8229600" cy="5029199"/>
          </a:xfrm>
        </p:spPr>
        <p:txBody>
          <a:bodyPr>
            <a:normAutofit/>
          </a:bodyPr>
          <a:lstStyle/>
          <a:p>
            <a:r>
              <a:rPr lang="en-US" dirty="0" smtClean="0"/>
              <a:t>For NR PBCH, </a:t>
            </a:r>
          </a:p>
          <a:p>
            <a:pPr lvl="1"/>
            <a:r>
              <a:rPr lang="en-US" dirty="0" smtClean="0"/>
              <a:t>scrambling based on cell ID and 3 LSB bits of SFN is applied prior to encoding process</a:t>
            </a:r>
          </a:p>
          <a:p>
            <a:pPr lvl="2"/>
            <a:r>
              <a:rPr lang="en-US" dirty="0" smtClean="0"/>
              <a:t>FFS on the details of scrambling</a:t>
            </a:r>
          </a:p>
          <a:p>
            <a:pPr lvl="1"/>
            <a:r>
              <a:rPr lang="en-US" dirty="0"/>
              <a:t>s</a:t>
            </a:r>
            <a:r>
              <a:rPr lang="en-US" dirty="0" smtClean="0"/>
              <a:t>crambling based on cell ID is applied to encoded bits of the PBCH</a:t>
            </a:r>
          </a:p>
        </p:txBody>
      </p:sp>
    </p:spTree>
    <p:extLst>
      <p:ext uri="{BB962C8B-B14F-4D97-AF65-F5344CB8AC3E}">
        <p14:creationId xmlns:p14="http://schemas.microsoft.com/office/powerpoint/2010/main" val="2842130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C29BFD66497B943AA3B102F0C7B1355" ma:contentTypeVersion="3" ma:contentTypeDescription="Create a new document." ma:contentTypeScope="" ma:versionID="bfaad8acd7d275f3e3bca56f362c82b7">
  <xsd:schema xmlns:xsd="http://www.w3.org/2001/XMLSchema" xmlns:xs="http://www.w3.org/2001/XMLSchema" xmlns:p="http://schemas.microsoft.com/office/2006/metadata/properties" xmlns:ns2="c06861ca-3f08-4d07-bff7-bb15bac121f4" targetNamespace="http://schemas.microsoft.com/office/2006/metadata/properties" ma:root="true" ma:fieldsID="d438a935a9f46a554a3c2b40b6909714" ns2:_="">
    <xsd:import namespace="c06861ca-3f08-4d07-bff7-bb15bac121f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6861ca-3f08-4d07-bff7-bb15bac121f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06861ca-3f08-4d07-bff7-bb15bac121f4">HR33RHYHUWRF-4-749</_dlc_DocId>
    <_dlc_DocIdUrl xmlns="c06861ca-3f08-4d07-bff7-bb15bac121f4">
      <Url>https://projects.qualcomm.com/sites/pentari/_layouts/15/DocIdRedir.aspx?ID=HR33RHYHUWRF-4-749</Url>
      <Description>HR33RHYHUWRF-4-749</Description>
    </_dlc_DocIdUrl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3EEB7C8-6904-4D16-8A60-85A8808DE3A4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6DFFA3CA-5DE9-45AC-A9FF-26F065D8E9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6861ca-3f08-4d07-bff7-bb15bac121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AC91CEF-C222-4E2A-9597-38BE71A10CBB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c06861ca-3f08-4d07-bff7-bb15bac121f4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8E8458AB-044B-4DFD-B933-B4650EFBCFF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4853</TotalTime>
  <Words>422</Words>
  <Application>Microsoft Office PowerPoint</Application>
  <PresentationFormat>On-screen Show (4:3)</PresentationFormat>
  <Paragraphs>50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 Unicode MS</vt:lpstr>
      <vt:lpstr>Arial</vt:lpstr>
      <vt:lpstr>Calibri</vt:lpstr>
      <vt:lpstr>Office Theme</vt:lpstr>
      <vt:lpstr>WF on scrambling for NR PBCH</vt:lpstr>
      <vt:lpstr>Background (1/5)</vt:lpstr>
      <vt:lpstr>Background (2/5)</vt:lpstr>
      <vt:lpstr>Background (3/5)</vt:lpstr>
      <vt:lpstr>Background (4/5)</vt:lpstr>
      <vt:lpstr>Background (5/5)</vt:lpstr>
      <vt:lpstr>Proposal</vt:lpstr>
      <vt:lpstr>Proposal</vt:lpstr>
      <vt:lpstr>Proposal</vt:lpstr>
      <vt:lpstr>Appendix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…</dc:title>
  <dc:creator>Sun, Haitong</dc:creator>
  <cp:keywords>CTPClassification=CTP_PUBLIC:VisualMarkings=</cp:keywords>
  <cp:lastModifiedBy>Lee, Daewon</cp:lastModifiedBy>
  <cp:revision>335</cp:revision>
  <dcterms:created xsi:type="dcterms:W3CDTF">2006-08-16T00:00:00Z</dcterms:created>
  <dcterms:modified xsi:type="dcterms:W3CDTF">2017-08-24T07:48:11Z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c124b1e4-69f9-4a9c-b823-d491df8ec622</vt:lpwstr>
  </property>
  <property fmtid="{D5CDD505-2E9C-101B-9397-08002B2CF9AE}" pid="3" name="ContentTypeId">
    <vt:lpwstr>0x010100BC29BFD66497B943AA3B102F0C7B1355</vt:lpwstr>
  </property>
  <property fmtid="{D5CDD505-2E9C-101B-9397-08002B2CF9AE}" pid="4" name="_NewReviewCycle">
    <vt:lpwstr/>
  </property>
  <property fmtid="{D5CDD505-2E9C-101B-9397-08002B2CF9AE}" pid="5" name="TitusGUID">
    <vt:lpwstr>85eb771b-e420-469c-aa9b-59b3c033b1bc</vt:lpwstr>
  </property>
  <property fmtid="{D5CDD505-2E9C-101B-9397-08002B2CF9AE}" pid="6" name="CTP_TimeStamp">
    <vt:lpwstr>2017-02-14 19:19:06Z</vt:lpwstr>
  </property>
  <property fmtid="{D5CDD505-2E9C-101B-9397-08002B2CF9AE}" pid="7" name="CTP_BU">
    <vt:lpwstr>NA</vt:lpwstr>
  </property>
  <property fmtid="{D5CDD505-2E9C-101B-9397-08002B2CF9AE}" pid="8" name="CTP_IDSID">
    <vt:lpwstr>NA</vt:lpwstr>
  </property>
  <property fmtid="{D5CDD505-2E9C-101B-9397-08002B2CF9AE}" pid="9" name="CTP_WWID">
    <vt:lpwstr>NA</vt:lpwstr>
  </property>
  <property fmtid="{D5CDD505-2E9C-101B-9397-08002B2CF9AE}" pid="10" name="CTPClassification">
    <vt:lpwstr>CTP_PUBLIC</vt:lpwstr>
  </property>
</Properties>
</file>