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sldIdLst>
    <p:sldId id="256" r:id="rId2"/>
    <p:sldId id="267" r:id="rId3"/>
    <p:sldId id="266" r:id="rId4"/>
    <p:sldId id="263" r:id="rId5"/>
    <p:sldId id="264" r:id="rId6"/>
    <p:sldId id="265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スタイル (淡色)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23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9731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1167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6377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6369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7025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3123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2100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1039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3134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3180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6362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80D190-EF11-4F77-B5BC-32EA7547D32E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2558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WF on </a:t>
            </a:r>
            <a:r>
              <a:rPr kumimoji="1" lang="en-US" altLang="ja-JP" dirty="0" smtClean="0"/>
              <a:t>definition of reliability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NTT DOCOMO</a:t>
            </a:r>
            <a:r>
              <a:rPr lang="en-US" dirty="0" smtClean="0"/>
              <a:t>,</a:t>
            </a:r>
            <a:r>
              <a:rPr lang="ja-JP" altLang="en-US" dirty="0"/>
              <a:t> </a:t>
            </a:r>
            <a:r>
              <a:rPr lang="en-US" altLang="ja-JP" dirty="0" smtClean="0"/>
              <a:t>Ericsson</a:t>
            </a:r>
            <a:endParaRPr kumimoji="1" lang="ja-JP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tabLst>
                <a:tab pos="8523288" algn="r"/>
              </a:tabLst>
            </a:pPr>
            <a:r>
              <a:rPr lang="en-GB" altLang="ja-JP" b="1" dirty="0"/>
              <a:t>3GPP TSG RAN WG1 Meeting #90</a:t>
            </a:r>
            <a:r>
              <a:rPr lang="en-GB" altLang="ja-JP" b="1"/>
              <a:t>	</a:t>
            </a:r>
            <a:r>
              <a:rPr lang="en-GB" altLang="ja-JP" b="1"/>
              <a:t>R1-1714979</a:t>
            </a:r>
            <a:endParaRPr lang="ja-JP" altLang="ja-JP" dirty="0"/>
          </a:p>
          <a:p>
            <a:r>
              <a:rPr lang="en-GB" altLang="ja-JP" b="1" dirty="0"/>
              <a:t>Prague, </a:t>
            </a:r>
            <a:r>
              <a:rPr lang="en-GB" altLang="ja-JP" b="1" dirty="0" err="1"/>
              <a:t>Czechia</a:t>
            </a:r>
            <a:r>
              <a:rPr lang="en-GB" altLang="ja-JP" b="1" dirty="0"/>
              <a:t>, 21th – 25th August 2017</a:t>
            </a:r>
            <a:endParaRPr lang="ja-JP" altLang="ja-JP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73664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ja-JP" b="1" dirty="0"/>
              <a:t>Agenda Item:	5.2.8.4</a:t>
            </a:r>
            <a:endParaRPr lang="ja-JP" altLang="ja-JP" b="1" dirty="0"/>
          </a:p>
        </p:txBody>
      </p:sp>
    </p:spTree>
    <p:extLst>
      <p:ext uri="{BB962C8B-B14F-4D97-AF65-F5344CB8AC3E}">
        <p14:creationId xmlns:p14="http://schemas.microsoft.com/office/powerpoint/2010/main" val="149725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graphicFrame>
        <p:nvGraphicFramePr>
          <p:cNvPr id="4" name="コンテンツ プレースホルダー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2212369"/>
              </p:ext>
            </p:extLst>
          </p:nvPr>
        </p:nvGraphicFramePr>
        <p:xfrm>
          <a:off x="467544" y="2437606"/>
          <a:ext cx="8280919" cy="4114800"/>
        </p:xfrm>
        <a:graphic>
          <a:graphicData uri="http://schemas.openxmlformats.org/drawingml/2006/table">
            <a:tbl>
              <a:tblPr firstRow="1" firstCol="1" bandRow="1">
                <a:tableStyleId>{7E9639D4-E3E2-4D34-9284-5A2195B3D0D7}</a:tableStyleId>
              </a:tblPr>
              <a:tblGrid>
                <a:gridCol w="2080922"/>
                <a:gridCol w="6199997"/>
              </a:tblGrid>
              <a:tr h="2393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Parameters</a:t>
                      </a:r>
                      <a:endParaRPr lang="ja-JP" sz="16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Value</a:t>
                      </a:r>
                      <a:endParaRPr lang="ja-JP" sz="16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/>
                </a:tc>
              </a:tr>
              <a:tr h="381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Data type</a:t>
                      </a:r>
                      <a:endParaRPr lang="ja-JP" sz="16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800" dirty="0">
                          <a:effectLst/>
                        </a:rPr>
                        <a:t>Command and Control (C&amp;C). </a:t>
                      </a:r>
                      <a:br>
                        <a:rPr lang="en-US" sz="1800" dirty="0">
                          <a:effectLst/>
                        </a:rPr>
                      </a:br>
                      <a:r>
                        <a:rPr lang="en-US" sz="1800" dirty="0">
                          <a:effectLst/>
                        </a:rPr>
                        <a:t>This includes telemetry, waypoint update for autonomous UAV operation, real time piloting, identity, flight authorization, navigation database update, etc.</a:t>
                      </a:r>
                      <a:endParaRPr lang="ja-JP" sz="1600" dirty="0">
                        <a:effectLst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800" dirty="0">
                          <a:effectLst/>
                        </a:rPr>
                        <a:t>Application Data .</a:t>
                      </a:r>
                      <a:br>
                        <a:rPr lang="en-US" sz="1800" dirty="0">
                          <a:effectLst/>
                        </a:rPr>
                      </a:br>
                      <a:r>
                        <a:rPr lang="en-US" sz="1800" dirty="0">
                          <a:effectLst/>
                        </a:rPr>
                        <a:t>This includes video (streaming), images, other sensors data, etc.</a:t>
                      </a:r>
                      <a:endParaRPr lang="ja-JP" sz="16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/>
                </a:tc>
              </a:tr>
              <a:tr h="2082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Heights</a:t>
                      </a:r>
                      <a:endParaRPr lang="ja-JP" sz="16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Target up to 300 m AGL</a:t>
                      </a:r>
                      <a:endParaRPr lang="ja-JP" sz="16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/>
                </a:tc>
              </a:tr>
              <a:tr h="2660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Speeds </a:t>
                      </a:r>
                      <a:endParaRPr lang="ja-JP" sz="16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Horizontal: up to 160km/h for all the scenarios (Urban, Rural)</a:t>
                      </a:r>
                      <a:endParaRPr lang="ja-JP" sz="16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/>
                </a:tc>
              </a:tr>
              <a:tr h="2266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Latency</a:t>
                      </a:r>
                      <a:endParaRPr lang="ja-JP" sz="16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800" dirty="0">
                          <a:effectLst/>
                        </a:rPr>
                        <a:t>FFS: C&amp;C: 50ms (one way from </a:t>
                      </a:r>
                      <a:r>
                        <a:rPr lang="en-US" sz="1800" dirty="0" err="1">
                          <a:effectLst/>
                        </a:rPr>
                        <a:t>eNB</a:t>
                      </a:r>
                      <a:r>
                        <a:rPr lang="en-US" sz="1800" dirty="0">
                          <a:effectLst/>
                        </a:rPr>
                        <a:t> to UAV)</a:t>
                      </a:r>
                      <a:endParaRPr lang="ja-JP" sz="1600" dirty="0">
                        <a:effectLst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800" dirty="0">
                          <a:effectLst/>
                        </a:rPr>
                        <a:t>Application data: similar to LTE UE (ground user)</a:t>
                      </a:r>
                      <a:endParaRPr lang="ja-JP" sz="16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>
                    <a:solidFill>
                      <a:srgbClr val="FFFF00"/>
                    </a:solidFill>
                  </a:tcPr>
                </a:tc>
              </a:tr>
              <a:tr h="4464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DL/UL data rate</a:t>
                      </a:r>
                      <a:endParaRPr lang="ja-JP" sz="16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800">
                          <a:effectLst/>
                        </a:rPr>
                        <a:t>C&amp;C: [60-100] kbps for UL/DL</a:t>
                      </a:r>
                      <a:endParaRPr lang="ja-JP" sz="1600">
                        <a:effectLst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800">
                          <a:effectLst/>
                        </a:rPr>
                        <a:t>Application data: up to 50 Mbps for UL</a:t>
                      </a:r>
                      <a:endParaRPr lang="ja-JP" sz="16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/>
                </a:tc>
              </a:tr>
              <a:tr h="2508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C&amp;C Reliability</a:t>
                      </a:r>
                      <a:endParaRPr lang="ja-JP" sz="16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Up to 10</a:t>
                      </a:r>
                      <a:r>
                        <a:rPr lang="en-US" sz="1800" baseline="30000" dirty="0">
                          <a:effectLst/>
                        </a:rPr>
                        <a:t>-3</a:t>
                      </a:r>
                      <a:r>
                        <a:rPr lang="en-US" sz="1800" dirty="0">
                          <a:effectLst/>
                        </a:rPr>
                        <a:t> Packet Error Loss Rate</a:t>
                      </a:r>
                      <a:endParaRPr lang="ja-JP" sz="16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5" name="正方形/長方形 4"/>
          <p:cNvSpPr/>
          <p:nvPr/>
        </p:nvSpPr>
        <p:spPr>
          <a:xfrm>
            <a:off x="890374" y="1556792"/>
            <a:ext cx="7363252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ja-JP" sz="2400" dirty="0"/>
              <a:t>RAN2 has discussed the requirements for UAV and agreed the value on the following parameters.</a:t>
            </a:r>
            <a:endParaRPr lang="ja-JP" altLang="ja-JP" sz="2400" dirty="0"/>
          </a:p>
        </p:txBody>
      </p:sp>
    </p:spTree>
    <p:extLst>
      <p:ext uri="{BB962C8B-B14F-4D97-AF65-F5344CB8AC3E}">
        <p14:creationId xmlns:p14="http://schemas.microsoft.com/office/powerpoint/2010/main" val="932039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04664"/>
          </a:xfrm>
        </p:spPr>
        <p:txBody>
          <a:bodyPr/>
          <a:lstStyle/>
          <a:p>
            <a:r>
              <a:rPr kumimoji="1" lang="en-US" altLang="ja-JP" dirty="0" smtClean="0"/>
              <a:t>Reliability is defined in TR38.802</a:t>
            </a:r>
            <a:endParaRPr kumimoji="1"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890374" y="2564904"/>
            <a:ext cx="7363252" cy="386119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altLang="ja-JP" dirty="0" smtClean="0"/>
              <a:t>Reliability  </a:t>
            </a:r>
            <a:endParaRPr lang="ja-JP" altLang="ja-JP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altLang="ja-JP" dirty="0" smtClean="0"/>
              <a:t>Definition</a:t>
            </a:r>
            <a:r>
              <a:rPr lang="en-GB" altLang="ja-JP" dirty="0"/>
              <a:t>: Reliability is defined as the success probability R of transmitting X bits within L seconds, which is the time it takes to deliver a small data packet from the radio protocol layer 2/3 SDU ingress point to the radio protocol layer 2/3 SDU egress point of the radio interface, at a certain channel quality Q (e.g., coverage-edge).</a:t>
            </a:r>
            <a:endParaRPr lang="ja-JP" altLang="ja-JP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altLang="ja-JP" dirty="0" smtClean="0"/>
              <a:t>Denoted </a:t>
            </a:r>
            <a:r>
              <a:rPr lang="en-GB" altLang="ja-JP" dirty="0"/>
              <a:t>as R(L, Q, SE), where SE is the required spectral efficiency and SE=X/L/B where B (in Hz) is the user bandwidth that is allocable to one device.</a:t>
            </a:r>
            <a:endParaRPr lang="ja-JP" altLang="ja-JP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altLang="ja-JP" dirty="0" smtClean="0"/>
              <a:t>The </a:t>
            </a:r>
            <a:r>
              <a:rPr lang="en-GB" altLang="ja-JP" dirty="0"/>
              <a:t>latency bound L includes transmission latency, processing latency, retransmission latency and queuing/scheduling latency (including scheduling request and grant reception if any)</a:t>
            </a:r>
            <a:endParaRPr lang="ja-JP" altLang="ja-JP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altLang="ja-JP" dirty="0" smtClean="0"/>
              <a:t>Evaluation </a:t>
            </a:r>
            <a:r>
              <a:rPr lang="en-GB" altLang="ja-JP" dirty="0"/>
              <a:t>method: Link level simulation as start point</a:t>
            </a:r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val="8716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altLang="ja-JP" dirty="0"/>
              <a:t>Reliability defined in TR38.802 with following modifications is used for evaluation of C&amp;C traffic for aerial vehicles</a:t>
            </a:r>
          </a:p>
          <a:p>
            <a:pPr lvl="1"/>
            <a:r>
              <a:rPr lang="en-GB" altLang="ja-JP" dirty="0"/>
              <a:t>X = 1250 bytes</a:t>
            </a:r>
            <a:endParaRPr lang="ja-JP" altLang="ja-JP" dirty="0"/>
          </a:p>
          <a:p>
            <a:pPr lvl="1"/>
            <a:r>
              <a:rPr lang="en-GB" altLang="ja-JP" dirty="0"/>
              <a:t>L = [50] </a:t>
            </a:r>
            <a:r>
              <a:rPr lang="en-GB" altLang="ja-JP" dirty="0" err="1"/>
              <a:t>ms</a:t>
            </a:r>
            <a:r>
              <a:rPr lang="en-GB" altLang="ja-JP" dirty="0"/>
              <a:t> </a:t>
            </a:r>
            <a:endParaRPr lang="ja-JP" altLang="ja-JP" dirty="0"/>
          </a:p>
          <a:p>
            <a:pPr lvl="2"/>
            <a:r>
              <a:rPr lang="en-GB" altLang="ja-JP" dirty="0" smtClean="0"/>
              <a:t>L is decided based on RAN2 agreement on UAV requirement. But it can be different from RAN2 requirement depending on the definition of latency.</a:t>
            </a:r>
            <a:endParaRPr lang="ja-JP" altLang="ja-JP" dirty="0" smtClean="0"/>
          </a:p>
          <a:p>
            <a:pPr lvl="1"/>
            <a:r>
              <a:rPr lang="en-GB" altLang="ja-JP" dirty="0" smtClean="0"/>
              <a:t>Reliability is </a:t>
            </a:r>
            <a:r>
              <a:rPr lang="en-GB" altLang="ja-JP" dirty="0"/>
              <a:t>evaluated for all the aerial </a:t>
            </a:r>
            <a:r>
              <a:rPr lang="en-GB" altLang="ja-JP" dirty="0" smtClean="0"/>
              <a:t>UEs by system level simulation</a:t>
            </a:r>
            <a:endParaRPr lang="ja-JP" altLang="ja-JP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4631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For RAN1 system evaluation purpose, followings are assumed on </a:t>
            </a:r>
            <a:r>
              <a:rPr lang="en-US" altLang="ja-JP" dirty="0" smtClean="0"/>
              <a:t>latency for reliability calculation </a:t>
            </a:r>
            <a:endParaRPr lang="en-US" altLang="ja-JP" dirty="0"/>
          </a:p>
          <a:p>
            <a:pPr lvl="1"/>
            <a:r>
              <a:rPr lang="en-US" altLang="ja-JP" dirty="0" smtClean="0"/>
              <a:t>Aerial </a:t>
            </a:r>
            <a:r>
              <a:rPr lang="en-US" altLang="ja-JP" dirty="0"/>
              <a:t>UE is RRC_CONNECTED</a:t>
            </a:r>
          </a:p>
          <a:p>
            <a:pPr lvl="1"/>
            <a:r>
              <a:rPr lang="en-US" altLang="ja-JP" dirty="0" smtClean="0"/>
              <a:t>Dynamic scheduling in UL and DL</a:t>
            </a:r>
            <a:endParaRPr lang="en-US" altLang="ja-JP" dirty="0"/>
          </a:p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15200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ja-JP" dirty="0"/>
              <a:t>Following latency components are considered in the system level simulation:</a:t>
            </a:r>
          </a:p>
          <a:p>
            <a:pPr lvl="1"/>
            <a:r>
              <a:rPr lang="en-US" altLang="ja-JP" dirty="0"/>
              <a:t>DL:</a:t>
            </a:r>
          </a:p>
          <a:p>
            <a:pPr lvl="2" fontAlgn="t"/>
            <a:r>
              <a:rPr lang="en-GB" altLang="ja-JP" dirty="0" err="1"/>
              <a:t>eNB</a:t>
            </a:r>
            <a:r>
              <a:rPr lang="en-GB" altLang="ja-JP" dirty="0"/>
              <a:t> processing and scheduling </a:t>
            </a:r>
            <a:endParaRPr lang="en-US" altLang="ja-JP" dirty="0"/>
          </a:p>
          <a:p>
            <a:pPr lvl="2" fontAlgn="t"/>
            <a:r>
              <a:rPr lang="en-GB" altLang="ja-JP" dirty="0" err="1"/>
              <a:t>eNB</a:t>
            </a:r>
            <a:r>
              <a:rPr lang="en-GB" altLang="ja-JP" dirty="0"/>
              <a:t> transmission</a:t>
            </a:r>
            <a:endParaRPr lang="ja-JP" altLang="ja-JP" dirty="0"/>
          </a:p>
          <a:p>
            <a:pPr lvl="2" fontAlgn="t"/>
            <a:r>
              <a:rPr lang="en-GB" altLang="ja-JP" dirty="0"/>
              <a:t>UE L1/L2 processing</a:t>
            </a:r>
          </a:p>
          <a:p>
            <a:pPr lvl="1" fontAlgn="t"/>
            <a:r>
              <a:rPr lang="en-GB" altLang="ja-JP" dirty="0"/>
              <a:t>UL: </a:t>
            </a:r>
            <a:endParaRPr lang="ja-JP" altLang="ja-JP" dirty="0"/>
          </a:p>
          <a:p>
            <a:pPr lvl="2" fontAlgn="t"/>
            <a:r>
              <a:rPr lang="en-GB" altLang="ja-JP" dirty="0"/>
              <a:t>Transmission of scheduling </a:t>
            </a:r>
            <a:r>
              <a:rPr lang="en-GB" altLang="ja-JP" dirty="0" smtClean="0"/>
              <a:t>grant</a:t>
            </a:r>
            <a:endParaRPr lang="ja-JP" altLang="ja-JP" dirty="0"/>
          </a:p>
          <a:p>
            <a:pPr lvl="2" fontAlgn="t"/>
            <a:r>
              <a:rPr lang="en-GB" altLang="ja-JP" dirty="0"/>
              <a:t>UE processing delay </a:t>
            </a:r>
            <a:r>
              <a:rPr lang="en-GB" altLang="ja-JP" dirty="0" smtClean="0"/>
              <a:t/>
            </a:r>
            <a:br>
              <a:rPr lang="en-GB" altLang="ja-JP" dirty="0" smtClean="0"/>
            </a:br>
            <a:r>
              <a:rPr lang="en-GB" altLang="ja-JP" dirty="0" smtClean="0"/>
              <a:t>(</a:t>
            </a:r>
            <a:r>
              <a:rPr lang="en-GB" altLang="ja-JP" dirty="0"/>
              <a:t>decoding Scheduling grant + L1 encoding of data)</a:t>
            </a:r>
            <a:endParaRPr lang="ja-JP" altLang="ja-JP" dirty="0"/>
          </a:p>
          <a:p>
            <a:pPr lvl="2" fontAlgn="t"/>
            <a:r>
              <a:rPr lang="en-GB" altLang="ja-JP" dirty="0"/>
              <a:t>UE sends UL transmission</a:t>
            </a:r>
            <a:endParaRPr lang="ja-JP" altLang="ja-JP" dirty="0"/>
          </a:p>
          <a:p>
            <a:pPr lvl="2" fontAlgn="t"/>
            <a:r>
              <a:rPr lang="en-GB" altLang="ja-JP" dirty="0" err="1"/>
              <a:t>eNB</a:t>
            </a:r>
            <a:r>
              <a:rPr lang="en-GB" altLang="ja-JP" dirty="0"/>
              <a:t> receives and decodes the UL </a:t>
            </a:r>
            <a:r>
              <a:rPr lang="en-GB" altLang="ja-JP" dirty="0" smtClean="0"/>
              <a:t>data</a:t>
            </a:r>
            <a:endParaRPr lang="en-US" altLang="ja-JP" dirty="0" smtClean="0"/>
          </a:p>
          <a:p>
            <a:pPr lvl="1" fontAlgn="t"/>
            <a:r>
              <a:rPr lang="en-US" altLang="ja-JP" dirty="0" smtClean="0"/>
              <a:t>Note: HARQ latency is considered when retransmission occurs</a:t>
            </a:r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val="1617574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925</TotalTime>
  <Words>385</Words>
  <Application>Microsoft Office PowerPoint</Application>
  <PresentationFormat>画面に合わせる (4:3)</PresentationFormat>
  <Paragraphs>53</Paragraphs>
  <Slides>6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7" baseType="lpstr">
      <vt:lpstr>Office ​​テーマ</vt:lpstr>
      <vt:lpstr>WF on definition of reliability</vt:lpstr>
      <vt:lpstr>Background</vt:lpstr>
      <vt:lpstr>Background</vt:lpstr>
      <vt:lpstr>Proposal</vt:lpstr>
      <vt:lpstr>Proposal</vt:lpstr>
      <vt:lpstr>Proposal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</dc:creator>
  <cp:lastModifiedBy>Shinpei</cp:lastModifiedBy>
  <cp:revision>95</cp:revision>
  <dcterms:created xsi:type="dcterms:W3CDTF">2016-10-06T11:44:35Z</dcterms:created>
  <dcterms:modified xsi:type="dcterms:W3CDTF">2017-08-23T13:45:55Z</dcterms:modified>
</cp:coreProperties>
</file>