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50" r:id="rId2"/>
    <p:sldMasterId id="2147483651" r:id="rId3"/>
    <p:sldMasterId id="2147487255" r:id="rId4"/>
  </p:sldMasterIdLst>
  <p:notesMasterIdLst>
    <p:notesMasterId r:id="rId9"/>
  </p:notesMasterIdLst>
  <p:handoutMasterIdLst>
    <p:handoutMasterId r:id="rId10"/>
  </p:handoutMasterIdLst>
  <p:sldIdLst>
    <p:sldId id="374" r:id="rId5"/>
    <p:sldId id="393" r:id="rId6"/>
    <p:sldId id="394" r:id="rId7"/>
    <p:sldId id="392" r:id="rId8"/>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F0000"/>
    <a:srgbClr val="FFFFCC"/>
    <a:srgbClr val="AAAA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96" autoAdjust="0"/>
    <p:restoredTop sz="50000" autoAdjust="0"/>
  </p:normalViewPr>
  <p:slideViewPr>
    <p:cSldViewPr snapToGrid="0">
      <p:cViewPr>
        <p:scale>
          <a:sx n="80" d="100"/>
          <a:sy n="80" d="100"/>
        </p:scale>
        <p:origin x="-1308" y="-36"/>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 xmlns:p14="http://schemas.microsoft.com/office/powerpoint/2010/main" val="3362967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 xmlns:p14="http://schemas.microsoft.com/office/powerpoint/2010/main" val="1608148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 xmlns:p14="http://schemas.microsoft.com/office/powerpoint/2010/main" val="24373523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898152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749138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32726180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32542223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859356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2354277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7774506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806127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9612892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1250556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solidFill>
                  <a:prstClr val="black">
                    <a:tint val="75000"/>
                  </a:prstClr>
                </a:solidFill>
              </a:rPr>
              <a:pPr/>
              <a:t>8/21/2017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B82D59-1B37-4987-B1FB-56B7F3B51F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160728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82497130-609E-44AC-A63A-5224976C0B11}" type="datetimeFigureOut">
              <a:rPr lang="en-US" b="0" smtClean="0">
                <a:solidFill>
                  <a:prstClr val="black">
                    <a:tint val="75000"/>
                  </a:prstClr>
                </a:solidFill>
                <a:latin typeface="Calibri"/>
                <a:ea typeface="+mn-ea"/>
              </a:rPr>
              <a:pPr eaLnBrk="1" fontAlgn="auto" hangingPunct="1">
                <a:spcBef>
                  <a:spcPts val="0"/>
                </a:spcBef>
                <a:spcAft>
                  <a:spcPts val="0"/>
                </a:spcAft>
              </a:pPr>
              <a:t>8/21/2017</a:t>
            </a:fld>
            <a:endParaRPr lang="en-US" b="0">
              <a:solidFill>
                <a:prstClr val="black">
                  <a:tint val="75000"/>
                </a:prstClr>
              </a:solidFill>
              <a:latin typeface="Calibri"/>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b="0">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16B82D59-1B37-4987-B1FB-56B7F3B51F01}" type="slidenum">
              <a:rPr lang="en-US" b="0" smtClean="0">
                <a:solidFill>
                  <a:prstClr val="black">
                    <a:tint val="75000"/>
                  </a:prstClr>
                </a:solidFill>
                <a:latin typeface="Calibri"/>
                <a:ea typeface="+mn-ea"/>
              </a:rPr>
              <a:pPr eaLnBrk="1" fontAlgn="auto" hangingPunct="1">
                <a:spcBef>
                  <a:spcPts val="0"/>
                </a:spcBef>
                <a:spcAft>
                  <a:spcPts val="0"/>
                </a:spcAft>
              </a:pPr>
              <a:t>‹#›</a:t>
            </a:fld>
            <a:endParaRPr lang="en-US" b="0">
              <a:solidFill>
                <a:prstClr val="black">
                  <a:tint val="75000"/>
                </a:prstClr>
              </a:solidFill>
              <a:latin typeface="Calibri"/>
              <a:ea typeface="+mn-ea"/>
            </a:endParaRPr>
          </a:p>
        </p:txBody>
      </p:sp>
    </p:spTree>
    <p:extLst>
      <p:ext uri="{BB962C8B-B14F-4D97-AF65-F5344CB8AC3E}">
        <p14:creationId xmlns="" xmlns:p14="http://schemas.microsoft.com/office/powerpoint/2010/main" val="2133701982"/>
      </p:ext>
    </p:extLst>
  </p:cSld>
  <p:clrMap bg1="lt1" tx1="dk1" bg2="lt2" tx2="dk2" accent1="accent1" accent2="accent2" accent3="accent3" accent4="accent4" accent5="accent5" accent6="accent6" hlink="hlink" folHlink="folHlink"/>
  <p:sldLayoutIdLst>
    <p:sldLayoutId id="2147487256" r:id="rId1"/>
    <p:sldLayoutId id="2147487257" r:id="rId2"/>
    <p:sldLayoutId id="2147487258" r:id="rId3"/>
    <p:sldLayoutId id="2147487259" r:id="rId4"/>
    <p:sldLayoutId id="2147487260" r:id="rId5"/>
    <p:sldLayoutId id="2147487261" r:id="rId6"/>
    <p:sldLayoutId id="2147487262" r:id="rId7"/>
    <p:sldLayoutId id="2147487263" r:id="rId8"/>
    <p:sldLayoutId id="2147487264" r:id="rId9"/>
    <p:sldLayoutId id="2147487265" r:id="rId10"/>
    <p:sldLayoutId id="21474872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smtClean="0">
                <a:solidFill>
                  <a:schemeClr val="tx1"/>
                </a:solidFill>
                <a:ea typeface="宋体" pitchFamily="2" charset="-122"/>
              </a:rPr>
              <a:t>DRAFT WF </a:t>
            </a:r>
            <a:r>
              <a:rPr lang="en-US" altLang="zh-CN" dirty="0">
                <a:solidFill>
                  <a:schemeClr val="tx1"/>
                </a:solidFill>
                <a:ea typeface="宋体" pitchFamily="2" charset="-122"/>
              </a:rPr>
              <a:t>on </a:t>
            </a:r>
            <a:r>
              <a:rPr lang="en-US" altLang="zh-CN" dirty="0" smtClean="0">
                <a:solidFill>
                  <a:schemeClr val="tx1"/>
                </a:solidFill>
                <a:ea typeface="宋体" pitchFamily="2" charset="-122"/>
              </a:rPr>
              <a:t>Preamble formats for PRACH with short sequence length</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1520416"/>
          </a:xfrm>
          <a:prstGeom prst="rect">
            <a:avLst/>
          </a:prstGeom>
          <a:noFill/>
          <a:ln w="9525">
            <a:noFill/>
            <a:miter lim="800000"/>
            <a:headEnd/>
            <a:tailEnd/>
          </a:ln>
          <a:effectLst/>
        </p:spPr>
        <p:txBody>
          <a:bodyPr>
            <a:spAutoFit/>
          </a:bodyPr>
          <a:lstStyle/>
          <a:p>
            <a:r>
              <a:rPr lang="en-GB" sz="2000" dirty="0" smtClean="0"/>
              <a:t>3GPP TSG RAN WG1 Meeting #90 </a:t>
            </a:r>
            <a:r>
              <a:rPr lang="en-GB" sz="2000" dirty="0" smtClean="0"/>
              <a:t>			</a:t>
            </a:r>
            <a:r>
              <a:rPr lang="sv-SE" sz="2000" dirty="0" smtClean="0"/>
              <a:t>R1-1714976</a:t>
            </a:r>
            <a:endParaRPr lang="sv-SE" sz="2000" dirty="0" smtClean="0"/>
          </a:p>
          <a:p>
            <a:r>
              <a:rPr lang="en-GB" sz="2000" dirty="0" smtClean="0"/>
              <a:t>Prague, Czech Republic, 21th – 25th August 2017</a:t>
            </a:r>
            <a:endParaRPr lang="en-US" altLang="zh-CN" sz="2000" dirty="0" smtClean="0"/>
          </a:p>
          <a:p>
            <a:pPr>
              <a:spcBef>
                <a:spcPct val="20000"/>
              </a:spcBef>
              <a:defRPr/>
            </a:pPr>
            <a:endParaRPr lang="zh-CN" altLang="zh-CN" sz="2400" dirty="0">
              <a:effectLst>
                <a:outerShdw blurRad="38100" dist="38100" dir="2700000" algn="tl">
                  <a:srgbClr val="C0C0C0"/>
                </a:outerShdw>
              </a:effectLst>
              <a:latin typeface="Calibri" pitchFamily="34" charset="0"/>
            </a:endParaRPr>
          </a:p>
          <a:p>
            <a:pPr>
              <a:spcBef>
                <a:spcPct val="20000"/>
              </a:spcBef>
              <a:defRPr/>
            </a:pPr>
            <a:endParaRPr lang="en-US" altLang="ko-KR" sz="2000" dirty="0">
              <a:effectLst>
                <a:outerShdw blurRad="38100" dist="38100" dir="2700000" algn="tl">
                  <a:srgbClr val="C0C0C0"/>
                </a:outerShdw>
              </a:effectLst>
            </a:endParaRPr>
          </a:p>
        </p:txBody>
      </p:sp>
      <p:sp>
        <p:nvSpPr>
          <p:cNvPr id="5126" name="Rectangle 5"/>
          <p:cNvSpPr>
            <a:spLocks noChangeArrowheads="1"/>
          </p:cNvSpPr>
          <p:nvPr/>
        </p:nvSpPr>
        <p:spPr bwMode="auto">
          <a:xfrm>
            <a:off x="1215025" y="4568974"/>
            <a:ext cx="6863763" cy="461665"/>
          </a:xfrm>
          <a:prstGeom prst="rect">
            <a:avLst/>
          </a:prstGeom>
          <a:noFill/>
          <a:ln w="9525">
            <a:noFill/>
            <a:miter lim="800000"/>
            <a:headEnd/>
            <a:tailEnd/>
          </a:ln>
        </p:spPr>
        <p:txBody>
          <a:bodyPr wrap="square" anchor="ctr">
            <a:spAutoFit/>
          </a:bodyPr>
          <a:lstStyle/>
          <a:p>
            <a:pPr algn="ctr"/>
            <a:r>
              <a:rPr lang="en-US" altLang="zh-CN" sz="2400" dirty="0" smtClean="0"/>
              <a:t>ZTE</a:t>
            </a:r>
            <a:r>
              <a:rPr lang="en-US" altLang="zh-CN" sz="2400" dirty="0" smtClean="0"/>
              <a:t>, Nokia, Nokia Alcatel Lucent</a:t>
            </a:r>
            <a:r>
              <a:rPr lang="en-US" altLang="zh-CN" sz="2400" smtClean="0"/>
              <a:t>, Orange</a:t>
            </a:r>
            <a:endParaRPr lang="en-US" altLang="it-IT"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Background</a:t>
            </a:r>
            <a:endParaRPr lang="sv-SE" dirty="0"/>
          </a:p>
        </p:txBody>
      </p:sp>
      <p:sp>
        <p:nvSpPr>
          <p:cNvPr id="3" name="Content Placeholder 2"/>
          <p:cNvSpPr>
            <a:spLocks noGrp="1"/>
          </p:cNvSpPr>
          <p:nvPr>
            <p:ph idx="1"/>
          </p:nvPr>
        </p:nvSpPr>
        <p:spPr/>
        <p:txBody>
          <a:bodyPr>
            <a:normAutofit/>
          </a:bodyPr>
          <a:lstStyle/>
          <a:p>
            <a:pPr lvl="1"/>
            <a:r>
              <a:rPr lang="sv-SE" dirty="0" smtClean="0"/>
              <a:t>Formats C0, C1 and C2</a:t>
            </a:r>
          </a:p>
          <a:p>
            <a:pPr lvl="1"/>
            <a:endParaRPr lang="sv-SE" dirty="0" smtClean="0"/>
          </a:p>
          <a:p>
            <a:pPr lvl="1">
              <a:buNone/>
            </a:pPr>
            <a:endParaRPr lang="sv-SE" dirty="0" smtClean="0"/>
          </a:p>
        </p:txBody>
      </p:sp>
      <p:graphicFrame>
        <p:nvGraphicFramePr>
          <p:cNvPr id="4" name="Table 3"/>
          <p:cNvGraphicFramePr>
            <a:graphicFrameLocks noGrp="1"/>
          </p:cNvGraphicFramePr>
          <p:nvPr/>
        </p:nvGraphicFramePr>
        <p:xfrm>
          <a:off x="475012" y="2857665"/>
          <a:ext cx="8182098" cy="3108960"/>
        </p:xfrm>
        <a:graphic>
          <a:graphicData uri="http://schemas.openxmlformats.org/drawingml/2006/table">
            <a:tbl>
              <a:tblPr firstRow="1" bandRow="1">
                <a:tableStyleId>{5C22544A-7EE6-4342-B048-85BDC9FD1C3A}</a:tableStyleId>
              </a:tblPr>
              <a:tblGrid>
                <a:gridCol w="1140032"/>
                <a:gridCol w="678212"/>
                <a:gridCol w="699326"/>
                <a:gridCol w="760021"/>
                <a:gridCol w="688768"/>
                <a:gridCol w="1009403"/>
                <a:gridCol w="1388092"/>
                <a:gridCol w="909122"/>
                <a:gridCol w="909122"/>
              </a:tblGrid>
              <a:tr h="370840">
                <a:tc>
                  <a:txBody>
                    <a:bodyPr/>
                    <a:lstStyle/>
                    <a:p>
                      <a:r>
                        <a:rPr lang="sv-SE" dirty="0" smtClean="0"/>
                        <a:t>Preamble format</a:t>
                      </a:r>
                      <a:endParaRPr lang="sv-SE" dirty="0"/>
                    </a:p>
                  </a:txBody>
                  <a:tcPr/>
                </a:tc>
                <a:tc>
                  <a:txBody>
                    <a:bodyPr/>
                    <a:lstStyle/>
                    <a:p>
                      <a:r>
                        <a:rPr lang="sv-SE" dirty="0" smtClean="0"/>
                        <a:t># of seq.</a:t>
                      </a:r>
                      <a:endParaRPr lang="sv-SE" dirty="0"/>
                    </a:p>
                  </a:txBody>
                  <a:tcPr/>
                </a:tc>
                <a:tc>
                  <a:txBody>
                    <a:bodyPr/>
                    <a:lstStyle/>
                    <a:p>
                      <a:r>
                        <a:rPr lang="sv-SE" dirty="0" smtClean="0"/>
                        <a:t>TCP</a:t>
                      </a:r>
                      <a:endParaRPr lang="sv-SE" dirty="0"/>
                    </a:p>
                  </a:txBody>
                  <a:tcPr/>
                </a:tc>
                <a:tc>
                  <a:txBody>
                    <a:bodyPr/>
                    <a:lstStyle/>
                    <a:p>
                      <a:r>
                        <a:rPr lang="sv-SE" dirty="0" smtClean="0"/>
                        <a:t>TSEQ</a:t>
                      </a:r>
                      <a:endParaRPr lang="sv-SE" dirty="0"/>
                    </a:p>
                  </a:txBody>
                  <a:tcPr/>
                </a:tc>
                <a:tc>
                  <a:txBody>
                    <a:bodyPr/>
                    <a:lstStyle/>
                    <a:p>
                      <a:r>
                        <a:rPr lang="sv-SE" dirty="0" smtClean="0"/>
                        <a:t>TGP</a:t>
                      </a:r>
                      <a:endParaRPr lang="sv-SE" dirty="0"/>
                    </a:p>
                  </a:txBody>
                  <a:tcPr/>
                </a:tc>
                <a:tc>
                  <a:txBody>
                    <a:bodyPr/>
                    <a:lstStyle/>
                    <a:p>
                      <a:r>
                        <a:rPr lang="sv-SE" dirty="0" smtClean="0"/>
                        <a:t>Path</a:t>
                      </a:r>
                      <a:r>
                        <a:rPr lang="sv-SE" baseline="0" dirty="0" smtClean="0"/>
                        <a:t> profile (Ts)</a:t>
                      </a:r>
                      <a:endParaRPr lang="sv-S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dirty="0" smtClean="0"/>
                        <a:t>Path</a:t>
                      </a:r>
                      <a:r>
                        <a:rPr lang="sv-SE" baseline="0" dirty="0" smtClean="0"/>
                        <a:t> profile (us)</a:t>
                      </a:r>
                      <a:endParaRPr lang="sv-SE" dirty="0" smtClean="0"/>
                    </a:p>
                    <a:p>
                      <a:endParaRPr lang="sv-SE" dirty="0"/>
                    </a:p>
                  </a:txBody>
                  <a:tcPr/>
                </a:tc>
                <a:tc>
                  <a:txBody>
                    <a:bodyPr/>
                    <a:lstStyle/>
                    <a:p>
                      <a:r>
                        <a:rPr lang="sv-SE" dirty="0" smtClean="0"/>
                        <a:t>Max cell radius (m)</a:t>
                      </a:r>
                      <a:endParaRPr lang="sv-SE" dirty="0"/>
                    </a:p>
                  </a:txBody>
                  <a:tcPr/>
                </a:tc>
                <a:tc>
                  <a:txBody>
                    <a:bodyPr/>
                    <a:lstStyle/>
                    <a:p>
                      <a:r>
                        <a:rPr lang="sv-SE" dirty="0" smtClean="0"/>
                        <a:t>Use case</a:t>
                      </a:r>
                      <a:endParaRPr lang="sv-SE" dirty="0"/>
                    </a:p>
                  </a:txBody>
                  <a:tcPr/>
                </a:tc>
              </a:tr>
              <a:tr h="370840">
                <a:tc>
                  <a:txBody>
                    <a:bodyPr/>
                    <a:lstStyle/>
                    <a:p>
                      <a:r>
                        <a:rPr lang="sv-SE" dirty="0" smtClean="0"/>
                        <a:t>C0</a:t>
                      </a:r>
                      <a:endParaRPr lang="sv-SE" dirty="0"/>
                    </a:p>
                  </a:txBody>
                  <a:tcPr/>
                </a:tc>
                <a:tc>
                  <a:txBody>
                    <a:bodyPr/>
                    <a:lstStyle/>
                    <a:p>
                      <a:r>
                        <a:rPr lang="sv-SE" dirty="0" smtClean="0"/>
                        <a:t>1</a:t>
                      </a:r>
                      <a:endParaRPr lang="sv-SE" dirty="0"/>
                    </a:p>
                  </a:txBody>
                  <a:tcPr/>
                </a:tc>
                <a:tc>
                  <a:txBody>
                    <a:bodyPr/>
                    <a:lstStyle/>
                    <a:p>
                      <a:r>
                        <a:rPr lang="sv-SE" dirty="0" smtClean="0"/>
                        <a:t>1240</a:t>
                      </a:r>
                      <a:endParaRPr lang="sv-SE" dirty="0"/>
                    </a:p>
                  </a:txBody>
                  <a:tcPr/>
                </a:tc>
                <a:tc>
                  <a:txBody>
                    <a:bodyPr/>
                    <a:lstStyle/>
                    <a:p>
                      <a:r>
                        <a:rPr lang="sv-SE" dirty="0" smtClean="0"/>
                        <a:t>2048</a:t>
                      </a:r>
                      <a:endParaRPr lang="sv-SE" dirty="0"/>
                    </a:p>
                  </a:txBody>
                  <a:tcPr/>
                </a:tc>
                <a:tc>
                  <a:txBody>
                    <a:bodyPr/>
                    <a:lstStyle/>
                    <a:p>
                      <a:r>
                        <a:rPr lang="sv-SE" dirty="0" smtClean="0"/>
                        <a:t>0</a:t>
                      </a:r>
                      <a:endParaRPr lang="sv-SE" dirty="0"/>
                    </a:p>
                  </a:txBody>
                  <a:tcPr/>
                </a:tc>
                <a:tc>
                  <a:txBody>
                    <a:bodyPr/>
                    <a:lstStyle/>
                    <a:p>
                      <a:r>
                        <a:rPr lang="sv-SE" dirty="0" smtClean="0"/>
                        <a:t>144</a:t>
                      </a:r>
                      <a:endParaRPr lang="sv-SE" dirty="0"/>
                    </a:p>
                  </a:txBody>
                  <a:tcPr/>
                </a:tc>
                <a:tc>
                  <a:txBody>
                    <a:bodyPr/>
                    <a:lstStyle/>
                    <a:p>
                      <a:r>
                        <a:rPr lang="sv-SE" dirty="0" smtClean="0"/>
                        <a:t>4.69</a:t>
                      </a:r>
                      <a:endParaRPr lang="sv-SE" dirty="0"/>
                    </a:p>
                  </a:txBody>
                  <a:tcPr/>
                </a:tc>
                <a:tc>
                  <a:txBody>
                    <a:bodyPr/>
                    <a:lstStyle/>
                    <a:p>
                      <a:r>
                        <a:rPr lang="sv-SE" dirty="0" smtClean="0"/>
                        <a:t>5300</a:t>
                      </a:r>
                    </a:p>
                    <a:p>
                      <a:r>
                        <a:rPr lang="sv-SE" dirty="0" smtClean="0"/>
                        <a:t>(660)</a:t>
                      </a:r>
                      <a:endParaRPr lang="sv-SE" dirty="0"/>
                    </a:p>
                  </a:txBody>
                  <a:tcPr/>
                </a:tc>
                <a:tc>
                  <a:txBody>
                    <a:bodyPr/>
                    <a:lstStyle/>
                    <a:p>
                      <a:r>
                        <a:rPr lang="sv-SE" dirty="0" smtClean="0"/>
                        <a:t>Normal cell</a:t>
                      </a:r>
                      <a:endParaRPr lang="sv-SE" dirty="0"/>
                    </a:p>
                  </a:txBody>
                  <a:tcPr/>
                </a:tc>
              </a:tr>
              <a:tr h="370840">
                <a:tc>
                  <a:txBody>
                    <a:bodyPr/>
                    <a:lstStyle/>
                    <a:p>
                      <a:r>
                        <a:rPr lang="sv-SE" dirty="0" smtClean="0"/>
                        <a:t>C1</a:t>
                      </a:r>
                      <a:endParaRPr lang="sv-SE" dirty="0"/>
                    </a:p>
                  </a:txBody>
                  <a:tcPr/>
                </a:tc>
                <a:tc>
                  <a:txBody>
                    <a:bodyPr/>
                    <a:lstStyle/>
                    <a:p>
                      <a:r>
                        <a:rPr lang="sv-SE" dirty="0" smtClean="0"/>
                        <a:t>2</a:t>
                      </a:r>
                      <a:endParaRPr lang="sv-SE" dirty="0"/>
                    </a:p>
                  </a:txBody>
                  <a:tcPr/>
                </a:tc>
                <a:tc>
                  <a:txBody>
                    <a:bodyPr/>
                    <a:lstStyle/>
                    <a:p>
                      <a:r>
                        <a:rPr lang="sv-SE" dirty="0" smtClean="0"/>
                        <a:t>1384</a:t>
                      </a:r>
                      <a:endParaRPr lang="sv-SE" dirty="0"/>
                    </a:p>
                  </a:txBody>
                  <a:tcPr/>
                </a:tc>
                <a:tc>
                  <a:txBody>
                    <a:bodyPr/>
                    <a:lstStyle/>
                    <a:p>
                      <a:r>
                        <a:rPr lang="sv-SE" dirty="0" smtClean="0"/>
                        <a:t>4096</a:t>
                      </a:r>
                      <a:endParaRPr lang="sv-SE" dirty="0"/>
                    </a:p>
                  </a:txBody>
                  <a:tcPr/>
                </a:tc>
                <a:tc>
                  <a:txBody>
                    <a:bodyPr/>
                    <a:lstStyle/>
                    <a:p>
                      <a:r>
                        <a:rPr lang="sv-SE" dirty="0" smtClean="0"/>
                        <a:t>0</a:t>
                      </a:r>
                      <a:endParaRPr lang="sv-SE" dirty="0"/>
                    </a:p>
                  </a:txBody>
                  <a:tcPr/>
                </a:tc>
                <a:tc>
                  <a:txBody>
                    <a:bodyPr/>
                    <a:lstStyle/>
                    <a:p>
                      <a:r>
                        <a:rPr lang="sv-SE" dirty="0" smtClean="0"/>
                        <a:t>144</a:t>
                      </a:r>
                      <a:endParaRPr lang="sv-SE" dirty="0"/>
                    </a:p>
                  </a:txBody>
                  <a:tcPr/>
                </a:tc>
                <a:tc>
                  <a:txBody>
                    <a:bodyPr/>
                    <a:lstStyle/>
                    <a:p>
                      <a:r>
                        <a:rPr lang="sv-SE" dirty="0" smtClean="0"/>
                        <a:t>4.69</a:t>
                      </a:r>
                      <a:endParaRPr lang="sv-SE" dirty="0"/>
                    </a:p>
                  </a:txBody>
                  <a:tcPr/>
                </a:tc>
                <a:tc>
                  <a:txBody>
                    <a:bodyPr/>
                    <a:lstStyle/>
                    <a:p>
                      <a:r>
                        <a:rPr lang="sv-SE" dirty="0" smtClean="0"/>
                        <a:t>6000</a:t>
                      </a:r>
                    </a:p>
                    <a:p>
                      <a:r>
                        <a:rPr lang="sv-SE" dirty="0" smtClean="0"/>
                        <a:t>(750)</a:t>
                      </a:r>
                      <a:endParaRPr lang="sv-SE" dirty="0"/>
                    </a:p>
                  </a:txBody>
                  <a:tcPr/>
                </a:tc>
                <a:tc>
                  <a:txBody>
                    <a:bodyPr/>
                    <a:lstStyle/>
                    <a:p>
                      <a:r>
                        <a:rPr lang="sv-SE" dirty="0" smtClean="0"/>
                        <a:t>Normal cell</a:t>
                      </a:r>
                      <a:endParaRPr lang="sv-SE" dirty="0"/>
                    </a:p>
                  </a:txBody>
                  <a:tcPr/>
                </a:tc>
              </a:tr>
              <a:tr h="370840">
                <a:tc>
                  <a:txBody>
                    <a:bodyPr/>
                    <a:lstStyle/>
                    <a:p>
                      <a:r>
                        <a:rPr lang="sv-SE" dirty="0" smtClean="0"/>
                        <a:t>C2</a:t>
                      </a:r>
                      <a:endParaRPr lang="sv-SE" dirty="0"/>
                    </a:p>
                  </a:txBody>
                  <a:tcPr/>
                </a:tc>
                <a:tc>
                  <a:txBody>
                    <a:bodyPr/>
                    <a:lstStyle/>
                    <a:p>
                      <a:r>
                        <a:rPr lang="sv-SE" dirty="0" smtClean="0"/>
                        <a:t>4</a:t>
                      </a:r>
                      <a:endParaRPr lang="sv-SE" dirty="0"/>
                    </a:p>
                  </a:txBody>
                  <a:tcPr/>
                </a:tc>
                <a:tc>
                  <a:txBody>
                    <a:bodyPr/>
                    <a:lstStyle/>
                    <a:p>
                      <a:r>
                        <a:rPr lang="sv-SE" dirty="0" smtClean="0"/>
                        <a:t>2048</a:t>
                      </a:r>
                      <a:endParaRPr lang="sv-SE" dirty="0"/>
                    </a:p>
                  </a:txBody>
                  <a:tcPr/>
                </a:tc>
                <a:tc>
                  <a:txBody>
                    <a:bodyPr/>
                    <a:lstStyle/>
                    <a:p>
                      <a:r>
                        <a:rPr lang="sv-SE" dirty="0" smtClean="0"/>
                        <a:t>8192</a:t>
                      </a:r>
                      <a:endParaRPr lang="sv-SE" dirty="0"/>
                    </a:p>
                  </a:txBody>
                  <a:tcPr/>
                </a:tc>
                <a:tc>
                  <a:txBody>
                    <a:bodyPr/>
                    <a:lstStyle/>
                    <a:p>
                      <a:r>
                        <a:rPr lang="sv-SE" dirty="0" smtClean="0"/>
                        <a:t>720</a:t>
                      </a:r>
                      <a:endParaRPr lang="sv-SE" dirty="0"/>
                    </a:p>
                  </a:txBody>
                  <a:tcPr/>
                </a:tc>
                <a:tc>
                  <a:txBody>
                    <a:bodyPr/>
                    <a:lstStyle/>
                    <a:p>
                      <a:r>
                        <a:rPr lang="sv-SE" dirty="0" smtClean="0"/>
                        <a:t>144</a:t>
                      </a:r>
                      <a:endParaRPr lang="sv-SE" dirty="0"/>
                    </a:p>
                  </a:txBody>
                  <a:tcPr/>
                </a:tc>
                <a:tc>
                  <a:txBody>
                    <a:bodyPr/>
                    <a:lstStyle/>
                    <a:p>
                      <a:r>
                        <a:rPr lang="sv-SE" dirty="0" smtClean="0"/>
                        <a:t>4.69</a:t>
                      </a:r>
                      <a:endParaRPr lang="sv-SE" dirty="0"/>
                    </a:p>
                  </a:txBody>
                  <a:tcPr/>
                </a:tc>
                <a:tc>
                  <a:txBody>
                    <a:bodyPr/>
                    <a:lstStyle/>
                    <a:p>
                      <a:r>
                        <a:rPr lang="sv-SE" dirty="0" smtClean="0"/>
                        <a:t>9200 </a:t>
                      </a:r>
                    </a:p>
                    <a:p>
                      <a:r>
                        <a:rPr lang="sv-SE" dirty="0" smtClean="0"/>
                        <a:t>(1160)</a:t>
                      </a:r>
                      <a:endParaRPr lang="sv-SE" dirty="0"/>
                    </a:p>
                  </a:txBody>
                  <a:tcPr/>
                </a:tc>
                <a:tc>
                  <a:txBody>
                    <a:bodyPr/>
                    <a:lstStyle/>
                    <a:p>
                      <a:r>
                        <a:rPr lang="sv-SE" dirty="0" smtClean="0"/>
                        <a:t>Normal cell</a:t>
                      </a:r>
                      <a:endParaRPr lang="sv-SE" dirty="0"/>
                    </a:p>
                  </a:txBody>
                  <a:tcPr/>
                </a:tc>
              </a:tr>
            </a:tbl>
          </a:graphicData>
        </a:graphic>
      </p:graphicFrame>
      <p:sp>
        <p:nvSpPr>
          <p:cNvPr id="5" name="TextBox 4"/>
          <p:cNvSpPr txBox="1"/>
          <p:nvPr/>
        </p:nvSpPr>
        <p:spPr>
          <a:xfrm>
            <a:off x="760021" y="6175169"/>
            <a:ext cx="6782691" cy="369332"/>
          </a:xfrm>
          <a:prstGeom prst="rect">
            <a:avLst/>
          </a:prstGeom>
          <a:noFill/>
        </p:spPr>
        <p:txBody>
          <a:bodyPr wrap="none" rtlCol="0">
            <a:spAutoFit/>
          </a:bodyPr>
          <a:lstStyle/>
          <a:p>
            <a:r>
              <a:rPr lang="sv-SE" dirty="0" smtClean="0"/>
              <a:t>Note: Values for cell radius in (...) are for SCS = 120 kHz case</a:t>
            </a:r>
            <a:endParaRPr lang="sv-S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Background</a:t>
            </a:r>
            <a:endParaRPr lang="sv-SE" dirty="0"/>
          </a:p>
        </p:txBody>
      </p:sp>
      <p:sp>
        <p:nvSpPr>
          <p:cNvPr id="3" name="Content Placeholder 2"/>
          <p:cNvSpPr>
            <a:spLocks noGrp="1"/>
          </p:cNvSpPr>
          <p:nvPr>
            <p:ph idx="1"/>
          </p:nvPr>
        </p:nvSpPr>
        <p:spPr/>
        <p:txBody>
          <a:bodyPr>
            <a:normAutofit fontScale="92500" lnSpcReduction="10000"/>
          </a:bodyPr>
          <a:lstStyle/>
          <a:p>
            <a:r>
              <a:rPr lang="sv-SE" dirty="0" smtClean="0"/>
              <a:t>With the agreed formats NR can not support large cell radius, especially in the case of SCS of 120kHz. Format B4 can provide the largest cell radius among the agreed format.</a:t>
            </a:r>
          </a:p>
          <a:p>
            <a:pPr lvl="1"/>
            <a:r>
              <a:rPr lang="sv-SE" dirty="0" smtClean="0"/>
              <a:t>B4 can achecive around 480 m </a:t>
            </a:r>
            <a:r>
              <a:rPr lang="sv-SE" dirty="0" smtClean="0"/>
              <a:t>(SCS = 120kHz)</a:t>
            </a:r>
            <a:endParaRPr lang="sv-SE" dirty="0" smtClean="0"/>
          </a:p>
          <a:p>
            <a:r>
              <a:rPr lang="sv-SE" dirty="0" smtClean="0"/>
              <a:t>Using format C0, C1 and C2 can extend the coverage:</a:t>
            </a:r>
          </a:p>
          <a:p>
            <a:pPr lvl="1"/>
            <a:r>
              <a:rPr lang="sv-SE" dirty="0" smtClean="0"/>
              <a:t>C0 can acheive around 660m </a:t>
            </a:r>
            <a:r>
              <a:rPr lang="sv-SE" dirty="0" smtClean="0"/>
              <a:t>(SCS = 120kHz)</a:t>
            </a:r>
            <a:endParaRPr lang="sv-SE" dirty="0" smtClean="0"/>
          </a:p>
          <a:p>
            <a:pPr lvl="1"/>
            <a:r>
              <a:rPr lang="sv-SE" dirty="0" smtClean="0"/>
              <a:t>C1 can acheive around 750m (SCS </a:t>
            </a:r>
            <a:r>
              <a:rPr lang="sv-SE" dirty="0" smtClean="0"/>
              <a:t>= 120kHz)</a:t>
            </a:r>
            <a:endParaRPr lang="sv-SE" dirty="0" smtClean="0"/>
          </a:p>
          <a:p>
            <a:pPr lvl="1"/>
            <a:r>
              <a:rPr lang="sv-SE" dirty="0" smtClean="0"/>
              <a:t>C2 </a:t>
            </a:r>
            <a:r>
              <a:rPr lang="sv-SE" dirty="0" smtClean="0"/>
              <a:t>can acheive around </a:t>
            </a:r>
            <a:r>
              <a:rPr lang="sv-SE" dirty="0" smtClean="0"/>
              <a:t>1160m </a:t>
            </a:r>
            <a:r>
              <a:rPr lang="sv-SE" dirty="0" smtClean="0"/>
              <a:t>(SCS = 120kHz)</a:t>
            </a:r>
          </a:p>
          <a:p>
            <a:pPr lvl="1"/>
            <a:endParaRPr lang="sv-SE"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Proposals</a:t>
            </a:r>
            <a:endParaRPr lang="sv-SE" dirty="0"/>
          </a:p>
        </p:txBody>
      </p:sp>
      <p:sp>
        <p:nvSpPr>
          <p:cNvPr id="5" name="内容占位符 2"/>
          <p:cNvSpPr txBox="1">
            <a:spLocks/>
          </p:cNvSpPr>
          <p:nvPr/>
        </p:nvSpPr>
        <p:spPr>
          <a:xfrm>
            <a:off x="304800" y="1228100"/>
            <a:ext cx="8610600" cy="1526969"/>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altLang="zh-CN" sz="2400" b="1" i="0" u="sng" strike="noStrike" kern="1200" cap="none" spc="0" normalizeH="0" baseline="0" noProof="0" dirty="0" smtClean="0">
              <a:ln>
                <a:noFill/>
              </a:ln>
              <a:solidFill>
                <a:schemeClr val="tx1"/>
              </a:solidFill>
              <a:effectLst/>
              <a:uLnTx/>
              <a:uFillTx/>
              <a:latin typeface="+mn-lt"/>
              <a:ea typeface="+mn-ea"/>
              <a:cs typeface="+mn-cs"/>
            </a:endParaRPr>
          </a:p>
        </p:txBody>
      </p:sp>
      <p:sp>
        <p:nvSpPr>
          <p:cNvPr id="7" name="Content Placeholder 6"/>
          <p:cNvSpPr>
            <a:spLocks noGrp="1"/>
          </p:cNvSpPr>
          <p:nvPr>
            <p:ph idx="1"/>
          </p:nvPr>
        </p:nvSpPr>
        <p:spPr/>
        <p:txBody>
          <a:bodyPr>
            <a:normAutofit/>
          </a:bodyPr>
          <a:lstStyle/>
          <a:p>
            <a:r>
              <a:rPr lang="en-US" altLang="zh-CN" dirty="0" smtClean="0">
                <a:ea typeface="宋体" pitchFamily="2" charset="-122"/>
              </a:rPr>
              <a:t>Preamble formats for PRACH with short sequence </a:t>
            </a:r>
            <a:r>
              <a:rPr lang="en-US" altLang="zh-CN" dirty="0" smtClean="0">
                <a:ea typeface="宋体" pitchFamily="2" charset="-122"/>
              </a:rPr>
              <a:t>length should support </a:t>
            </a:r>
            <a:r>
              <a:rPr lang="en-US" dirty="0" smtClean="0"/>
              <a:t>preamble formats C0, C1 and C2 in addition to the agreed formats A1, A2, A3, B1, B2, B3 and B4.</a:t>
            </a:r>
            <a:endParaRPr lang="en-US" dirty="0" smtClean="0"/>
          </a:p>
          <a:p>
            <a:pPr lvl="1">
              <a:buNone/>
            </a:pPr>
            <a:endParaRPr lang="en-US" b="1" dirty="0" smtClean="0"/>
          </a:p>
        </p:txBody>
      </p:sp>
    </p:spTree>
  </p:cSld>
  <p:clrMapOvr>
    <a:masterClrMapping/>
  </p:clrMapOvr>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49759</TotalTime>
  <Words>242</Words>
  <Application>Microsoft Office PowerPoint</Application>
  <PresentationFormat>On-screen Show (4:3)</PresentationFormat>
  <Paragraphs>56</Paragraphs>
  <Slides>4</Slides>
  <Notes>1</Notes>
  <HiddenSlides>0</HiddenSlides>
  <MMClips>0</MMClips>
  <ScaleCrop>false</ScaleCrop>
  <HeadingPairs>
    <vt:vector size="4" baseType="variant">
      <vt:variant>
        <vt:lpstr>Theme</vt:lpstr>
      </vt:variant>
      <vt:variant>
        <vt:i4>4</vt:i4>
      </vt:variant>
      <vt:variant>
        <vt:lpstr>Slide Titles</vt:lpstr>
      </vt:variant>
      <vt:variant>
        <vt:i4>4</vt:i4>
      </vt:variant>
    </vt:vector>
  </HeadingPairs>
  <TitlesOfParts>
    <vt:vector size="8" baseType="lpstr">
      <vt:lpstr>FinalPowerpoint</vt:lpstr>
      <vt:lpstr>Custom Design</vt:lpstr>
      <vt:lpstr>1_Custom Design</vt:lpstr>
      <vt:lpstr>Office Theme</vt:lpstr>
      <vt:lpstr>DRAFT WF on Preamble formats for PRACH with short sequence length</vt:lpstr>
      <vt:lpstr>Background</vt:lpstr>
      <vt:lpstr>Background</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Administrator</dc:creator>
  <cp:lastModifiedBy>JanJ</cp:lastModifiedBy>
  <cp:revision>135</cp:revision>
  <dcterms:created xsi:type="dcterms:W3CDTF">2007-12-19T20:51:45Z</dcterms:created>
  <dcterms:modified xsi:type="dcterms:W3CDTF">2017-08-23T07:28:08Z</dcterms:modified>
</cp:coreProperties>
</file>