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2" r:id="rId3"/>
    <p:sldId id="293" r:id="rId4"/>
    <p:sldId id="294" r:id="rId5"/>
    <p:sldId id="295" r:id="rId6"/>
    <p:sldId id="296" r:id="rId7"/>
    <p:sldId id="298" r:id="rId8"/>
    <p:sldId id="299" r:id="rId9"/>
    <p:sldId id="300" r:id="rId10"/>
    <p:sldId id="301" r:id="rId11"/>
    <p:sldId id="302" r:id="rId12"/>
    <p:sldId id="303" r:id="rId13"/>
    <p:sldId id="307" r:id="rId14"/>
    <p:sldId id="30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05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9566591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/>
          <a:lstStyle>
            <a:lvl1pPr marL="307192" indent="-307192">
              <a:spcBef>
                <a:spcPts val="0"/>
              </a:spcBef>
              <a:spcAft>
                <a:spcPts val="800"/>
              </a:spcAft>
              <a:defRPr sz="21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14385" indent="-307192">
              <a:spcBef>
                <a:spcPts val="0"/>
              </a:spcBef>
              <a:spcAft>
                <a:spcPts val="800"/>
              </a:spcAft>
              <a:defRPr sz="18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921577">
              <a:spcBef>
                <a:spcPts val="0"/>
              </a:spcBef>
              <a:spcAft>
                <a:spcPts val="800"/>
              </a:spcAft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228769">
              <a:spcBef>
                <a:spcPts val="0"/>
              </a:spcBef>
              <a:spcAft>
                <a:spcPts val="800"/>
              </a:spcAft>
              <a:defRPr sz="13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535962" indent="-304792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477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Fast Fading Modelling in </a:t>
            </a:r>
            <a:r>
              <a:rPr lang="en-US" altLang="zh-CN" dirty="0" err="1"/>
              <a:t>UMa</a:t>
            </a:r>
            <a:r>
              <a:rPr lang="en-US" altLang="zh-CN" dirty="0"/>
              <a:t>-AV </a:t>
            </a:r>
            <a:r>
              <a:rPr lang="en-GB" dirty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456" y="4149080"/>
            <a:ext cx="8745016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273750" y="275833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sz="18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R1-1714899</a:t>
            </a:r>
            <a:endParaRPr lang="en-US" altLang="en-US" sz="1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8856984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#90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GB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Czech Republic, 21th – 25th August 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en-GB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5.2.8.3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0CD9F4-E706-413E-AB7C-A75D020104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Background: DS for NLOS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6B6682-2064-4AC7-A819-E33B688E9010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590400" y="6422400"/>
            <a:ext cx="3441600" cy="163200"/>
          </a:xfrm>
        </p:spPr>
        <p:txBody>
          <a:bodyPr/>
          <a:lstStyle/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EC1FE3-64BA-4CC8-B951-E680F6C59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496" y="1556792"/>
            <a:ext cx="4978400" cy="3732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516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F5F429-9C38-4465-A9D0-A1A790B9C7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Background: Height dependent LSP parameterization for NLOS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002BC6-61E3-43AC-B1ED-95BFE8B195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EEC66F76-8D32-41CA-A894-13CE92469164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2336800" y="3632200"/>
              <a:ext cx="7823200" cy="2468880"/>
            </p:xfrm>
            <a:graphic>
              <a:graphicData uri="http://schemas.openxmlformats.org/drawingml/2006/table">
                <a:tbl>
                  <a:tblPr firstRow="1" bandRow="1">
                    <a:tableStyleId>{BC89EF96-8CEA-46FF-86C4-4CE0E7609802}</a:tableStyleId>
                  </a:tblPr>
                  <a:tblGrid>
                    <a:gridCol w="1564640">
                      <a:extLst>
                        <a:ext uri="{9D8B030D-6E8A-4147-A177-3AD203B41FA5}">
                          <a16:colId xmlns:a16="http://schemas.microsoft.com/office/drawing/2014/main" val="2252380659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1461625881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1597964945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3002766807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3511397435"/>
                        </a:ext>
                      </a:extLst>
                    </a:gridCol>
                  </a:tblGrid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LSP </a:t>
                          </a:r>
                          <a14:m>
                            <m:oMath xmlns:m="http://schemas.openxmlformats.org/officeDocument/2006/math">
                              <m:r>
                                <a:rPr lang="en-US" sz="1900" b="1" i="1" smtClean="0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oMath>
                          </a14:m>
                          <a:endParaRPr lang="en-US" sz="1900" dirty="0"/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9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900" b="1" i="1" dirty="0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900" b="1" i="1" dirty="0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900" b="1" i="1" dirty="0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9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9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900" b="1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𝝈</m:t>
                                </m:r>
                              </m:oMath>
                            </m:oMathPara>
                          </a14:m>
                          <a:endParaRPr lang="en-US" sz="19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2180342908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Log10(ASD)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-3.22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11.01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-7.76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0.38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544716478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Log10(ASA)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-4.73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15.02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-10.51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0.27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361680745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Log10(ZSD)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-5.61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20.72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-18.39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0.52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348037484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Log10(ZSA)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-5.11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17.04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-14.05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0.24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467113413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Log10(DS)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-4.89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16.30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-10.60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0.26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205522785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EEC66F76-8D32-41CA-A894-13CE92469164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2336800" y="3632200"/>
              <a:ext cx="7823200" cy="2468880"/>
            </p:xfrm>
            <a:graphic>
              <a:graphicData uri="http://schemas.openxmlformats.org/drawingml/2006/table">
                <a:tbl>
                  <a:tblPr firstRow="1" bandRow="1">
                    <a:tableStyleId>{BC89EF96-8CEA-46FF-86C4-4CE0E7609802}</a:tableStyleId>
                  </a:tblPr>
                  <a:tblGrid>
                    <a:gridCol w="1564640">
                      <a:extLst>
                        <a:ext uri="{9D8B030D-6E8A-4147-A177-3AD203B41FA5}">
                          <a16:colId xmlns:a16="http://schemas.microsoft.com/office/drawing/2014/main" val="2252380659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1461625881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1597964945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3002766807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3511397435"/>
                        </a:ext>
                      </a:extLst>
                    </a:gridCol>
                  </a:tblGrid>
                  <a:tr h="4114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2"/>
                          <a:stretch>
                            <a:fillRect l="-389" t="-2941" r="-400778" b="-5191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2"/>
                          <a:stretch>
                            <a:fillRect l="-100389" t="-2941" r="-300778" b="-5191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2"/>
                          <a:stretch>
                            <a:fillRect l="-201172" t="-2941" r="-201953" b="-5191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2"/>
                          <a:stretch>
                            <a:fillRect l="-300000" t="-2941" r="-101167" b="-5191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2"/>
                          <a:stretch>
                            <a:fillRect l="-400000" t="-2941" r="-1167" b="-5191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80342908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Log10(ASD)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-3.22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11.01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-7.76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0.38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544716478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Log10(ASA)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-4.73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15.02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-10.51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0.27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361680745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Log10(ZSD)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-5.61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20.72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-18.39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0.52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348037484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Log10(ZSA)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-5.11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17.04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-14.05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0.24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467113413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Log10(DS)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-4.89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16.30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-10.60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0.26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205522785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Placeholder 4">
                <a:extLst>
                  <a:ext uri="{FF2B5EF4-FFF2-40B4-BE49-F238E27FC236}">
                    <a16:creationId xmlns:a16="http://schemas.microsoft.com/office/drawing/2014/main" id="{EFF3FAF5-82E4-47F5-A996-AAF2C254E182}"/>
                  </a:ext>
                </a:extLst>
              </p:cNvPr>
              <p:cNvSpPr>
                <a:spLocks noGrp="1"/>
              </p:cNvSpPr>
              <p:nvPr>
                <p:ph type="body" sz="quarter" idx="12"/>
              </p:nvPr>
            </p:nvSpPr>
            <p:spPr>
              <a:xfrm>
                <a:off x="812800" y="1092201"/>
                <a:ext cx="10261600" cy="21871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>
                    <a:solidFill>
                      <a:schemeClr val="tx1"/>
                    </a:solidFill>
                  </a:rPr>
                  <a:t>In the table, the mean of a LSP parameter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is fit with a quadratic equation </a:t>
                </a:r>
              </a:p>
              <a:p>
                <a:pPr marL="0" indent="0">
                  <a:spcBef>
                    <a:spcPts val="800"/>
                  </a:spcBef>
                  <a:spcAft>
                    <a:spcPts val="1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en-US" dirty="0">
                    <a:solidFill>
                      <a:schemeClr val="tx1"/>
                    </a:solidFill>
                  </a:rPr>
                  <a:t>where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  <m:func>
                      <m:func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10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𝑈𝐸</m:t>
                                </m:r>
                              </m:sub>
                            </m:sSub>
                          </m:e>
                        </m:d>
                      </m:e>
                    </m:func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𝑈𝐸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being the UE height in m.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schemeClr val="tx1"/>
                    </a:solidFill>
                  </a:rPr>
                  <a:t>The LSP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is modeled as a normal distribution with mean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and standard deviation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,</a:t>
                </a:r>
              </a:p>
              <a:p>
                <a:pPr marL="0" indent="0" algn="dist">
                  <a:buNone/>
                </a:pPr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𝒩</m:t>
                    </m:r>
                    <m:d>
                      <m:d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</m:d>
                  </m:oMath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Text Placeholder 4">
                <a:extLst>
                  <a:ext uri="{FF2B5EF4-FFF2-40B4-BE49-F238E27FC236}">
                    <a16:creationId xmlns:a16="http://schemas.microsoft.com/office/drawing/2014/main" id="{EFF3FAF5-82E4-47F5-A996-AAF2C254E18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xfrm>
                <a:off x="812800" y="1092201"/>
                <a:ext cx="10261600" cy="2187100"/>
              </a:xfrm>
              <a:blipFill>
                <a:blip r:embed="rId3"/>
                <a:stretch>
                  <a:fillRect l="-1603" t="-3900" r="-891" b="-30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59383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45E412-4399-4D09-A66D-685931A16E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6FFF64-6126-4CF8-A3BA-07CFCC924D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3F997-F8DB-4DA3-909B-2D59B3B5FD5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2400" b="1" dirty="0">
                <a:solidFill>
                  <a:schemeClr val="tx1"/>
                </a:solidFill>
              </a:rPr>
              <a:t>Proposal 1</a:t>
            </a:r>
            <a:r>
              <a:rPr lang="en-US" sz="2400" dirty="0">
                <a:solidFill>
                  <a:schemeClr val="tx1"/>
                </a:solidFill>
              </a:rPr>
              <a:t>: Use UE-height dependent statistical model to generate the LSPs (ASA, ASD, ZSA, ZSD, DS, K) for UAV’s fast fading modeling in </a:t>
            </a:r>
            <a:r>
              <a:rPr lang="en-US" sz="2400" dirty="0" err="1">
                <a:solidFill>
                  <a:schemeClr val="tx1"/>
                </a:solidFill>
              </a:rPr>
              <a:t>UMa</a:t>
            </a:r>
            <a:r>
              <a:rPr lang="en-US" sz="2400" dirty="0">
                <a:solidFill>
                  <a:schemeClr val="tx1"/>
                </a:solidFill>
              </a:rPr>
              <a:t>-AV scenario</a:t>
            </a:r>
          </a:p>
        </p:txBody>
      </p:sp>
    </p:spTree>
    <p:extLst>
      <p:ext uri="{BB962C8B-B14F-4D97-AF65-F5344CB8AC3E}">
        <p14:creationId xmlns:p14="http://schemas.microsoft.com/office/powerpoint/2010/main" val="1673599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45E412-4399-4D09-A66D-685931A16E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6FFF64-6126-4CF8-A3BA-07CFCC924D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CFBD06A4-A152-4926-8F4D-3C114EFD1C7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19826631"/>
                  </p:ext>
                </p:extLst>
              </p:nvPr>
            </p:nvGraphicFramePr>
            <p:xfrm>
              <a:off x="2423592" y="2924944"/>
              <a:ext cx="7823200" cy="2880360"/>
            </p:xfrm>
            <a:graphic>
              <a:graphicData uri="http://schemas.openxmlformats.org/drawingml/2006/table">
                <a:tbl>
                  <a:tblPr firstRow="1" bandRow="1">
                    <a:tableStyleId>{BC89EF96-8CEA-46FF-86C4-4CE0E7609802}</a:tableStyleId>
                  </a:tblPr>
                  <a:tblGrid>
                    <a:gridCol w="1564640">
                      <a:extLst>
                        <a:ext uri="{9D8B030D-6E8A-4147-A177-3AD203B41FA5}">
                          <a16:colId xmlns:a16="http://schemas.microsoft.com/office/drawing/2014/main" val="2252380659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1461625881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1597964945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3002766807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3511397435"/>
                        </a:ext>
                      </a:extLst>
                    </a:gridCol>
                  </a:tblGrid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LSP </a:t>
                          </a:r>
                          <a14:m>
                            <m:oMath xmlns:m="http://schemas.openxmlformats.org/officeDocument/2006/math">
                              <m:r>
                                <a:rPr lang="en-US" sz="1900" b="1" i="1" smtClean="0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oMath>
                          </a14:m>
                          <a:endParaRPr lang="en-US" sz="1900" dirty="0"/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9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900" b="1" i="1" dirty="0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900" b="1" i="1" dirty="0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900" b="1" i="1" dirty="0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9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9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900" b="1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𝝈</m:t>
                                </m:r>
                              </m:oMath>
                            </m:oMathPara>
                          </a14:m>
                          <a:endParaRPr lang="en-US" sz="19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2180342908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Log10(ASD)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-0.96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2.54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-0.45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0.38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544716478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Log10(ASA)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0.00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-1.74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3.43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0.31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361680745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Log10(ZSD)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0.55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-1.59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1.58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0.35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348037484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Log10(ZSA)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0.34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-1.92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2.42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0.30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467113413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Log10(DS)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-2.02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4.93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0.29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2055227858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K 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-13.43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62.81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-56.30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5.76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36443813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CFBD06A4-A152-4926-8F4D-3C114EFD1C7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19826631"/>
                  </p:ext>
                </p:extLst>
              </p:nvPr>
            </p:nvGraphicFramePr>
            <p:xfrm>
              <a:off x="2423592" y="2924944"/>
              <a:ext cx="7823200" cy="2880360"/>
            </p:xfrm>
            <a:graphic>
              <a:graphicData uri="http://schemas.openxmlformats.org/drawingml/2006/table">
                <a:tbl>
                  <a:tblPr firstRow="1" bandRow="1">
                    <a:tableStyleId>{BC89EF96-8CEA-46FF-86C4-4CE0E7609802}</a:tableStyleId>
                  </a:tblPr>
                  <a:tblGrid>
                    <a:gridCol w="1564640">
                      <a:extLst>
                        <a:ext uri="{9D8B030D-6E8A-4147-A177-3AD203B41FA5}">
                          <a16:colId xmlns:a16="http://schemas.microsoft.com/office/drawing/2014/main" val="2252380659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1461625881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1597964945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3002766807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3511397435"/>
                        </a:ext>
                      </a:extLst>
                    </a:gridCol>
                  </a:tblGrid>
                  <a:tr h="4114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2"/>
                          <a:stretch>
                            <a:fillRect l="-389" t="-2941" r="-401167" b="-6176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2"/>
                          <a:stretch>
                            <a:fillRect l="-100389" t="-2941" r="-301167" b="-6176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2"/>
                          <a:stretch>
                            <a:fillRect l="-201172" t="-2941" r="-202344" b="-6176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2"/>
                          <a:stretch>
                            <a:fillRect l="-300000" t="-2941" r="-101556" b="-6176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2"/>
                          <a:stretch>
                            <a:fillRect l="-400000" t="-2941" r="-1556" b="-6176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80342908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Log10(ASD)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-0.96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2.54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-0.45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0.38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544716478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Log10(ASA)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0.00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-1.74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3.43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0.31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361680745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Log10(ZSD)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0.55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-1.59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1.58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0.35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348037484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Log10(ZSA)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0.34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-1.92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2.42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0.30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467113413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Log10(DS)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-2.02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4.93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0.29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2055227858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K 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-13.43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62.81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-56.30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5.76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36443813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 Placeholder 4">
                <a:extLst>
                  <a:ext uri="{FF2B5EF4-FFF2-40B4-BE49-F238E27FC236}">
                    <a16:creationId xmlns:a16="http://schemas.microsoft.com/office/drawing/2014/main" id="{14110838-1944-48D0-AD75-DB5E9D6AC38B}"/>
                  </a:ext>
                </a:extLst>
              </p:cNvPr>
              <p:cNvSpPr>
                <a:spLocks noGrp="1"/>
              </p:cNvSpPr>
              <p:nvPr>
                <p:ph type="body" sz="quarter" idx="12"/>
              </p:nvPr>
            </p:nvSpPr>
            <p:spPr>
              <a:xfrm>
                <a:off x="556800" y="1133230"/>
                <a:ext cx="11078400" cy="199372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000" b="1" dirty="0">
                    <a:solidFill>
                      <a:schemeClr val="tx1"/>
                    </a:solidFill>
                  </a:rPr>
                  <a:t>Proposal 2</a:t>
                </a:r>
                <a:r>
                  <a:rPr lang="en-US" sz="2000" dirty="0">
                    <a:solidFill>
                      <a:schemeClr val="tx1"/>
                    </a:solidFill>
                  </a:rPr>
                  <a:t>: Regarding 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LoS</a:t>
                </a:r>
                <a:r>
                  <a:rPr lang="en-US" sz="2000" dirty="0">
                    <a:solidFill>
                      <a:schemeClr val="tx1"/>
                    </a:solidFill>
                  </a:rPr>
                  <a:t> LSP for fast fading in 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UMa</a:t>
                </a:r>
                <a:r>
                  <a:rPr lang="en-US" sz="2000" dirty="0">
                    <a:solidFill>
                      <a:schemeClr val="tx1"/>
                    </a:solidFill>
                  </a:rPr>
                  <a:t>-AV, the 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LoS</a:t>
                </a:r>
                <a:r>
                  <a:rPr lang="en-US" sz="2000" dirty="0">
                    <a:solidFill>
                      <a:schemeClr val="tx1"/>
                    </a:solidFill>
                  </a:rPr>
                  <a:t> LSP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is modeled as a normal distribution with mean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and standard deviation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,</a:t>
                </a:r>
              </a:p>
              <a:p>
                <a:pPr marL="0" indent="0" algn="dist">
                  <a:buNone/>
                </a:pPr>
                <a:r>
                  <a:rPr lang="en-US" sz="20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𝒩</m:t>
                    </m:r>
                    <m:d>
                      <m:d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</m:d>
                  </m:oMath>
                </a14:m>
                <a:endParaRPr lang="en-US" sz="20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en-US" sz="2000" dirty="0">
                    <a:solidFill>
                      <a:schemeClr val="tx1"/>
                    </a:solidFill>
                  </a:rPr>
                  <a:t>where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  <m:func>
                      <m:func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10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𝑈𝐸</m:t>
                                </m:r>
                              </m:sub>
                            </m:sSub>
                          </m:e>
                        </m:d>
                      </m:e>
                    </m:func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𝑈𝐸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is the UE height in m.</a:t>
                </a:r>
              </a:p>
            </p:txBody>
          </p:sp>
        </mc:Choice>
        <mc:Fallback>
          <p:sp>
            <p:nvSpPr>
              <p:cNvPr id="7" name="Text Placeholder 4">
                <a:extLst>
                  <a:ext uri="{FF2B5EF4-FFF2-40B4-BE49-F238E27FC236}">
                    <a16:creationId xmlns:a16="http://schemas.microsoft.com/office/drawing/2014/main" id="{14110838-1944-48D0-AD75-DB5E9D6AC3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xfrm>
                <a:off x="556800" y="1133230"/>
                <a:ext cx="11078400" cy="1993728"/>
              </a:xfrm>
              <a:blipFill>
                <a:blip r:embed="rId3"/>
                <a:stretch>
                  <a:fillRect l="-1375" t="-397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483206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45E412-4399-4D09-A66D-685931A16E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6FFF64-6126-4CF8-A3BA-07CFCC924D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 Placeholder 4">
                <a:extLst>
                  <a:ext uri="{FF2B5EF4-FFF2-40B4-BE49-F238E27FC236}">
                    <a16:creationId xmlns:a16="http://schemas.microsoft.com/office/drawing/2014/main" id="{14110838-1944-48D0-AD75-DB5E9D6AC38B}"/>
                  </a:ext>
                </a:extLst>
              </p:cNvPr>
              <p:cNvSpPr>
                <a:spLocks noGrp="1"/>
              </p:cNvSpPr>
              <p:nvPr>
                <p:ph type="body" sz="quarter" idx="12"/>
              </p:nvPr>
            </p:nvSpPr>
            <p:spPr>
              <a:xfrm>
                <a:off x="556800" y="1133230"/>
                <a:ext cx="11078400" cy="1993728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000" b="1" dirty="0">
                    <a:solidFill>
                      <a:schemeClr val="tx1"/>
                    </a:solidFill>
                  </a:rPr>
                  <a:t>Proposal 3</a:t>
                </a:r>
                <a:r>
                  <a:rPr lang="en-US" sz="2000" dirty="0">
                    <a:solidFill>
                      <a:schemeClr val="tx1"/>
                    </a:solidFill>
                  </a:rPr>
                  <a:t>: Regarding 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NLoS</a:t>
                </a:r>
                <a:r>
                  <a:rPr lang="en-US" sz="2000" dirty="0">
                    <a:solidFill>
                      <a:schemeClr val="tx1"/>
                    </a:solidFill>
                  </a:rPr>
                  <a:t> LSP for fast fading in 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UMa</a:t>
                </a:r>
                <a:r>
                  <a:rPr lang="en-US" sz="2000" dirty="0">
                    <a:solidFill>
                      <a:schemeClr val="tx1"/>
                    </a:solidFill>
                  </a:rPr>
                  <a:t>-AV, the 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NLoS</a:t>
                </a:r>
                <a:r>
                  <a:rPr lang="en-US" sz="2000" dirty="0">
                    <a:solidFill>
                      <a:schemeClr val="tx1"/>
                    </a:solidFill>
                  </a:rPr>
                  <a:t> LSP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is modeled as a normal distribution with mean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and standard deviation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,</a:t>
                </a:r>
              </a:p>
              <a:p>
                <a:pPr marL="0" indent="0" algn="dist">
                  <a:buNone/>
                </a:pPr>
                <a:r>
                  <a:rPr lang="en-US" sz="20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𝒩</m:t>
                    </m:r>
                    <m:d>
                      <m:d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</m:d>
                  </m:oMath>
                </a14:m>
                <a:endParaRPr lang="en-US" sz="20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en-US" sz="2000" dirty="0">
                    <a:solidFill>
                      <a:schemeClr val="tx1"/>
                    </a:solidFill>
                  </a:rPr>
                  <a:t>where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  <m:func>
                      <m:func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10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𝑈𝐸</m:t>
                                </m:r>
                              </m:sub>
                            </m:sSub>
                          </m:e>
                        </m:d>
                      </m:e>
                    </m:func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𝑈𝐸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is the UE height in m.</a:t>
                </a:r>
              </a:p>
            </p:txBody>
          </p:sp>
        </mc:Choice>
        <mc:Fallback>
          <p:sp>
            <p:nvSpPr>
              <p:cNvPr id="7" name="Text Placeholder 4">
                <a:extLst>
                  <a:ext uri="{FF2B5EF4-FFF2-40B4-BE49-F238E27FC236}">
                    <a16:creationId xmlns:a16="http://schemas.microsoft.com/office/drawing/2014/main" id="{14110838-1944-48D0-AD75-DB5E9D6AC3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xfrm>
                <a:off x="556800" y="1133230"/>
                <a:ext cx="11078400" cy="1993728"/>
              </a:xfrm>
              <a:blipFill>
                <a:blip r:embed="rId2"/>
                <a:stretch>
                  <a:fillRect l="-1375" t="-3976" r="-181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1C4A2961-7040-45CC-9799-2B83D9FB38E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5282829"/>
                  </p:ext>
                </p:extLst>
              </p:nvPr>
            </p:nvGraphicFramePr>
            <p:xfrm>
              <a:off x="2351584" y="2996952"/>
              <a:ext cx="7823200" cy="2468880"/>
            </p:xfrm>
            <a:graphic>
              <a:graphicData uri="http://schemas.openxmlformats.org/drawingml/2006/table">
                <a:tbl>
                  <a:tblPr firstRow="1" bandRow="1">
                    <a:tableStyleId>{BC89EF96-8CEA-46FF-86C4-4CE0E7609802}</a:tableStyleId>
                  </a:tblPr>
                  <a:tblGrid>
                    <a:gridCol w="1564640">
                      <a:extLst>
                        <a:ext uri="{9D8B030D-6E8A-4147-A177-3AD203B41FA5}">
                          <a16:colId xmlns:a16="http://schemas.microsoft.com/office/drawing/2014/main" val="2252380659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1461625881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1597964945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3002766807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3511397435"/>
                        </a:ext>
                      </a:extLst>
                    </a:gridCol>
                  </a:tblGrid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LSP </a:t>
                          </a:r>
                          <a14:m>
                            <m:oMath xmlns:m="http://schemas.openxmlformats.org/officeDocument/2006/math">
                              <m:r>
                                <a:rPr lang="en-US" sz="1900" b="1" i="1" smtClean="0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oMath>
                          </a14:m>
                          <a:endParaRPr lang="en-US" sz="1900" dirty="0"/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9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900" b="1" i="1" dirty="0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900" b="1" i="1" dirty="0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900" b="1" i="1" dirty="0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9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9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900" b="1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𝝈</m:t>
                                </m:r>
                              </m:oMath>
                            </m:oMathPara>
                          </a14:m>
                          <a:endParaRPr lang="en-US" sz="19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2180342908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Log10(ASD)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-3.22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11.01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-7.76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0.38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544716478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Log10(ASA)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-4.73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15.02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-10.51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0.27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361680745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Log10(ZSD)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-5.61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20.72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-18.39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0.52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348037484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Log10(ZSA)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-5.11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17.04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-14.05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0.24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467113413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Log10(DS)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-4.89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16.30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-10.60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0.26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205522785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1C4A2961-7040-45CC-9799-2B83D9FB38E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5282829"/>
                  </p:ext>
                </p:extLst>
              </p:nvPr>
            </p:nvGraphicFramePr>
            <p:xfrm>
              <a:off x="2351584" y="2996952"/>
              <a:ext cx="7823200" cy="2468880"/>
            </p:xfrm>
            <a:graphic>
              <a:graphicData uri="http://schemas.openxmlformats.org/drawingml/2006/table">
                <a:tbl>
                  <a:tblPr firstRow="1" bandRow="1">
                    <a:tableStyleId>{BC89EF96-8CEA-46FF-86C4-4CE0E7609802}</a:tableStyleId>
                  </a:tblPr>
                  <a:tblGrid>
                    <a:gridCol w="1564640">
                      <a:extLst>
                        <a:ext uri="{9D8B030D-6E8A-4147-A177-3AD203B41FA5}">
                          <a16:colId xmlns:a16="http://schemas.microsoft.com/office/drawing/2014/main" val="2252380659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1461625881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1597964945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3002766807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3511397435"/>
                        </a:ext>
                      </a:extLst>
                    </a:gridCol>
                  </a:tblGrid>
                  <a:tr h="4114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3"/>
                          <a:stretch>
                            <a:fillRect l="-389" t="-2941" r="-401167" b="-5191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3"/>
                          <a:stretch>
                            <a:fillRect l="-100389" t="-2941" r="-301167" b="-5191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3"/>
                          <a:stretch>
                            <a:fillRect l="-200389" t="-2941" r="-201167" b="-5191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3"/>
                          <a:stretch>
                            <a:fillRect l="-300389" t="-2941" r="-101167" b="-5191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3"/>
                          <a:stretch>
                            <a:fillRect l="-400389" t="-2941" r="-1167" b="-5191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80342908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Log10(ASD)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-3.22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11.01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-7.76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0.38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544716478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Log10(ASA)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-4.73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15.02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-10.51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0.27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361680745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Log10(ZSD)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-5.61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20.72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-18.39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0.52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348037484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Log10(ZSA)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-5.11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17.04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-14.05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0.24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467113413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Log10(DS)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-4.89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16.30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-10.60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0.26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205522785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420340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D58C68-E7AA-44B7-919A-BB07375795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6800" y="374400"/>
            <a:ext cx="11078400" cy="36772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Background: Scenario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3D4363-9354-4342-A328-1666B4D805A9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590400" y="6422400"/>
            <a:ext cx="3441600" cy="163200"/>
          </a:xfrm>
        </p:spPr>
        <p:txBody>
          <a:bodyPr/>
          <a:lstStyle/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E168CDF2-AD78-44C9-BE65-A6E85ACB43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2" t="-537" r="7025" b="10593"/>
          <a:stretch/>
        </p:blipFill>
        <p:spPr bwMode="auto">
          <a:xfrm>
            <a:off x="2022015" y="3275955"/>
            <a:ext cx="4073985" cy="28623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83AD1168-8205-4024-BD80-6A77A49DC28D}"/>
              </a:ext>
            </a:extLst>
          </p:cNvPr>
          <p:cNvGrpSpPr/>
          <p:nvPr/>
        </p:nvGrpSpPr>
        <p:grpSpPr>
          <a:xfrm>
            <a:off x="7464152" y="1998516"/>
            <a:ext cx="4064262" cy="4139759"/>
            <a:chOff x="2425529" y="759350"/>
            <a:chExt cx="3838861" cy="385041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9689617-5763-4423-AF6E-FBCA49D1AD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3249" r="10892"/>
            <a:stretch/>
          </p:blipFill>
          <p:spPr>
            <a:xfrm>
              <a:off x="2425529" y="759350"/>
              <a:ext cx="3838861" cy="3850419"/>
            </a:xfrm>
            <a:prstGeom prst="rect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</a:ln>
          </p:spPr>
        </p:pic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0D758F59-39CA-4BDF-9DAA-5E8D197B5C86}"/>
                </a:ext>
              </a:extLst>
            </p:cNvPr>
            <p:cNvCxnSpPr/>
            <p:nvPr/>
          </p:nvCxnSpPr>
          <p:spPr>
            <a:xfrm flipV="1">
              <a:off x="3429000" y="1950059"/>
              <a:ext cx="2343647" cy="5963"/>
            </a:xfrm>
            <a:prstGeom prst="straightConnector1">
              <a:avLst/>
            </a:prstGeom>
            <a:ln w="12700">
              <a:solidFill>
                <a:schemeClr val="tx1">
                  <a:lumMod val="60000"/>
                  <a:lumOff val="4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067C31FC-097B-40D0-BCCE-55446863D4A8}"/>
                </a:ext>
              </a:extLst>
            </p:cNvPr>
            <p:cNvCxnSpPr/>
            <p:nvPr/>
          </p:nvCxnSpPr>
          <p:spPr>
            <a:xfrm flipV="1">
              <a:off x="5862099" y="1991802"/>
              <a:ext cx="0" cy="1836752"/>
            </a:xfrm>
            <a:prstGeom prst="straightConnector1">
              <a:avLst/>
            </a:prstGeom>
            <a:ln w="12700">
              <a:solidFill>
                <a:schemeClr val="tx1">
                  <a:lumMod val="60000"/>
                  <a:lumOff val="4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1B3F945-BD43-4611-A5F1-7404F798730C}"/>
                </a:ext>
              </a:extLst>
            </p:cNvPr>
            <p:cNvSpPr txBox="1"/>
            <p:nvPr/>
          </p:nvSpPr>
          <p:spPr>
            <a:xfrm>
              <a:off x="3979354" y="1578386"/>
              <a:ext cx="1039303" cy="314891"/>
            </a:xfrm>
            <a:prstGeom prst="rect">
              <a:avLst/>
            </a:prstGeom>
            <a:noFill/>
            <a:ln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rgbClr val="0070C0"/>
                  </a:solidFill>
                </a:rPr>
                <a:t>1000m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8F54E44-84C2-48A2-866C-D4135144344D}"/>
                </a:ext>
              </a:extLst>
            </p:cNvPr>
            <p:cNvSpPr txBox="1"/>
            <p:nvPr/>
          </p:nvSpPr>
          <p:spPr>
            <a:xfrm rot="5400000">
              <a:off x="5659325" y="2888073"/>
              <a:ext cx="887813" cy="319778"/>
            </a:xfrm>
            <a:prstGeom prst="rect">
              <a:avLst/>
            </a:prstGeom>
            <a:noFill/>
            <a:ln>
              <a:solidFill>
                <a:schemeClr val="tx1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rgbClr val="0070C0"/>
                  </a:solidFill>
                </a:rPr>
                <a:t>780m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D81607D4-D454-44B1-AA41-A8FB232B0FDA}"/>
              </a:ext>
            </a:extLst>
          </p:cNvPr>
          <p:cNvSpPr txBox="1"/>
          <p:nvPr/>
        </p:nvSpPr>
        <p:spPr>
          <a:xfrm>
            <a:off x="494992" y="908720"/>
            <a:ext cx="6753136" cy="2122993"/>
          </a:xfrm>
          <a:prstGeom prst="rect">
            <a:avLst/>
          </a:prstGeom>
          <a:noFill/>
        </p:spPr>
        <p:txBody>
          <a:bodyPr wrap="square" lIns="96000" tIns="96000" rIns="96000" bIns="96000" rtlCol="0">
            <a:spAutoFit/>
          </a:bodyPr>
          <a:lstStyle/>
          <a:p>
            <a:pPr defTabSz="479988">
              <a:spcAft>
                <a:spcPts val="800"/>
              </a:spcAft>
              <a:tabLst>
                <a:tab pos="479988" algn="l"/>
              </a:tabLst>
            </a:pPr>
            <a:r>
              <a:rPr lang="en-US" sz="1870" dirty="0">
                <a:solidFill>
                  <a:srgbClr val="C00000"/>
                </a:solidFill>
              </a:rPr>
              <a:t>Ray tracing in </a:t>
            </a:r>
            <a:r>
              <a:rPr lang="en-US" sz="1870" dirty="0" err="1">
                <a:solidFill>
                  <a:srgbClr val="C00000"/>
                </a:solidFill>
              </a:rPr>
              <a:t>UMa</a:t>
            </a:r>
            <a:r>
              <a:rPr lang="en-US" sz="1870" dirty="0">
                <a:solidFill>
                  <a:srgbClr val="C00000"/>
                </a:solidFill>
              </a:rPr>
              <a:t>-AV scenario</a:t>
            </a:r>
            <a:r>
              <a:rPr lang="en-GB" sz="1870" dirty="0">
                <a:solidFill>
                  <a:srgbClr val="C00000"/>
                </a:solidFill>
              </a:rPr>
              <a:t>: </a:t>
            </a:r>
            <a:r>
              <a:rPr lang="en-US" sz="1870" dirty="0"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Ray tracing simulations at 2GHz frequency were performed using Aalborg, Denmark 3D map in a 1000m x 780m area.</a:t>
            </a:r>
          </a:p>
          <a:p>
            <a:pPr defTabSz="479988">
              <a:spcAft>
                <a:spcPts val="800"/>
              </a:spcAft>
              <a:tabLst>
                <a:tab pos="479988" algn="l"/>
              </a:tabLst>
            </a:pPr>
            <a:r>
              <a:rPr lang="en-US" sz="1867" dirty="0">
                <a:latin typeface="Nokia Pure Text Light" panose="020B0403020202020204" pitchFamily="34" charset="0"/>
                <a:ea typeface="Nokia Pure Text Light" panose="020B0403020202020204" pitchFamily="34" charset="0"/>
              </a:rPr>
              <a:t>BS antenna height is 25m, above roof top of nearby buildings.</a:t>
            </a:r>
          </a:p>
          <a:p>
            <a:pPr defTabSz="479988">
              <a:spcAft>
                <a:spcPts val="800"/>
              </a:spcAft>
              <a:tabLst>
                <a:tab pos="479988" algn="l"/>
              </a:tabLst>
            </a:pPr>
            <a:r>
              <a:rPr lang="en-US" sz="1867" dirty="0"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Outdoor UEs are dropped with the height of 30m, 50, 75m, 100m, 200m, 300m.</a:t>
            </a:r>
          </a:p>
        </p:txBody>
      </p:sp>
    </p:spTree>
    <p:extLst>
      <p:ext uri="{BB962C8B-B14F-4D97-AF65-F5344CB8AC3E}">
        <p14:creationId xmlns:p14="http://schemas.microsoft.com/office/powerpoint/2010/main" val="4025070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9333F2-41F8-4F0A-9434-FC7629DD6D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Background: Statistical modeling of LSPs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FF183A-9A5D-4EE5-B894-F8B5F2A00A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F01C6A93-334A-428B-8768-D703001456FA}"/>
                  </a:ext>
                </a:extLst>
              </p:cNvPr>
              <p:cNvSpPr>
                <a:spLocks noGrp="1"/>
              </p:cNvSpPr>
              <p:nvPr>
                <p:ph type="body" sz="quarter" idx="12"/>
              </p:nvPr>
            </p:nvSpPr>
            <p:spPr/>
            <p:txBody>
              <a:bodyPr/>
              <a:lstStyle/>
              <a:p>
                <a:r>
                  <a:rPr lang="en-US" dirty="0">
                    <a:solidFill>
                      <a:schemeClr val="tx1"/>
                    </a:solidFill>
                  </a:rPr>
                  <a:t>From ray tracing data, angular spreads in azimuth and elevation domains (ASD, ASA, ZSD, ZSA), delay spread, and Rician K factor are computed for all links</a:t>
                </a:r>
              </a:p>
              <a:p>
                <a:r>
                  <a:rPr lang="en-US" dirty="0">
                    <a:solidFill>
                      <a:schemeClr val="tx1"/>
                    </a:solidFill>
                  </a:rPr>
                  <a:t>Following the methodology of TR38.901, the mean and standard deviation of log10(ASD), log10(ASA), log10(ZSD), log10(ZSA), log10(DS), K are calculated for each UE height</a:t>
                </a:r>
              </a:p>
              <a:p>
                <a:r>
                  <a:rPr lang="en-US" dirty="0">
                    <a:solidFill>
                      <a:schemeClr val="tx1"/>
                    </a:solidFill>
                  </a:rPr>
                  <a:t>Fit the mean of these parameters with a quadratic function and compute the overall standard deviation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𝜎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nary>
                          <m:naryPr>
                            <m:chr m:val="∑"/>
                            <m:supHide m:val="on"/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/>
                          <m:e>
                            <m:sSubSup>
                              <m:sSubSupPr>
                                <m:ctrlP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  <m:sup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e>
                        </m:nary>
                      </m:e>
                    </m:rad>
                  </m:oMath>
                </a14:m>
                <a:endParaRPr lang="en-US" dirty="0">
                  <a:solidFill>
                    <a:schemeClr val="tx1"/>
                  </a:solidFill>
                </a:endParaRPr>
              </a:p>
              <a:p>
                <a:r>
                  <a:rPr lang="en-US" dirty="0">
                    <a:solidFill>
                      <a:schemeClr val="tx1"/>
                    </a:solidFill>
                  </a:rPr>
                  <a:t>With the fit parameters, ASA, ASD, ZSA, ZSD, DS can be generated assuming log-normal distribution and K can be generated assuming normal distribution for any desired UAV UE height</a:t>
                </a:r>
              </a:p>
            </p:txBody>
          </p:sp>
        </mc:Choice>
        <mc:Fallback xmlns="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F01C6A93-334A-428B-8768-D703001456F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blipFill>
                <a:blip r:embed="rId2"/>
                <a:stretch>
                  <a:fillRect l="-1375" t="-1797" r="-19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6758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0CD9F4-E706-413E-AB7C-A75D020104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Background: ASD and ASA for LOS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6B6682-2064-4AC7-A819-E33B688E9010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590400" y="6422400"/>
            <a:ext cx="3441600" cy="163200"/>
          </a:xfrm>
        </p:spPr>
        <p:txBody>
          <a:bodyPr/>
          <a:lstStyle/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290491-E168-45AB-9394-326E5A312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491" y="1627024"/>
            <a:ext cx="4978400" cy="37323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8466DD-021F-41F5-88E1-062B2F7F49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2052" y="1627024"/>
            <a:ext cx="4978400" cy="3732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992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0CD9F4-E706-413E-AB7C-A75D020104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Background: ZSD and ZSA for LOS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6B6682-2064-4AC7-A819-E33B688E9010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590400" y="6422400"/>
            <a:ext cx="3441600" cy="163200"/>
          </a:xfrm>
        </p:spPr>
        <p:txBody>
          <a:bodyPr/>
          <a:lstStyle/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D93FB3F-BA1E-492F-9732-25BA7370E5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00" y="1627024"/>
            <a:ext cx="4978400" cy="37323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D2F6FF2-E6A0-4A17-9694-38F5772DF9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600" y="1627024"/>
            <a:ext cx="4978400" cy="3732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332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0CD9F4-E706-413E-AB7C-A75D020104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Background: DS and K for LOS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6B6682-2064-4AC7-A819-E33B688E9010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590400" y="6422400"/>
            <a:ext cx="3441600" cy="163200"/>
          </a:xfrm>
        </p:spPr>
        <p:txBody>
          <a:bodyPr/>
          <a:lstStyle/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A9DE3C-28B4-490C-8483-6D227AA626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00" y="1627024"/>
            <a:ext cx="4978400" cy="37323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EB5839-5FA1-487D-8987-B4CDA5114A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1640353"/>
            <a:ext cx="4960620" cy="37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504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F5F429-9C38-4465-A9D0-A1A790B9C7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Background: Height dependent LSP parameterization for LOS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002BC6-61E3-43AC-B1ED-95BFE8B195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EEC66F76-8D32-41CA-A894-13CE92469164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2336800" y="3327400"/>
              <a:ext cx="7823200" cy="2880360"/>
            </p:xfrm>
            <a:graphic>
              <a:graphicData uri="http://schemas.openxmlformats.org/drawingml/2006/table">
                <a:tbl>
                  <a:tblPr firstRow="1" bandRow="1">
                    <a:tableStyleId>{BC89EF96-8CEA-46FF-86C4-4CE0E7609802}</a:tableStyleId>
                  </a:tblPr>
                  <a:tblGrid>
                    <a:gridCol w="1564640">
                      <a:extLst>
                        <a:ext uri="{9D8B030D-6E8A-4147-A177-3AD203B41FA5}">
                          <a16:colId xmlns:a16="http://schemas.microsoft.com/office/drawing/2014/main" val="2252380659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1461625881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1597964945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3002766807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3511397435"/>
                        </a:ext>
                      </a:extLst>
                    </a:gridCol>
                  </a:tblGrid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LSP </a:t>
                          </a:r>
                          <a14:m>
                            <m:oMath xmlns:m="http://schemas.openxmlformats.org/officeDocument/2006/math">
                              <m:r>
                                <a:rPr lang="en-US" sz="1900" b="1" i="1" smtClean="0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oMath>
                          </a14:m>
                          <a:endParaRPr lang="en-US" sz="1900" dirty="0"/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9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900" b="1" i="1" dirty="0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900" b="1" i="1" dirty="0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900" b="1" i="1" dirty="0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9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𝒑</m:t>
                                    </m:r>
                                  </m:e>
                                  <m:sub>
                                    <m:r>
                                      <a:rPr lang="en-US" sz="19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9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900" b="1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𝝈</m:t>
                                </m:r>
                              </m:oMath>
                            </m:oMathPara>
                          </a14:m>
                          <a:endParaRPr lang="en-US" sz="19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2180342908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Log10(ASD)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-0.96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2.54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-0.45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0.38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544716478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Log10(ASA)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0.00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-1.74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3.43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0.31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361680745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Log10(ZSD)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0.55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-1.59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1.58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0.35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348037484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Log10(ZSA)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0.34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-1.92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2.42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0.30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467113413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Log10(DS)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-2.02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4.93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0.29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2055227858"/>
                      </a:ext>
                    </a:extLst>
                  </a:tr>
                  <a:tr h="40640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K 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-13.43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62.81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-56.30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5.76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36443813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EEC66F76-8D32-41CA-A894-13CE92469164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2336800" y="3327400"/>
              <a:ext cx="7823200" cy="2880360"/>
            </p:xfrm>
            <a:graphic>
              <a:graphicData uri="http://schemas.openxmlformats.org/drawingml/2006/table">
                <a:tbl>
                  <a:tblPr firstRow="1" bandRow="1">
                    <a:tableStyleId>{BC89EF96-8CEA-46FF-86C4-4CE0E7609802}</a:tableStyleId>
                  </a:tblPr>
                  <a:tblGrid>
                    <a:gridCol w="1564640">
                      <a:extLst>
                        <a:ext uri="{9D8B030D-6E8A-4147-A177-3AD203B41FA5}">
                          <a16:colId xmlns:a16="http://schemas.microsoft.com/office/drawing/2014/main" val="2252380659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1461625881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1597964945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3002766807"/>
                        </a:ext>
                      </a:extLst>
                    </a:gridCol>
                    <a:gridCol w="1564640">
                      <a:extLst>
                        <a:ext uri="{9D8B030D-6E8A-4147-A177-3AD203B41FA5}">
                          <a16:colId xmlns:a16="http://schemas.microsoft.com/office/drawing/2014/main" val="3511397435"/>
                        </a:ext>
                      </a:extLst>
                    </a:gridCol>
                  </a:tblGrid>
                  <a:tr h="4114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2"/>
                          <a:stretch>
                            <a:fillRect l="-389" t="-2941" r="-400778" b="-6176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2"/>
                          <a:stretch>
                            <a:fillRect l="-100389" t="-2941" r="-300778" b="-6176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2"/>
                          <a:stretch>
                            <a:fillRect l="-201172" t="-2941" r="-201953" b="-6176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2"/>
                          <a:stretch>
                            <a:fillRect l="-300000" t="-2941" r="-101167" b="-6176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0" marR="121920" marT="60960" marB="60960">
                        <a:blipFill>
                          <a:blip r:embed="rId2"/>
                          <a:stretch>
                            <a:fillRect l="-400000" t="-2941" r="-1167" b="-6176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80342908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Log10(ASD)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-0.96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2.54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-0.45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0.38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544716478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Log10(ASA)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0.00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-1.74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3.43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0.31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361680745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Log10(ZSD)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0.55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-1.59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1.58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0.35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348037484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Log10(ZSA)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0.34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-1.92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2.42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0.30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1467113413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Log10(DS)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-2.02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4.93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0.29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2055227858"/>
                      </a:ext>
                    </a:extLst>
                  </a:tr>
                  <a:tr h="41148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K 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-13.43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62.81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-56.30</a:t>
                          </a:r>
                        </a:p>
                      </a:txBody>
                      <a:tcPr marL="121920" marR="121920" marT="60960" marB="60960"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1900" dirty="0"/>
                            <a:t>5.76</a:t>
                          </a:r>
                        </a:p>
                      </a:txBody>
                      <a:tcPr marL="121920" marR="121920" marT="60960" marB="60960"/>
                    </a:tc>
                    <a:extLst>
                      <a:ext uri="{0D108BD9-81ED-4DB2-BD59-A6C34878D82A}">
                        <a16:rowId xmlns:a16="http://schemas.microsoft.com/office/drawing/2014/main" val="36443813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Placeholder 4">
                <a:extLst>
                  <a:ext uri="{FF2B5EF4-FFF2-40B4-BE49-F238E27FC236}">
                    <a16:creationId xmlns:a16="http://schemas.microsoft.com/office/drawing/2014/main" id="{31B1D198-849F-4C01-81FA-4CEC9D9888E9}"/>
                  </a:ext>
                </a:extLst>
              </p:cNvPr>
              <p:cNvSpPr>
                <a:spLocks noGrp="1"/>
              </p:cNvSpPr>
              <p:nvPr>
                <p:ph type="body" sz="quarter" idx="12"/>
              </p:nvPr>
            </p:nvSpPr>
            <p:spPr>
              <a:xfrm>
                <a:off x="812800" y="990601"/>
                <a:ext cx="10261600" cy="21871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>
                    <a:solidFill>
                      <a:schemeClr val="tx1"/>
                    </a:solidFill>
                  </a:rPr>
                  <a:t>In the table, the mean of a LSP parameter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is fit with a quadratic equation </a:t>
                </a:r>
              </a:p>
              <a:p>
                <a:pPr marL="0" indent="0">
                  <a:spcBef>
                    <a:spcPts val="800"/>
                  </a:spcBef>
                  <a:spcAft>
                    <a:spcPts val="1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en-US" dirty="0">
                    <a:solidFill>
                      <a:schemeClr val="tx1"/>
                    </a:solidFill>
                  </a:rPr>
                  <a:t>where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  <m:func>
                      <m:func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10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𝑈𝐸</m:t>
                                </m:r>
                              </m:sub>
                            </m:sSub>
                          </m:e>
                        </m:d>
                      </m:e>
                    </m:func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𝑈𝐸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being the UE height in m.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schemeClr val="tx1"/>
                    </a:solidFill>
                  </a:rPr>
                  <a:t>The LSP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is modeled as a normal distribution with mean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and standard deviation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,</a:t>
                </a:r>
              </a:p>
              <a:p>
                <a:pPr marL="0" indent="0" algn="dist">
                  <a:buNone/>
                </a:pPr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𝒩</m:t>
                    </m:r>
                    <m:d>
                      <m:d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</m:d>
                  </m:oMath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Text Placeholder 4">
                <a:extLst>
                  <a:ext uri="{FF2B5EF4-FFF2-40B4-BE49-F238E27FC236}">
                    <a16:creationId xmlns:a16="http://schemas.microsoft.com/office/drawing/2014/main" id="{31B1D198-849F-4C01-81FA-4CEC9D9888E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xfrm>
                <a:off x="812800" y="990601"/>
                <a:ext cx="10261600" cy="2187100"/>
              </a:xfrm>
              <a:blipFill>
                <a:blip r:embed="rId3"/>
                <a:stretch>
                  <a:fillRect l="-1603" t="-3911" r="-891" b="-30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817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0CD9F4-E706-413E-AB7C-A75D020104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Background: ASD and ASA for NLOS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6B6682-2064-4AC7-A819-E33B688E9010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590400" y="6422400"/>
            <a:ext cx="3441600" cy="163200"/>
          </a:xfrm>
        </p:spPr>
        <p:txBody>
          <a:bodyPr/>
          <a:lstStyle/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8A661F-D329-45F2-BFAA-AAE0FC83E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" y="1627024"/>
            <a:ext cx="4978400" cy="37323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5CD00E-FFFB-46DB-AC7D-EFC7F5362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00" y="1627024"/>
            <a:ext cx="4978400" cy="3732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9475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0CD9F4-E706-413E-AB7C-A75D020104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Background: ZSD and ZSA for NLOS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6B6682-2064-4AC7-A819-E33B688E9010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590400" y="6422400"/>
            <a:ext cx="3441600" cy="163200"/>
          </a:xfrm>
        </p:spPr>
        <p:txBody>
          <a:bodyPr/>
          <a:lstStyle/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3DFFAB-C400-418F-B1F4-1B3033E4F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684" y="1627024"/>
            <a:ext cx="4978400" cy="37323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497490F-A1FB-43EE-BD88-A3DC0CE5CC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634398"/>
            <a:ext cx="4978400" cy="3732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234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13766</TotalTime>
  <Words>881</Words>
  <Application>Microsoft Office PowerPoint</Application>
  <PresentationFormat>Widescreen</PresentationFormat>
  <Paragraphs>188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 Unicode MS</vt:lpstr>
      <vt:lpstr>宋体</vt:lpstr>
      <vt:lpstr>Arial</vt:lpstr>
      <vt:lpstr>Calibri</vt:lpstr>
      <vt:lpstr>Cambria Math</vt:lpstr>
      <vt:lpstr>Nokia Pure Text</vt:lpstr>
      <vt:lpstr>Nokia Pure Text Light</vt:lpstr>
      <vt:lpstr>Times New Roman</vt:lpstr>
      <vt:lpstr>Office Theme</vt:lpstr>
      <vt:lpstr>WF on Fast Fading Modelling in UMa-AV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OTDOA enhancements for FeMTC</dc:title>
  <dc:creator>Xingqin Lin</dc:creator>
  <cp:lastModifiedBy>Xiong, Zhilan (Nokia - GB/Bristol)</cp:lastModifiedBy>
  <cp:revision>1454</cp:revision>
  <dcterms:created xsi:type="dcterms:W3CDTF">2015-04-22T00:12:23Z</dcterms:created>
  <dcterms:modified xsi:type="dcterms:W3CDTF">2017-08-22T15:22:56Z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