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59" r:id="rId2"/>
    <p:sldId id="261" r:id="rId3"/>
    <p:sldId id="260" r:id="rId4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1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83" autoAdjust="0"/>
    <p:restoredTop sz="95319" autoAdjust="0"/>
  </p:normalViewPr>
  <p:slideViewPr>
    <p:cSldViewPr snapToGrid="0" snapToObjects="1">
      <p:cViewPr varScale="1">
        <p:scale>
          <a:sx n="82" d="100"/>
          <a:sy n="82" d="100"/>
        </p:scale>
        <p:origin x="210" y="7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245B60-A85D-463A-9D64-E6A521369557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141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3770375"/>
            <a:ext cx="10963432" cy="1386001"/>
          </a:xfrm>
        </p:spPr>
        <p:txBody>
          <a:bodyPr/>
          <a:lstStyle/>
          <a:p>
            <a:r>
              <a:rPr lang="en-US" dirty="0"/>
              <a:t>Ericsson, Huawei, </a:t>
            </a:r>
            <a:r>
              <a:rPr lang="en-US" dirty="0" err="1"/>
              <a:t>HiSi</a:t>
            </a:r>
            <a:r>
              <a:rPr lang="en-US" dirty="0"/>
              <a:t>, Intel,…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5400" dirty="0"/>
              <a:t>WF on DMRS port to layer mapping for NC-JT</a:t>
            </a:r>
            <a:endParaRPr lang="en-US" sz="5400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614751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#90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Prague, Czech Republic, 21</a:t>
            </a:r>
            <a:r>
              <a:rPr lang="en-US" altLang="ja-JP" sz="2400" baseline="30000" dirty="0"/>
              <a:t>st</a:t>
            </a:r>
            <a:r>
              <a:rPr lang="en-US" altLang="ja-JP" sz="2400" dirty="0"/>
              <a:t> – 25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August,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5.2.4.3</a:t>
            </a:r>
            <a:endParaRPr lang="ja-JP" altLang="en-US" sz="2400" dirty="0"/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9461078" y="245981"/>
            <a:ext cx="21996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dirty="0"/>
              <a:t>R1-1714679</a:t>
            </a:r>
            <a:endParaRPr lang="ja-JP" altLang="en-US" sz="2400" dirty="0">
              <a:highlight>
                <a:srgbClr val="FFFF00"/>
              </a:highlight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/>
              <p:cNvSpPr>
                <a:spLocks noGrp="1"/>
              </p:cNvSpPr>
              <p:nvPr>
                <p:ph idx="1"/>
              </p:nvPr>
            </p:nvSpPr>
            <p:spPr>
              <a:xfrm>
                <a:off x="524935" y="2249716"/>
                <a:ext cx="8332462" cy="4055986"/>
              </a:xfrm>
            </p:spPr>
            <p:txBody>
              <a:bodyPr>
                <a:normAutofit/>
              </a:bodyPr>
              <a:lstStyle/>
              <a:p>
                <a:r>
                  <a:rPr lang="en-US" sz="2000" dirty="0"/>
                  <a:t>DMRS port groups 7</a:t>
                </a:r>
                <a:r>
                  <a:rPr lang="sv-SE" sz="2000" dirty="0"/>
                  <a:t>/8/11/13 and 9/10/12/14 </a:t>
                </a:r>
                <a:r>
                  <a:rPr lang="sv-SE" sz="2000" dirty="0" err="1"/>
                  <a:t>occupy</a:t>
                </a:r>
                <a:r>
                  <a:rPr lang="sv-SE" sz="2000" dirty="0"/>
                  <a:t> </a:t>
                </a:r>
                <a:r>
                  <a:rPr lang="en-US" sz="2000" dirty="0"/>
                  <a:t>orthogonal</a:t>
                </a:r>
                <a:r>
                  <a:rPr lang="sv-SE" sz="2000" dirty="0"/>
                  <a:t> </a:t>
                </a:r>
                <a:r>
                  <a:rPr lang="sv-SE" sz="2000" dirty="0" err="1"/>
                  <a:t>frequency</a:t>
                </a:r>
                <a:r>
                  <a:rPr lang="sv-SE" sz="2000" dirty="0"/>
                  <a:t> </a:t>
                </a:r>
                <a:r>
                  <a:rPr lang="sv-SE" sz="2000" dirty="0" err="1"/>
                  <a:t>resources</a:t>
                </a:r>
                <a:r>
                  <a:rPr lang="sv-SE" sz="2000" dirty="0"/>
                  <a:t> </a:t>
                </a:r>
                <a:r>
                  <a:rPr lang="sv-SE" sz="2000" dirty="0" err="1"/>
                  <a:t>while</a:t>
                </a:r>
                <a:r>
                  <a:rPr lang="sv-SE" sz="2000" dirty="0"/>
                  <a:t> CDM is </a:t>
                </a:r>
                <a:r>
                  <a:rPr lang="sv-SE" sz="2000" dirty="0" err="1"/>
                  <a:t>used</a:t>
                </a:r>
                <a:r>
                  <a:rPr lang="sv-SE" sz="2000" dirty="0"/>
                  <a:t> </a:t>
                </a:r>
                <a:r>
                  <a:rPr lang="sv-SE" sz="2000" dirty="0" err="1"/>
                  <a:t>within</a:t>
                </a:r>
                <a:r>
                  <a:rPr lang="sv-SE" sz="2000" dirty="0"/>
                  <a:t> the port </a:t>
                </a:r>
                <a:r>
                  <a:rPr lang="sv-SE" sz="2000" dirty="0" err="1"/>
                  <a:t>groups</a:t>
                </a:r>
                <a:endParaRPr lang="sv-SE" sz="2000" dirty="0"/>
              </a:p>
              <a:p>
                <a:r>
                  <a:rPr lang="sv-SE" sz="2000" dirty="0"/>
                  <a:t>Channel </a:t>
                </a:r>
                <a:r>
                  <a:rPr lang="sv-SE" sz="2000" dirty="0" err="1"/>
                  <a:t>estimation</a:t>
                </a:r>
                <a:r>
                  <a:rPr lang="sv-SE" sz="2000" dirty="0"/>
                  <a:t> </a:t>
                </a:r>
                <a:r>
                  <a:rPr lang="sv-SE" sz="2000" dirty="0" err="1"/>
                  <a:t>with</a:t>
                </a:r>
                <a:r>
                  <a:rPr lang="sv-SE" sz="2000" dirty="0"/>
                  <a:t> </a:t>
                </a:r>
                <a:r>
                  <a:rPr lang="sv-SE" sz="2000" dirty="0" err="1"/>
                  <a:t>CDMed</a:t>
                </a:r>
                <a:r>
                  <a:rPr lang="sv-SE" sz="2000" dirty="0"/>
                  <a:t> ports </a:t>
                </a:r>
                <a:r>
                  <a:rPr lang="sv-SE" sz="2000" dirty="0" err="1"/>
                  <a:t>can</a:t>
                </a:r>
                <a:r>
                  <a:rPr lang="sv-SE" sz="2000" dirty="0"/>
                  <a:t> </a:t>
                </a:r>
                <a:r>
                  <a:rPr lang="sv-SE" sz="2000" dirty="0" err="1"/>
                  <a:t>become</a:t>
                </a:r>
                <a:r>
                  <a:rPr lang="sv-SE" sz="2000" dirty="0"/>
                  <a:t> </a:t>
                </a:r>
                <a:r>
                  <a:rPr lang="sv-SE" sz="2000" dirty="0" err="1"/>
                  <a:t>problematic</a:t>
                </a:r>
                <a:r>
                  <a:rPr lang="sv-SE" sz="2000" dirty="0"/>
                  <a:t> </a:t>
                </a:r>
                <a:r>
                  <a:rPr lang="sv-SE" sz="2000" dirty="0" err="1"/>
                  <a:t>if</a:t>
                </a:r>
                <a:r>
                  <a:rPr lang="sv-SE" sz="2000" dirty="0"/>
                  <a:t> ports </a:t>
                </a:r>
                <a:r>
                  <a:rPr lang="sv-SE" sz="2000" dirty="0" err="1"/>
                  <a:t>have</a:t>
                </a:r>
                <a:r>
                  <a:rPr lang="sv-SE" sz="2000" dirty="0"/>
                  <a:t> different </a:t>
                </a:r>
                <a:r>
                  <a:rPr lang="sv-SE" sz="2000" dirty="0" err="1"/>
                  <a:t>power</a:t>
                </a:r>
                <a:r>
                  <a:rPr lang="sv-SE" sz="2000" dirty="0"/>
                  <a:t> </a:t>
                </a:r>
                <a:r>
                  <a:rPr lang="sv-SE" sz="2000" dirty="0" err="1"/>
                  <a:t>level</a:t>
                </a:r>
                <a:r>
                  <a:rPr lang="sv-SE" sz="2000" dirty="0"/>
                  <a:t>, </a:t>
                </a:r>
                <a:r>
                  <a:rPr lang="sv-SE" sz="2000" dirty="0" err="1"/>
                  <a:t>e.g</a:t>
                </a:r>
                <a:r>
                  <a:rPr lang="sv-SE" sz="2000" dirty="0"/>
                  <a:t>. by </a:t>
                </a:r>
                <a:r>
                  <a:rPr lang="sv-SE" sz="2000" dirty="0" err="1"/>
                  <a:t>being</a:t>
                </a:r>
                <a:r>
                  <a:rPr lang="sv-SE" sz="2000" dirty="0"/>
                  <a:t> </a:t>
                </a:r>
                <a:r>
                  <a:rPr lang="sv-SE" sz="2000" dirty="0" err="1"/>
                  <a:t>transmitted</a:t>
                </a:r>
                <a:r>
                  <a:rPr lang="sv-SE" sz="2000" dirty="0"/>
                  <a:t> from different TPs</a:t>
                </a:r>
                <a:endParaRPr lang="sv-SE" sz="1600" dirty="0"/>
              </a:p>
              <a:p>
                <a:r>
                  <a:rPr lang="sv-SE" sz="2000" dirty="0" err="1"/>
                  <a:t>Consecutive</a:t>
                </a:r>
                <a:r>
                  <a:rPr lang="sv-SE" sz="2000" dirty="0"/>
                  <a:t> DMRS port </a:t>
                </a:r>
                <a:r>
                  <a:rPr lang="sv-SE" sz="2000" dirty="0" err="1"/>
                  <a:t>numbers</a:t>
                </a:r>
                <a:r>
                  <a:rPr lang="sv-SE" sz="2000" dirty="0"/>
                  <a:t> </a:t>
                </a:r>
                <a:r>
                  <a:rPr lang="sv-SE" sz="2000" dirty="0" err="1"/>
                  <a:t>are</a:t>
                </a:r>
                <a:r>
                  <a:rPr lang="sv-SE" sz="2000" dirty="0"/>
                  <a:t> </a:t>
                </a:r>
                <a:r>
                  <a:rPr lang="sv-SE" sz="2000" dirty="0" err="1"/>
                  <a:t>assigned</a:t>
                </a:r>
                <a:r>
                  <a:rPr lang="sv-SE" sz="2000" dirty="0"/>
                  <a:t> to </a:t>
                </a:r>
                <a:r>
                  <a:rPr lang="sv-SE" sz="2000" dirty="0" err="1"/>
                  <a:t>layers</a:t>
                </a:r>
                <a:r>
                  <a:rPr lang="sv-SE" sz="2000" dirty="0"/>
                  <a:t> </a:t>
                </a:r>
                <a:r>
                  <a:rPr lang="sv-SE" sz="2000" dirty="0" err="1"/>
                  <a:t>according</a:t>
                </a:r>
                <a:r>
                  <a:rPr lang="sv-SE" sz="2000" dirty="0"/>
                  <a:t> to </a:t>
                </a:r>
                <a:r>
                  <a:rPr lang="sv-SE" sz="2000" dirty="0" err="1"/>
                  <a:t>current</a:t>
                </a:r>
                <a:r>
                  <a:rPr lang="sv-SE" sz="2000" dirty="0"/>
                  <a:t> </a:t>
                </a:r>
                <a:r>
                  <a:rPr lang="en-GB" sz="2000" i="1" dirty="0"/>
                  <a:t>Antenna port(s), scrambling identity and number of layers indication</a:t>
                </a:r>
                <a:r>
                  <a:rPr lang="en-GB" sz="2000" dirty="0"/>
                  <a:t> in DCI</a:t>
                </a:r>
              </a:p>
              <a:p>
                <a:r>
                  <a:rPr lang="en-GB" sz="2000" dirty="0"/>
                  <a:t>The first </a:t>
                </a:r>
                <a14:m>
                  <m:oMath xmlns:m="http://schemas.openxmlformats.org/officeDocument/2006/math">
                    <m:d>
                      <m:dPr>
                        <m:begChr m:val="⌊"/>
                        <m:endChr m:val="⌋"/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sv-SE" sz="2000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  <m:r>
                          <a:rPr lang="sv-SE" sz="2000" b="0" i="1" smtClean="0">
                            <a:latin typeface="Cambria Math" panose="02040503050406030204" pitchFamily="18" charset="0"/>
                          </a:rPr>
                          <m:t>/2</m:t>
                        </m:r>
                      </m:e>
                    </m:d>
                  </m:oMath>
                </a14:m>
                <a:r>
                  <a:rPr lang="en-GB" sz="2000" dirty="0"/>
                  <a:t> layers are mapped to the first codeword while the remaining </a:t>
                </a:r>
                <a14:m>
                  <m:oMath xmlns:m="http://schemas.openxmlformats.org/officeDocument/2006/math">
                    <m:r>
                      <a:rPr lang="sv-SE" sz="2000" b="0" i="1" smtClean="0">
                        <a:latin typeface="Cambria Math" panose="02040503050406030204" pitchFamily="18" charset="0"/>
                      </a:rPr>
                      <m:t>𝑅</m:t>
                    </m:r>
                    <m:r>
                      <a:rPr lang="sv-SE" sz="2000" b="0" i="1" smtClean="0"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begChr m:val="⌊"/>
                        <m:endChr m:val="⌋"/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sv-SE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𝑅</m:t>
                            </m:r>
                          </m:num>
                          <m:den>
                            <m:r>
                              <a:rPr lang="sv-SE" sz="20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  <m:r>
                      <a:rPr lang="sv-SE" sz="20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000" dirty="0"/>
                  <a:t> layers are mapped to the second codeword</a:t>
                </a:r>
              </a:p>
              <a:p>
                <a:pPr lvl="1"/>
                <a:r>
                  <a:rPr lang="en-GB" sz="1600" dirty="0"/>
                  <a:t>The second CW always has more than or equally many layers as the first CW</a:t>
                </a:r>
              </a:p>
              <a:p>
                <a:endParaRPr lang="en-US" sz="2000" dirty="0"/>
              </a:p>
              <a:p>
                <a:endParaRPr lang="sv-SE" sz="2000" dirty="0"/>
              </a:p>
              <a:p>
                <a:pPr lvl="1"/>
                <a:endParaRPr lang="sv-SE" sz="1600" dirty="0"/>
              </a:p>
              <a:p>
                <a:endParaRPr lang="sv-SE" sz="2000" dirty="0"/>
              </a:p>
              <a:p>
                <a:endParaRPr lang="en-US" sz="2000" dirty="0"/>
              </a:p>
            </p:txBody>
          </p:sp>
        </mc:Choice>
        <mc:Fallback xmlns="">
          <p:sp>
            <p:nvSpPr>
              <p:cNvPr id="2" name="Content Placeholder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24935" y="2249716"/>
                <a:ext cx="8332462" cy="4055986"/>
              </a:xfrm>
              <a:blipFill>
                <a:blip r:embed="rId2"/>
                <a:stretch>
                  <a:fillRect l="-878" t="-1805" r="-8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2059" y="690543"/>
            <a:ext cx="6190474" cy="1559173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3836902"/>
              </p:ext>
            </p:extLst>
          </p:nvPr>
        </p:nvGraphicFramePr>
        <p:xfrm>
          <a:off x="9348312" y="2659600"/>
          <a:ext cx="2574221" cy="3462617"/>
        </p:xfrm>
        <a:graphic>
          <a:graphicData uri="http://schemas.openxmlformats.org/drawingml/2006/table">
            <a:tbl>
              <a:tblPr firstRow="1" firstCol="1" bandRow="1"/>
              <a:tblGrid>
                <a:gridCol w="657812">
                  <a:extLst>
                    <a:ext uri="{9D8B030D-6E8A-4147-A177-3AD203B41FA5}">
                      <a16:colId xmlns:a16="http://schemas.microsoft.com/office/drawing/2014/main" val="1737201048"/>
                    </a:ext>
                  </a:extLst>
                </a:gridCol>
                <a:gridCol w="1916409">
                  <a:extLst>
                    <a:ext uri="{9D8B030D-6E8A-4147-A177-3AD203B41FA5}">
                      <a16:colId xmlns:a16="http://schemas.microsoft.com/office/drawing/2014/main" val="1899001407"/>
                    </a:ext>
                  </a:extLst>
                </a:gridCol>
              </a:tblGrid>
              <a:tr h="701687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Two Codewords: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Codeword 0 enabled,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Codeword 1 enabled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9962167"/>
                  </a:ext>
                </a:extLst>
              </a:tr>
              <a:tr h="3067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Value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Message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9569118"/>
                  </a:ext>
                </a:extLst>
              </a:tr>
              <a:tr h="3067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 layers, ports 7-8, </a:t>
                      </a:r>
                      <a:r>
                        <a:rPr lang="en-GB" sz="9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GB" sz="900" i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SCID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=0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2656780"/>
                  </a:ext>
                </a:extLst>
              </a:tr>
              <a:tr h="3067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 layers, ports 7-8, </a:t>
                      </a:r>
                      <a:r>
                        <a:rPr lang="en-GB" sz="900" i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GB" sz="900" i="1" baseline="-25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SCID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=1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908760"/>
                  </a:ext>
                </a:extLst>
              </a:tr>
              <a:tr h="3067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 layers, ports 7-9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7970768"/>
                  </a:ext>
                </a:extLst>
              </a:tr>
              <a:tr h="3067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 layers, ports 7-10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9843196"/>
                  </a:ext>
                </a:extLst>
              </a:tr>
              <a:tr h="3067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 layers, ports 7-11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7346339"/>
                  </a:ext>
                </a:extLst>
              </a:tr>
              <a:tr h="3067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 layers, ports 7-12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6170762"/>
                  </a:ext>
                </a:extLst>
              </a:tr>
              <a:tr h="3067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 layers, ports 7-13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129107"/>
                  </a:ext>
                </a:extLst>
              </a:tr>
              <a:tr h="3067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 layers, ports 7-14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53167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7623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24935" y="1339985"/>
            <a:ext cx="9478873" cy="3852000"/>
          </a:xfrm>
        </p:spPr>
        <p:txBody>
          <a:bodyPr>
            <a:normAutofit/>
          </a:bodyPr>
          <a:lstStyle/>
          <a:p>
            <a:pPr lvl="0"/>
            <a:r>
              <a:rPr lang="sv-SE" dirty="0" err="1"/>
              <a:t>When</a:t>
            </a:r>
            <a:r>
              <a:rPr lang="sv-SE" dirty="0"/>
              <a:t> NC-JT transmission is </a:t>
            </a:r>
            <a:r>
              <a:rPr lang="sv-SE" dirty="0" err="1"/>
              <a:t>indicated</a:t>
            </a:r>
            <a:r>
              <a:rPr lang="sv-SE" dirty="0"/>
              <a:t> in PQI, the </a:t>
            </a:r>
            <a:r>
              <a:rPr lang="sv-SE" dirty="0" err="1"/>
              <a:t>following</a:t>
            </a:r>
            <a:r>
              <a:rPr lang="sv-SE" dirty="0"/>
              <a:t> DMRS port to </a:t>
            </a:r>
            <a:r>
              <a:rPr lang="sv-SE" dirty="0" err="1"/>
              <a:t>layer</a:t>
            </a:r>
            <a:r>
              <a:rPr lang="sv-SE" dirty="0"/>
              <a:t> mapping is </a:t>
            </a:r>
            <a:r>
              <a:rPr lang="sv-SE" dirty="0" err="1"/>
              <a:t>used</a:t>
            </a:r>
            <a:endParaRPr lang="sv-SE" dirty="0"/>
          </a:p>
          <a:p>
            <a:pPr lvl="1"/>
            <a:r>
              <a:rPr lang="sv-SE" dirty="0"/>
              <a:t>Note: </a:t>
            </a:r>
            <a:r>
              <a:rPr lang="sv-SE" dirty="0" err="1"/>
              <a:t>This</a:t>
            </a:r>
            <a:r>
              <a:rPr lang="sv-SE" dirty="0"/>
              <a:t> </a:t>
            </a:r>
            <a:r>
              <a:rPr lang="sv-SE" dirty="0" err="1"/>
              <a:t>implies</a:t>
            </a:r>
            <a:r>
              <a:rPr lang="sv-SE" dirty="0"/>
              <a:t> </a:t>
            </a:r>
            <a:r>
              <a:rPr lang="sv-SE" dirty="0" err="1"/>
              <a:t>that</a:t>
            </a:r>
            <a:r>
              <a:rPr lang="sv-SE" dirty="0"/>
              <a:t> </a:t>
            </a:r>
            <a:r>
              <a:rPr lang="sv-SE" dirty="0" err="1"/>
              <a:t>layers</a:t>
            </a:r>
            <a:r>
              <a:rPr lang="sv-SE" dirty="0"/>
              <a:t> </a:t>
            </a:r>
            <a:r>
              <a:rPr lang="sv-SE" dirty="0" err="1"/>
              <a:t>corresponding</a:t>
            </a:r>
            <a:r>
              <a:rPr lang="sv-SE" dirty="0"/>
              <a:t> to different CWs </a:t>
            </a:r>
            <a:r>
              <a:rPr lang="sv-SE" dirty="0" err="1"/>
              <a:t>are</a:t>
            </a:r>
            <a:r>
              <a:rPr lang="sv-SE" dirty="0"/>
              <a:t> </a:t>
            </a:r>
            <a:r>
              <a:rPr lang="sv-SE" dirty="0" err="1"/>
              <a:t>mapped</a:t>
            </a:r>
            <a:r>
              <a:rPr lang="sv-SE" dirty="0"/>
              <a:t> to </a:t>
            </a:r>
            <a:r>
              <a:rPr lang="sv-SE" dirty="0" err="1"/>
              <a:t>FDMed</a:t>
            </a:r>
            <a:r>
              <a:rPr lang="sv-SE" dirty="0"/>
              <a:t> DMRS ports for rank 3-8. Rank-2 port mapping is the same as </a:t>
            </a:r>
            <a:r>
              <a:rPr lang="sv-SE" dirty="0" err="1"/>
              <a:t>legacy</a:t>
            </a:r>
            <a:r>
              <a:rPr lang="sv-SE" dirty="0"/>
              <a:t> to </a:t>
            </a:r>
            <a:r>
              <a:rPr lang="sv-SE" dirty="0" err="1"/>
              <a:t>maintain</a:t>
            </a:r>
            <a:r>
              <a:rPr lang="sv-SE" dirty="0"/>
              <a:t> DMRS overhead.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5528278"/>
              </p:ext>
            </p:extLst>
          </p:nvPr>
        </p:nvGraphicFramePr>
        <p:xfrm>
          <a:off x="5521327" y="2896475"/>
          <a:ext cx="4985099" cy="3810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013599">
                  <a:extLst>
                    <a:ext uri="{9D8B030D-6E8A-4147-A177-3AD203B41FA5}">
                      <a16:colId xmlns:a16="http://schemas.microsoft.com/office/drawing/2014/main" val="4108212573"/>
                    </a:ext>
                  </a:extLst>
                </a:gridCol>
                <a:gridCol w="1985750">
                  <a:extLst>
                    <a:ext uri="{9D8B030D-6E8A-4147-A177-3AD203B41FA5}">
                      <a16:colId xmlns:a16="http://schemas.microsoft.com/office/drawing/2014/main" val="747716342"/>
                    </a:ext>
                  </a:extLst>
                </a:gridCol>
                <a:gridCol w="1985750">
                  <a:extLst>
                    <a:ext uri="{9D8B030D-6E8A-4147-A177-3AD203B41FA5}">
                      <a16:colId xmlns:a16="http://schemas.microsoft.com/office/drawing/2014/main" val="1010522177"/>
                    </a:ext>
                  </a:extLst>
                </a:gridCol>
              </a:tblGrid>
              <a:tr h="323233">
                <a:tc rowSpan="2">
                  <a:txBody>
                    <a:bodyPr/>
                    <a:lstStyle/>
                    <a:p>
                      <a:r>
                        <a:rPr lang="sv-SE" dirty="0"/>
                        <a:t>Rank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sv-SE" dirty="0"/>
                        <a:t>DMRS-to-</a:t>
                      </a:r>
                      <a:r>
                        <a:rPr lang="sv-SE" dirty="0" err="1"/>
                        <a:t>layer</a:t>
                      </a:r>
                      <a:r>
                        <a:rPr lang="sv-SE" dirty="0"/>
                        <a:t> mapping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1269468"/>
                  </a:ext>
                </a:extLst>
              </a:tr>
              <a:tr h="349173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DMRS group 1 (</a:t>
                      </a:r>
                      <a:r>
                        <a:rPr lang="sv-SE" sz="1400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rPr>
                        <a:t>CW1</a:t>
                      </a:r>
                      <a:r>
                        <a:rPr lang="en-US" sz="14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DMRS group 2 (CW2)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2041920"/>
                  </a:ext>
                </a:extLst>
              </a:tr>
              <a:tr h="323233">
                <a:tc>
                  <a:txBody>
                    <a:bodyPr/>
                    <a:lstStyle/>
                    <a:p>
                      <a:r>
                        <a:rPr lang="sv-SE" dirty="0"/>
                        <a:t>1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sv-SE" dirty="0"/>
                        <a:t>N/A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3907757"/>
                  </a:ext>
                </a:extLst>
              </a:tr>
              <a:tr h="323233">
                <a:tc>
                  <a:txBody>
                    <a:bodyPr/>
                    <a:lstStyle/>
                    <a:p>
                      <a:r>
                        <a:rPr lang="sv-SE" dirty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rPr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0534943"/>
                  </a:ext>
                </a:extLst>
              </a:tr>
              <a:tr h="323233">
                <a:tc>
                  <a:txBody>
                    <a:bodyPr/>
                    <a:lstStyle/>
                    <a:p>
                      <a:r>
                        <a:rPr lang="sv-SE" dirty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rPr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9,10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8046201"/>
                  </a:ext>
                </a:extLst>
              </a:tr>
              <a:tr h="323233">
                <a:tc>
                  <a:txBody>
                    <a:bodyPr/>
                    <a:lstStyle/>
                    <a:p>
                      <a:r>
                        <a:rPr lang="sv-SE" dirty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rPr>
                        <a:t>7,8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dirty="0"/>
                        <a:t>9,10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4522137"/>
                  </a:ext>
                </a:extLst>
              </a:tr>
              <a:tr h="323233">
                <a:tc>
                  <a:txBody>
                    <a:bodyPr/>
                    <a:lstStyle/>
                    <a:p>
                      <a:r>
                        <a:rPr lang="sv-SE" dirty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rPr>
                        <a:t>7,8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9,10,12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5756952"/>
                  </a:ext>
                </a:extLst>
              </a:tr>
              <a:tr h="323233">
                <a:tc>
                  <a:txBody>
                    <a:bodyPr/>
                    <a:lstStyle/>
                    <a:p>
                      <a:r>
                        <a:rPr lang="sv-SE" dirty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rPr>
                        <a:t>7,8,11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dirty="0"/>
                        <a:t>9,10,12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8046610"/>
                  </a:ext>
                </a:extLst>
              </a:tr>
              <a:tr h="323233">
                <a:tc>
                  <a:txBody>
                    <a:bodyPr/>
                    <a:lstStyle/>
                    <a:p>
                      <a:r>
                        <a:rPr lang="sv-SE" dirty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rPr>
                        <a:t>7,8,11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dirty="0"/>
                        <a:t>9,10,12,14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4342298"/>
                  </a:ext>
                </a:extLst>
              </a:tr>
              <a:tr h="323233">
                <a:tc>
                  <a:txBody>
                    <a:bodyPr/>
                    <a:lstStyle/>
                    <a:p>
                      <a:r>
                        <a:rPr lang="sv-SE" dirty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</a:rPr>
                        <a:t>7,8,11,13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dirty="0"/>
                        <a:t>9,10,12,14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30238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618</TotalTime>
  <Words>320</Words>
  <Application>Microsoft Office PowerPoint</Application>
  <PresentationFormat>Widescreen</PresentationFormat>
  <Paragraphs>74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ＭＳ Ｐゴシック</vt:lpstr>
      <vt:lpstr>Arial</vt:lpstr>
      <vt:lpstr>Calibri</vt:lpstr>
      <vt:lpstr>Cambria Math</vt:lpstr>
      <vt:lpstr>Ericsson Capital TT</vt:lpstr>
      <vt:lpstr>Times New Roman</vt:lpstr>
      <vt:lpstr>PresentationTemplate2011</vt:lpstr>
      <vt:lpstr>WF on DMRS port to layer mapping for NC-JT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>Sebastian Faxér</dc:creator>
  <cp:keywords/>
  <dc:description>Rev PA1</dc:description>
  <cp:lastModifiedBy>Sebastian Faxér</cp:lastModifiedBy>
  <cp:revision>34</cp:revision>
  <dcterms:created xsi:type="dcterms:W3CDTF">2017-03-31T09:46:41Z</dcterms:created>
  <dcterms:modified xsi:type="dcterms:W3CDTF">2017-08-21T17:26:29Z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