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95" r:id="rId4"/>
    <p:sldId id="296" r:id="rId5"/>
    <p:sldId id="297" r:id="rId6"/>
    <p:sldId id="288" r:id="rId7"/>
    <p:sldId id="287" r:id="rId8"/>
    <p:sldId id="294" r:id="rId9"/>
    <p:sldId id="293" r:id="rId10"/>
    <p:sldId id="292" r:id="rId11"/>
    <p:sldId id="291" r:id="rId12"/>
    <p:sldId id="289" r:id="rId13"/>
    <p:sldId id="298" r:id="rId14"/>
    <p:sldId id="29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909" autoAdjust="0"/>
    <p:restoredTop sz="94660"/>
  </p:normalViewPr>
  <p:slideViewPr>
    <p:cSldViewPr>
      <p:cViewPr varScale="1">
        <p:scale>
          <a:sx n="72" d="100"/>
          <a:sy n="72" d="100"/>
        </p:scale>
        <p:origin x="1050"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8/22/2017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8/22/2017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8/22/2017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8/22/2017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8/22/2017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8/22/2017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8/22/2017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a:t>WF on problem statement on interference in aerial scenarios</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a:solidFill>
                  <a:schemeClr val="tx1"/>
                </a:solidFill>
              </a:rPr>
              <a:t>Ericsson, </a:t>
            </a:r>
            <a:r>
              <a:rPr lang="en-US" dirty="0" err="1">
                <a:solidFill>
                  <a:schemeClr val="tx1"/>
                </a:solidFill>
              </a:rPr>
              <a:t>Sequans</a:t>
            </a:r>
            <a:r>
              <a:rPr lang="en-US" dirty="0">
                <a:solidFill>
                  <a:schemeClr val="tx1"/>
                </a:solidFill>
              </a:rPr>
              <a:t>, Intel, NTT </a:t>
            </a:r>
            <a:r>
              <a:rPr lang="en-US" dirty="0" err="1">
                <a:solidFill>
                  <a:schemeClr val="tx1"/>
                </a:solidFill>
              </a:rPr>
              <a:t>Docomo</a:t>
            </a:r>
            <a:r>
              <a:rPr lang="en-US" dirty="0">
                <a:solidFill>
                  <a:schemeClr val="tx1"/>
                </a:solidFill>
              </a:rPr>
              <a:t>, LG</a:t>
            </a: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R1-1714675</a:t>
            </a:r>
            <a:endParaRPr lang="en-US" altLang="en-US" sz="1800" b="1" dirty="0">
              <a:latin typeface="Arial" charset="0"/>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#90</a:t>
            </a:r>
          </a:p>
          <a:p>
            <a:pPr>
              <a:spcBef>
                <a:spcPct val="0"/>
              </a:spcBef>
              <a:buNone/>
            </a:pPr>
            <a:r>
              <a:rPr lang="en-US" altLang="ja-JP" sz="1800" dirty="0"/>
              <a:t>Prague, CZ, 21st – 25th August 2017</a:t>
            </a:r>
          </a:p>
          <a:p>
            <a:pPr>
              <a:spcBef>
                <a:spcPct val="0"/>
              </a:spcBef>
              <a:buNone/>
            </a:pPr>
            <a:r>
              <a:rPr lang="en-US" altLang="ja-JP" sz="1800" dirty="0"/>
              <a:t>Agenda item 5.2.8.1</a:t>
            </a:r>
            <a:endParaRPr lang="ja-JP" altLang="en-US"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dirty="0"/>
              <a:t>Appendix: R1-1712818 (Qualcomm)</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52" y="2060848"/>
            <a:ext cx="3105150"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5769" y="2091158"/>
            <a:ext cx="316230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0285" y="2063191"/>
            <a:ext cx="313372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6676" y="2063190"/>
            <a:ext cx="3104723" cy="231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339871" y="4464618"/>
            <a:ext cx="4057261" cy="646331"/>
          </a:xfrm>
          <a:prstGeom prst="rect">
            <a:avLst/>
          </a:prstGeom>
        </p:spPr>
        <p:txBody>
          <a:bodyPr wrap="square">
            <a:spAutoFit/>
          </a:bodyPr>
          <a:lstStyle/>
          <a:p>
            <a:r>
              <a:rPr lang="en-GB" dirty="0">
                <a:latin typeface="Calibri" panose="020F0502020204030204" pitchFamily="34" charset="0"/>
                <a:ea typeface="Calibri" panose="020F0502020204030204" pitchFamily="34" charset="0"/>
                <a:cs typeface="Calibri" panose="020F0502020204030204" pitchFamily="34" charset="0"/>
              </a:rPr>
              <a:t>CDF of Geometry for </a:t>
            </a:r>
            <a:r>
              <a:rPr lang="en-GB" dirty="0" err="1">
                <a:latin typeface="Calibri" panose="020F0502020204030204" pitchFamily="34" charset="0"/>
                <a:ea typeface="Calibri" panose="020F0502020204030204" pitchFamily="34" charset="0"/>
                <a:cs typeface="Calibri" panose="020F0502020204030204" pitchFamily="34" charset="0"/>
              </a:rPr>
              <a:t>RMa</a:t>
            </a:r>
            <a:r>
              <a:rPr lang="en-GB" dirty="0">
                <a:latin typeface="Calibri" panose="020F0502020204030204" pitchFamily="34" charset="0"/>
                <a:ea typeface="Calibri" panose="020F0502020204030204" pitchFamily="34" charset="0"/>
                <a:cs typeface="Calibri" panose="020F0502020204030204" pitchFamily="34" charset="0"/>
              </a:rPr>
              <a:t> case for different number of drone UEs per cell.</a:t>
            </a:r>
            <a:endParaRPr lang="en-US" dirty="0"/>
          </a:p>
        </p:txBody>
      </p:sp>
      <p:sp>
        <p:nvSpPr>
          <p:cNvPr id="13" name="Rectangle 12"/>
          <p:cNvSpPr/>
          <p:nvPr/>
        </p:nvSpPr>
        <p:spPr>
          <a:xfrm>
            <a:off x="7560058" y="4464617"/>
            <a:ext cx="4057261" cy="646331"/>
          </a:xfrm>
          <a:prstGeom prst="rect">
            <a:avLst/>
          </a:prstGeom>
        </p:spPr>
        <p:txBody>
          <a:bodyPr wrap="square">
            <a:spAutoFit/>
          </a:bodyPr>
          <a:lstStyle/>
          <a:p>
            <a:r>
              <a:rPr lang="en-GB" dirty="0">
                <a:latin typeface="Calibri" panose="020F0502020204030204" pitchFamily="34" charset="0"/>
                <a:ea typeface="Calibri" panose="020F0502020204030204" pitchFamily="34" charset="0"/>
                <a:cs typeface="Calibri" panose="020F0502020204030204" pitchFamily="34" charset="0"/>
              </a:rPr>
              <a:t>CDF of Geometry for </a:t>
            </a:r>
            <a:r>
              <a:rPr lang="en-GB" dirty="0" err="1">
                <a:latin typeface="Calibri" panose="020F0502020204030204" pitchFamily="34" charset="0"/>
                <a:ea typeface="Calibri" panose="020F0502020204030204" pitchFamily="34" charset="0"/>
                <a:cs typeface="Calibri" panose="020F0502020204030204" pitchFamily="34" charset="0"/>
              </a:rPr>
              <a:t>UMa</a:t>
            </a:r>
            <a:r>
              <a:rPr lang="en-GB" dirty="0">
                <a:latin typeface="Calibri" panose="020F0502020204030204" pitchFamily="34" charset="0"/>
                <a:ea typeface="Calibri" panose="020F0502020204030204" pitchFamily="34" charset="0"/>
                <a:cs typeface="Calibri" panose="020F0502020204030204" pitchFamily="34" charset="0"/>
              </a:rPr>
              <a:t> case for different number of drone UEs per cell.</a:t>
            </a:r>
            <a:endParaRPr lang="en-US" dirty="0"/>
          </a:p>
        </p:txBody>
      </p:sp>
    </p:spTree>
    <p:extLst>
      <p:ext uri="{BB962C8B-B14F-4D97-AF65-F5344CB8AC3E}">
        <p14:creationId xmlns:p14="http://schemas.microsoft.com/office/powerpoint/2010/main" val="4060837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normAutofit fontScale="90000"/>
          </a:bodyPr>
          <a:lstStyle/>
          <a:p>
            <a:r>
              <a:rPr lang="en-US" dirty="0"/>
              <a:t>Appendix: R1-1714071 (</a:t>
            </a:r>
            <a:r>
              <a:rPr lang="en-US" dirty="0" err="1"/>
              <a:t>Sequans</a:t>
            </a:r>
            <a:r>
              <a:rPr lang="en-US" dirty="0"/>
              <a:t> Communications)</a:t>
            </a:r>
          </a:p>
        </p:txBody>
      </p:sp>
      <p:pic>
        <p:nvPicPr>
          <p:cNvPr id="4098" name="Picture 2" descr="DL_SINR_GHz_reference_vs_GR666_AV333"/>
          <p:cNvPicPr>
            <a:picLocks noChangeAspect="1" noChangeArrowheads="1"/>
          </p:cNvPicPr>
          <p:nvPr/>
        </p:nvPicPr>
        <p:blipFill>
          <a:blip r:embed="rId2">
            <a:extLst>
              <a:ext uri="{28A0092B-C50C-407E-A947-70E740481C1C}">
                <a14:useLocalDpi xmlns:a14="http://schemas.microsoft.com/office/drawing/2010/main" val="0"/>
              </a:ext>
            </a:extLst>
          </a:blip>
          <a:srcRect l="6035" r="6897"/>
          <a:stretch>
            <a:fillRect/>
          </a:stretch>
        </p:blipFill>
        <p:spPr bwMode="auto">
          <a:xfrm>
            <a:off x="3719736" y="1417638"/>
            <a:ext cx="5222528" cy="34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3283000" y="5085990"/>
            <a:ext cx="6413400" cy="646331"/>
          </a:xfrm>
          <a:prstGeom prst="rect">
            <a:avLst/>
          </a:prstGeom>
        </p:spPr>
        <p:txBody>
          <a:bodyPr wrap="square">
            <a:spAutoFit/>
          </a:bodyPr>
          <a:lstStyle/>
          <a:p>
            <a:r>
              <a:rPr lang="en-GB" dirty="0">
                <a:latin typeface="Times New Roman" panose="02020603050405020304" pitchFamily="18" charset="0"/>
                <a:ea typeface="MS Mincho" panose="02020609040205080304" pitchFamily="49" charset="-128"/>
              </a:rPr>
              <a:t>DL SINR CDF performance of terrestrial and aerial UEs without (solid line) and with (dashed lines) the presence of aerials.</a:t>
            </a:r>
            <a:endParaRPr lang="en-US" dirty="0"/>
          </a:p>
        </p:txBody>
      </p:sp>
    </p:spTree>
    <p:extLst>
      <p:ext uri="{BB962C8B-B14F-4D97-AF65-F5344CB8AC3E}">
        <p14:creationId xmlns:p14="http://schemas.microsoft.com/office/powerpoint/2010/main" val="253971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dirty="0"/>
              <a:t>Appendix: R1-1714466 (ZTE)</a:t>
            </a:r>
          </a:p>
        </p:txBody>
      </p:sp>
      <p:pic>
        <p:nvPicPr>
          <p:cNvPr id="3" name="图片 1"/>
          <p:cNvPicPr/>
          <p:nvPr/>
        </p:nvPicPr>
        <p:blipFill>
          <a:blip r:embed="rId2" cstate="print"/>
          <a:srcRect/>
          <a:stretch>
            <a:fillRect/>
          </a:stretch>
        </p:blipFill>
        <p:spPr bwMode="auto">
          <a:xfrm>
            <a:off x="191344" y="1772816"/>
            <a:ext cx="5688632" cy="2808312"/>
          </a:xfrm>
          <a:prstGeom prst="rect">
            <a:avLst/>
          </a:prstGeom>
          <a:noFill/>
          <a:ln w="9525">
            <a:noFill/>
            <a:miter lim="800000"/>
            <a:headEnd/>
            <a:tailEnd/>
          </a:ln>
        </p:spPr>
      </p:pic>
      <p:sp>
        <p:nvSpPr>
          <p:cNvPr id="4" name="Rectangle 3"/>
          <p:cNvSpPr/>
          <p:nvPr/>
        </p:nvSpPr>
        <p:spPr>
          <a:xfrm>
            <a:off x="506240" y="4566974"/>
            <a:ext cx="5532284" cy="369332"/>
          </a:xfrm>
          <a:prstGeom prst="rect">
            <a:avLst/>
          </a:prstGeom>
        </p:spPr>
        <p:txBody>
          <a:bodyPr wrap="none">
            <a:spAutoFit/>
          </a:bodyPr>
          <a:lstStyle/>
          <a:p>
            <a:r>
              <a:rPr lang="en-GB" dirty="0">
                <a:latin typeface="Times New Roman" panose="02020603050405020304" pitchFamily="18" charset="0"/>
                <a:ea typeface="SimSun" panose="02010600030101010101" pitchFamily="2" charset="-122"/>
              </a:rPr>
              <a:t>Distribution of coupling loss and SINR for terrestrial UEs</a:t>
            </a:r>
            <a:endParaRPr lang="en-US" dirty="0"/>
          </a:p>
        </p:txBody>
      </p:sp>
      <p:pic>
        <p:nvPicPr>
          <p:cNvPr id="5" name="图片 2"/>
          <p:cNvPicPr/>
          <p:nvPr/>
        </p:nvPicPr>
        <p:blipFill>
          <a:blip r:embed="rId3" cstate="print"/>
          <a:srcRect/>
          <a:stretch>
            <a:fillRect/>
          </a:stretch>
        </p:blipFill>
        <p:spPr bwMode="auto">
          <a:xfrm>
            <a:off x="6142718" y="1772816"/>
            <a:ext cx="5794578" cy="2808312"/>
          </a:xfrm>
          <a:prstGeom prst="rect">
            <a:avLst/>
          </a:prstGeom>
          <a:noFill/>
          <a:ln w="9525">
            <a:noFill/>
            <a:miter lim="800000"/>
            <a:headEnd/>
            <a:tailEnd/>
          </a:ln>
        </p:spPr>
      </p:pic>
      <p:sp>
        <p:nvSpPr>
          <p:cNvPr id="6" name="Rectangle 5"/>
          <p:cNvSpPr/>
          <p:nvPr/>
        </p:nvSpPr>
        <p:spPr>
          <a:xfrm>
            <a:off x="6459813" y="4581128"/>
            <a:ext cx="5160387" cy="369332"/>
          </a:xfrm>
          <a:prstGeom prst="rect">
            <a:avLst/>
          </a:prstGeom>
        </p:spPr>
        <p:txBody>
          <a:bodyPr wrap="none">
            <a:spAutoFit/>
          </a:bodyPr>
          <a:lstStyle/>
          <a:p>
            <a:r>
              <a:rPr lang="en-GB" dirty="0">
                <a:latin typeface="Times New Roman" panose="02020603050405020304" pitchFamily="18" charset="0"/>
                <a:ea typeface="SimSun" panose="02010600030101010101" pitchFamily="2" charset="-122"/>
              </a:rPr>
              <a:t>Distribution of coupling loss and SINR for aerial UEs</a:t>
            </a:r>
            <a:endParaRPr lang="en-US" dirty="0"/>
          </a:p>
        </p:txBody>
      </p:sp>
    </p:spTree>
    <p:extLst>
      <p:ext uri="{BB962C8B-B14F-4D97-AF65-F5344CB8AC3E}">
        <p14:creationId xmlns:p14="http://schemas.microsoft.com/office/powerpoint/2010/main" val="35473952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Appendix: R1-1714824 (NTT DOCOMO)</a:t>
            </a:r>
            <a:endParaRPr lang="en-US" dirty="0"/>
          </a:p>
        </p:txBody>
      </p:sp>
      <p:pic>
        <p:nvPicPr>
          <p:cNvPr id="4" name="Picture 3" descr="Geometry_P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0296" y="1406091"/>
            <a:ext cx="5451407" cy="4045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3676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Appendix: R1-1714721 (</a:t>
            </a:r>
            <a:r>
              <a:rPr lang="en-US" altLang="ja-JP" dirty="0" err="1"/>
              <a:t>Huawei,HiSilicon</a:t>
            </a:r>
            <a:r>
              <a:rPr lang="en-US" altLang="ja-JP" dirty="0"/>
              <a:t>)</a:t>
            </a:r>
            <a:endParaRPr lang="en-US" dirty="0"/>
          </a:p>
        </p:txBody>
      </p:sp>
      <p:pic>
        <p:nvPicPr>
          <p:cNvPr id="4" name="图片 5"/>
          <p:cNvPicPr>
            <a:picLocks noChangeAspect="1"/>
          </p:cNvPicPr>
          <p:nvPr/>
        </p:nvPicPr>
        <p:blipFill>
          <a:blip r:embed="rId2"/>
          <a:stretch>
            <a:fillRect/>
          </a:stretch>
        </p:blipFill>
        <p:spPr>
          <a:xfrm>
            <a:off x="451854" y="1474924"/>
            <a:ext cx="5691680" cy="3919741"/>
          </a:xfrm>
          <a:prstGeom prst="rect">
            <a:avLst/>
          </a:prstGeom>
        </p:spPr>
      </p:pic>
      <p:pic>
        <p:nvPicPr>
          <p:cNvPr id="5" name="图片 6"/>
          <p:cNvPicPr>
            <a:picLocks noChangeAspect="1"/>
          </p:cNvPicPr>
          <p:nvPr/>
        </p:nvPicPr>
        <p:blipFill>
          <a:blip r:embed="rId3"/>
          <a:stretch>
            <a:fillRect/>
          </a:stretch>
        </p:blipFill>
        <p:spPr>
          <a:xfrm>
            <a:off x="6143534" y="1463335"/>
            <a:ext cx="5596611" cy="3931330"/>
          </a:xfrm>
          <a:prstGeom prst="rect">
            <a:avLst/>
          </a:prstGeom>
        </p:spPr>
      </p:pic>
    </p:spTree>
    <p:extLst>
      <p:ext uri="{BB962C8B-B14F-4D97-AF65-F5344CB8AC3E}">
        <p14:creationId xmlns:p14="http://schemas.microsoft.com/office/powerpoint/2010/main" val="1351524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pPr hangingPunct="0">
              <a:spcBef>
                <a:spcPts val="2000"/>
              </a:spcBef>
            </a:pPr>
            <a:r>
              <a:rPr lang="en-GB" sz="2000" dirty="0"/>
              <a:t>Based on agreed evaluation assumptions, multiple companies have conducted initial evaluations and provided geometry results.</a:t>
            </a:r>
          </a:p>
          <a:p>
            <a:pPr lvl="1" hangingPunct="0">
              <a:spcBef>
                <a:spcPts val="2000"/>
              </a:spcBef>
            </a:pPr>
            <a:r>
              <a:rPr lang="en-GB" sz="2000" dirty="0"/>
              <a:t>The geometry results are summarized in the Appendix. </a:t>
            </a:r>
          </a:p>
          <a:p>
            <a:pPr hangingPunct="0">
              <a:spcBef>
                <a:spcPts val="2000"/>
              </a:spcBef>
            </a:pPr>
            <a:r>
              <a:rPr lang="en-GB" sz="2000" dirty="0"/>
              <a:t>It is observed from the geometry results that aerial UEs experience worse downlink signal quality in the sky than terrestrial UEs on the ground.</a:t>
            </a:r>
          </a:p>
          <a:p>
            <a:pPr lvl="1"/>
            <a:endParaRPr lang="en-US" sz="2000" dirty="0"/>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a:xfrm>
            <a:off x="609600" y="1384177"/>
            <a:ext cx="10972800" cy="4853135"/>
          </a:xfrm>
        </p:spPr>
        <p:txBody>
          <a:bodyPr>
            <a:noAutofit/>
          </a:bodyPr>
          <a:lstStyle/>
          <a:p>
            <a:r>
              <a:rPr lang="en-GB" sz="2400" dirty="0"/>
              <a:t>Collect and capture the following 5%ile geometry results in the TR</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1398989329"/>
              </p:ext>
            </p:extLst>
          </p:nvPr>
        </p:nvGraphicFramePr>
        <p:xfrm>
          <a:off x="609597" y="2064039"/>
          <a:ext cx="10972802" cy="4761695"/>
        </p:xfrm>
        <a:graphic>
          <a:graphicData uri="http://schemas.openxmlformats.org/drawingml/2006/table">
            <a:tbl>
              <a:tblPr firstRow="1" firstCol="1" bandRow="1">
                <a:tableStyleId>{5940675A-B579-460E-94D1-54222C63F5DA}</a:tableStyleId>
              </a:tblPr>
              <a:tblGrid>
                <a:gridCol w="2824564">
                  <a:extLst>
                    <a:ext uri="{9D8B030D-6E8A-4147-A177-3AD203B41FA5}">
                      <a16:colId xmlns:a16="http://schemas.microsoft.com/office/drawing/2014/main" val="3253711114"/>
                    </a:ext>
                  </a:extLst>
                </a:gridCol>
                <a:gridCol w="1164034">
                  <a:extLst>
                    <a:ext uri="{9D8B030D-6E8A-4147-A177-3AD203B41FA5}">
                      <a16:colId xmlns:a16="http://schemas.microsoft.com/office/drawing/2014/main" val="1726933844"/>
                    </a:ext>
                  </a:extLst>
                </a:gridCol>
                <a:gridCol w="1164034">
                  <a:extLst>
                    <a:ext uri="{9D8B030D-6E8A-4147-A177-3AD203B41FA5}">
                      <a16:colId xmlns:a16="http://schemas.microsoft.com/office/drawing/2014/main" val="3382209549"/>
                    </a:ext>
                  </a:extLst>
                </a:gridCol>
                <a:gridCol w="1164034">
                  <a:extLst>
                    <a:ext uri="{9D8B030D-6E8A-4147-A177-3AD203B41FA5}">
                      <a16:colId xmlns:a16="http://schemas.microsoft.com/office/drawing/2014/main" val="1130542301"/>
                    </a:ext>
                  </a:extLst>
                </a:gridCol>
                <a:gridCol w="1164034">
                  <a:extLst>
                    <a:ext uri="{9D8B030D-6E8A-4147-A177-3AD203B41FA5}">
                      <a16:colId xmlns:a16="http://schemas.microsoft.com/office/drawing/2014/main" val="2078435767"/>
                    </a:ext>
                  </a:extLst>
                </a:gridCol>
                <a:gridCol w="1164034">
                  <a:extLst>
                    <a:ext uri="{9D8B030D-6E8A-4147-A177-3AD203B41FA5}">
                      <a16:colId xmlns:a16="http://schemas.microsoft.com/office/drawing/2014/main" val="1935666420"/>
                    </a:ext>
                  </a:extLst>
                </a:gridCol>
                <a:gridCol w="1164034">
                  <a:extLst>
                    <a:ext uri="{9D8B030D-6E8A-4147-A177-3AD203B41FA5}">
                      <a16:colId xmlns:a16="http://schemas.microsoft.com/office/drawing/2014/main" val="2585730814"/>
                    </a:ext>
                  </a:extLst>
                </a:gridCol>
                <a:gridCol w="1164034">
                  <a:extLst>
                    <a:ext uri="{9D8B030D-6E8A-4147-A177-3AD203B41FA5}">
                      <a16:colId xmlns:a16="http://schemas.microsoft.com/office/drawing/2014/main" val="1257137716"/>
                    </a:ext>
                  </a:extLst>
                </a:gridCol>
              </a:tblGrid>
              <a:tr h="388205">
                <a:tc>
                  <a:txBody>
                    <a:bodyPr/>
                    <a:lstStyle/>
                    <a:p>
                      <a:pPr marL="0" marR="0">
                        <a:lnSpc>
                          <a:spcPct val="115000"/>
                        </a:lnSpc>
                        <a:spcBef>
                          <a:spcPts val="0"/>
                        </a:spcBef>
                        <a:spcAft>
                          <a:spcPts val="1000"/>
                        </a:spcAft>
                      </a:pPr>
                      <a:r>
                        <a:rPr lang="en-GB" sz="1800" dirty="0">
                          <a:solidFill>
                            <a:schemeClr val="tx1"/>
                          </a:solidFill>
                          <a:effectLst/>
                          <a:latin typeface="+mn-lt"/>
                        </a:rPr>
                        <a:t>UE type\source</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1</a:t>
                      </a:r>
                    </a:p>
                    <a:p>
                      <a:pPr marL="0" marR="0">
                        <a:lnSpc>
                          <a:spcPct val="115000"/>
                        </a:lnSpc>
                        <a:spcBef>
                          <a:spcPts val="0"/>
                        </a:spcBef>
                        <a:spcAft>
                          <a:spcPts val="1000"/>
                        </a:spcAft>
                      </a:pPr>
                      <a:r>
                        <a:rPr lang="en-GB" sz="1800" dirty="0">
                          <a:solidFill>
                            <a:schemeClr val="tx1"/>
                          </a:solidFill>
                          <a:effectLst/>
                          <a:latin typeface="+mn-lt"/>
                          <a:ea typeface="SimSun" panose="02010600030101010101" pitchFamily="2" charset="-122"/>
                          <a:cs typeface="Times New Roman" panose="02020603050405020304" pitchFamily="18" charset="0"/>
                        </a:rPr>
                        <a:t>(Ericsson)</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2</a:t>
                      </a:r>
                    </a:p>
                    <a:p>
                      <a:pPr marL="0" marR="0">
                        <a:lnSpc>
                          <a:spcPct val="115000"/>
                        </a:lnSpc>
                        <a:spcBef>
                          <a:spcPts val="0"/>
                        </a:spcBef>
                        <a:spcAft>
                          <a:spcPts val="1000"/>
                        </a:spcAft>
                      </a:pPr>
                      <a:r>
                        <a:rPr lang="en-GB" sz="1800" dirty="0">
                          <a:solidFill>
                            <a:schemeClr val="tx1"/>
                          </a:solidFill>
                          <a:effectLst/>
                          <a:latin typeface="+mn-lt"/>
                          <a:ea typeface="SimSun" panose="02010600030101010101" pitchFamily="2" charset="-122"/>
                          <a:cs typeface="Times New Roman" panose="02020603050405020304" pitchFamily="18" charset="0"/>
                        </a:rPr>
                        <a:t>(</a:t>
                      </a:r>
                      <a:r>
                        <a:rPr lang="en-GB" sz="1800" dirty="0" err="1">
                          <a:solidFill>
                            <a:schemeClr val="tx1"/>
                          </a:solidFill>
                          <a:effectLst/>
                          <a:latin typeface="+mn-lt"/>
                          <a:ea typeface="SimSun" panose="02010600030101010101" pitchFamily="2" charset="-122"/>
                          <a:cs typeface="Times New Roman" panose="02020603050405020304" pitchFamily="18" charset="0"/>
                        </a:rPr>
                        <a:t>Sequans</a:t>
                      </a:r>
                      <a:r>
                        <a:rPr lang="en-GB" sz="1800" dirty="0">
                          <a:solidFill>
                            <a:schemeClr val="tx1"/>
                          </a:solidFill>
                          <a:effectLst/>
                          <a:latin typeface="+mn-lt"/>
                          <a:ea typeface="SimSun" panose="02010600030101010101" pitchFamily="2" charset="-122"/>
                          <a:cs typeface="Times New Roman" panose="02020603050405020304" pitchFamily="18" charset="0"/>
                        </a:rPr>
                        <a:t>)</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3</a:t>
                      </a:r>
                    </a:p>
                    <a:p>
                      <a:pPr marL="0" marR="0">
                        <a:lnSpc>
                          <a:spcPct val="115000"/>
                        </a:lnSpc>
                        <a:spcBef>
                          <a:spcPts val="0"/>
                        </a:spcBef>
                        <a:spcAft>
                          <a:spcPts val="1000"/>
                        </a:spcAft>
                      </a:pPr>
                      <a:r>
                        <a:rPr lang="en-GB" sz="1800" dirty="0">
                          <a:solidFill>
                            <a:schemeClr val="tx1"/>
                          </a:solidFill>
                          <a:effectLst/>
                          <a:latin typeface="+mn-lt"/>
                          <a:ea typeface="SimSun" panose="02010600030101010101" pitchFamily="2" charset="-122"/>
                          <a:cs typeface="Times New Roman" panose="02020603050405020304" pitchFamily="18" charset="0"/>
                        </a:rPr>
                        <a:t>(Intel)</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4</a:t>
                      </a:r>
                    </a:p>
                    <a:p>
                      <a:pPr marL="0" marR="0">
                        <a:lnSpc>
                          <a:spcPct val="115000"/>
                        </a:lnSpc>
                        <a:spcBef>
                          <a:spcPts val="0"/>
                        </a:spcBef>
                        <a:spcAft>
                          <a:spcPts val="1000"/>
                        </a:spcAft>
                      </a:pPr>
                      <a:r>
                        <a:rPr lang="en-GB" sz="1800" dirty="0">
                          <a:solidFill>
                            <a:schemeClr val="tx1"/>
                          </a:solidFill>
                          <a:effectLst/>
                          <a:latin typeface="+mn-lt"/>
                          <a:ea typeface="SimSun" panose="02010600030101010101" pitchFamily="2" charset="-122"/>
                          <a:cs typeface="Times New Roman" panose="02020603050405020304" pitchFamily="18" charset="0"/>
                        </a:rPr>
                        <a:t>(DCM)</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5</a:t>
                      </a:r>
                    </a:p>
                    <a:p>
                      <a:pPr marL="0" marR="0">
                        <a:lnSpc>
                          <a:spcPct val="115000"/>
                        </a:lnSpc>
                        <a:spcBef>
                          <a:spcPts val="0"/>
                        </a:spcBef>
                        <a:spcAft>
                          <a:spcPts val="1000"/>
                        </a:spcAft>
                      </a:pPr>
                      <a:r>
                        <a:rPr lang="en-GB" sz="1800" dirty="0">
                          <a:solidFill>
                            <a:schemeClr val="tx1"/>
                          </a:solidFill>
                          <a:effectLst/>
                          <a:latin typeface="+mn-lt"/>
                          <a:ea typeface="SimSun" panose="02010600030101010101" pitchFamily="2" charset="-122"/>
                          <a:cs typeface="Times New Roman" panose="02020603050405020304" pitchFamily="18" charset="0"/>
                        </a:rPr>
                        <a:t>(Nokia,</a:t>
                      </a:r>
                      <a:r>
                        <a:rPr lang="en-GB" sz="1800" baseline="0" dirty="0">
                          <a:solidFill>
                            <a:schemeClr val="tx1"/>
                          </a:solidFill>
                          <a:effectLst/>
                          <a:latin typeface="+mn-lt"/>
                          <a:ea typeface="SimSun" panose="02010600030101010101" pitchFamily="2" charset="-122"/>
                          <a:cs typeface="Times New Roman" panose="02020603050405020304" pitchFamily="18" charset="0"/>
                        </a:rPr>
                        <a:t> NSB</a:t>
                      </a:r>
                      <a:r>
                        <a:rPr lang="en-GB" sz="1800" dirty="0">
                          <a:solidFill>
                            <a:schemeClr val="tx1"/>
                          </a:solidFill>
                          <a:effectLst/>
                          <a:latin typeface="+mn-lt"/>
                          <a:ea typeface="SimSun" panose="02010600030101010101" pitchFamily="2" charset="-122"/>
                          <a:cs typeface="Times New Roman" panose="02020603050405020304" pitchFamily="18" charset="0"/>
                        </a:rPr>
                        <a:t>)</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ea typeface="+mn-ea"/>
                          <a:cs typeface="+mn-cs"/>
                        </a:rPr>
                        <a:t>Source</a:t>
                      </a:r>
                      <a:r>
                        <a:rPr lang="en-GB" sz="1800" baseline="0" dirty="0">
                          <a:solidFill>
                            <a:schemeClr val="tx1"/>
                          </a:solidFill>
                          <a:effectLst/>
                          <a:latin typeface="+mn-lt"/>
                          <a:ea typeface="+mn-ea"/>
                          <a:cs typeface="+mn-cs"/>
                        </a:rPr>
                        <a:t> 6 </a:t>
                      </a:r>
                      <a:r>
                        <a:rPr lang="en-US" sz="1800" baseline="0" dirty="0">
                          <a:solidFill>
                            <a:schemeClr val="tx1"/>
                          </a:solidFill>
                          <a:effectLst/>
                          <a:latin typeface="+mn-lt"/>
                          <a:ea typeface="SimSun" panose="02010600030101010101" pitchFamily="2" charset="-122"/>
                          <a:cs typeface="Times New Roman" panose="02020603050405020304" pitchFamily="18" charset="0"/>
                        </a:rPr>
                        <a:t>(</a:t>
                      </a:r>
                      <a:r>
                        <a:rPr lang="en-US" sz="1800" kern="1200" baseline="0" dirty="0" err="1">
                          <a:solidFill>
                            <a:schemeClr val="tx1"/>
                          </a:solidFill>
                          <a:effectLst/>
                          <a:latin typeface="+mn-lt"/>
                          <a:ea typeface="SimSun" panose="02010600030101010101" pitchFamily="2" charset="-122"/>
                          <a:cs typeface="Times New Roman" panose="02020603050405020304" pitchFamily="18" charset="0"/>
                        </a:rPr>
                        <a:t>Huawei,HiSilicon</a:t>
                      </a:r>
                      <a:r>
                        <a:rPr lang="en-US" sz="1800" baseline="0" dirty="0">
                          <a:solidFill>
                            <a:schemeClr val="tx1"/>
                          </a:solidFill>
                          <a:effectLst/>
                          <a:latin typeface="+mn-lt"/>
                          <a:ea typeface="SimSun" panose="02010600030101010101" pitchFamily="2" charset="-122"/>
                          <a:cs typeface="Times New Roman" panose="02020603050405020304" pitchFamily="18" charset="0"/>
                        </a:rPr>
                        <a:t>)</a:t>
                      </a:r>
                      <a:endParaRPr lang="en-GB" sz="1800" baseline="0" dirty="0">
                        <a:solidFill>
                          <a:schemeClr val="tx1"/>
                        </a:solidFill>
                        <a:effectLst/>
                        <a:latin typeface="+mn-lt"/>
                        <a:ea typeface="+mn-ea"/>
                        <a:cs typeface="+mn-cs"/>
                      </a:endParaRPr>
                    </a:p>
                  </a:txBody>
                  <a:tcPr marL="68580" marR="68580" marT="0" marB="0"/>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ea typeface="+mn-ea"/>
                          <a:cs typeface="+mn-cs"/>
                        </a:rPr>
                        <a:t>Source</a:t>
                      </a:r>
                      <a:r>
                        <a:rPr lang="en-GB" sz="1800" baseline="0" dirty="0">
                          <a:solidFill>
                            <a:schemeClr val="tx1"/>
                          </a:solidFill>
                          <a:effectLst/>
                          <a:latin typeface="+mn-lt"/>
                          <a:ea typeface="+mn-ea"/>
                          <a:cs typeface="+mn-cs"/>
                        </a:rPr>
                        <a:t> 7 </a:t>
                      </a:r>
                      <a:r>
                        <a:rPr lang="en-US" sz="1800" baseline="0" dirty="0">
                          <a:solidFill>
                            <a:schemeClr val="tx1"/>
                          </a:solidFill>
                          <a:effectLst/>
                          <a:latin typeface="+mn-lt"/>
                          <a:ea typeface="SimSun" panose="02010600030101010101" pitchFamily="2" charset="-122"/>
                          <a:cs typeface="Times New Roman" panose="02020603050405020304" pitchFamily="18" charset="0"/>
                        </a:rPr>
                        <a:t>(</a:t>
                      </a:r>
                      <a:r>
                        <a:rPr lang="en-US" sz="1800" kern="1200" baseline="0" dirty="0">
                          <a:solidFill>
                            <a:schemeClr val="tx1"/>
                          </a:solidFill>
                          <a:effectLst/>
                          <a:latin typeface="+mn-lt"/>
                          <a:ea typeface="SimSun" panose="02010600030101010101" pitchFamily="2" charset="-122"/>
                          <a:cs typeface="Times New Roman" panose="02020603050405020304" pitchFamily="18" charset="0"/>
                        </a:rPr>
                        <a:t>ZTE</a:t>
                      </a:r>
                      <a:r>
                        <a:rPr lang="en-US" sz="1800" baseline="0" dirty="0">
                          <a:solidFill>
                            <a:schemeClr val="tx1"/>
                          </a:solidFill>
                          <a:effectLst/>
                          <a:latin typeface="+mn-lt"/>
                          <a:ea typeface="SimSun" panose="02010600030101010101" pitchFamily="2" charset="-122"/>
                          <a:cs typeface="Times New Roman" panose="02020603050405020304" pitchFamily="18" charset="0"/>
                        </a:rPr>
                        <a:t>)</a:t>
                      </a:r>
                      <a:endParaRPr lang="en-GB" sz="1800" baseline="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190671691"/>
                  </a:ext>
                </a:extLst>
              </a:tr>
              <a:tr h="388205">
                <a:tc>
                  <a:txBody>
                    <a:bodyPr/>
                    <a:lstStyle/>
                    <a:p>
                      <a:pPr marL="0" marR="0">
                        <a:lnSpc>
                          <a:spcPct val="115000"/>
                        </a:lnSpc>
                        <a:spcBef>
                          <a:spcPts val="0"/>
                        </a:spcBef>
                        <a:spcAft>
                          <a:spcPts val="1000"/>
                        </a:spcAft>
                      </a:pPr>
                      <a:r>
                        <a:rPr lang="en-GB" sz="1800" dirty="0">
                          <a:solidFill>
                            <a:schemeClr val="tx1"/>
                          </a:solidFill>
                          <a:effectLst/>
                          <a:latin typeface="+mn-lt"/>
                        </a:rPr>
                        <a:t>UMa-AV Case 1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-4.43</a:t>
                      </a:r>
                      <a:r>
                        <a:rPr lang="en-US" sz="1800" baseline="0" dirty="0">
                          <a:solidFill>
                            <a:schemeClr val="tx1"/>
                          </a:solidFill>
                          <a:latin typeface="+mn-lt"/>
                        </a:rPr>
                        <a:t> dB</a:t>
                      </a:r>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-1.45 dB</a:t>
                      </a:r>
                    </a:p>
                  </a:txBody>
                  <a:tcPr marL="68580" marR="68580" marT="0" marB="0"/>
                </a:tc>
                <a:tc>
                  <a:txBody>
                    <a:bodyPr/>
                    <a:lstStyle/>
                    <a:p>
                      <a:r>
                        <a:rPr lang="en-US" sz="1800" dirty="0">
                          <a:solidFill>
                            <a:schemeClr val="tx1"/>
                          </a:solidFill>
                          <a:latin typeface="+mn-lt"/>
                        </a:rPr>
                        <a:t>-4.09 dB</a:t>
                      </a:r>
                    </a:p>
                  </a:txBody>
                  <a:tcPr marL="68580" marR="68580" marT="0" marB="0"/>
                </a:tc>
                <a:tc>
                  <a:txBody>
                    <a:bodyPr/>
                    <a:lstStyle/>
                    <a:p>
                      <a:r>
                        <a:rPr lang="en-US" sz="1800" dirty="0">
                          <a:solidFill>
                            <a:schemeClr val="tx1"/>
                          </a:solidFill>
                          <a:latin typeface="+mn-lt"/>
                        </a:rPr>
                        <a:t>-1.36 dB</a:t>
                      </a:r>
                    </a:p>
                  </a:txBody>
                  <a:tcPr marL="68580" marR="68580" marT="0" marB="0"/>
                </a:tc>
                <a:tc>
                  <a:txBody>
                    <a:bodyPr/>
                    <a:lstStyle/>
                    <a:p>
                      <a:pPr marL="0" marR="0">
                        <a:lnSpc>
                          <a:spcPct val="115000"/>
                        </a:lnSpc>
                        <a:spcBef>
                          <a:spcPts val="0"/>
                        </a:spcBef>
                        <a:spcAft>
                          <a:spcPts val="1000"/>
                        </a:spcAft>
                      </a:pPr>
                      <a:r>
                        <a:rPr lang="en-US" sz="1800" dirty="0">
                          <a:solidFill>
                            <a:schemeClr val="tx1"/>
                          </a:solidFill>
                          <a:effectLst/>
                          <a:latin typeface="+mn-lt"/>
                          <a:ea typeface="SimSun" panose="02010600030101010101" pitchFamily="2" charset="-122"/>
                          <a:cs typeface="Times New Roman" panose="02020603050405020304" pitchFamily="18" charset="0"/>
                        </a:rPr>
                        <a:t>-1.26 dB</a:t>
                      </a:r>
                    </a:p>
                  </a:txBody>
                  <a:tcPr marL="68580" marR="68580" marT="0" marB="0"/>
                </a:tc>
                <a:tc>
                  <a:txBody>
                    <a:bodyPr/>
                    <a:lstStyle/>
                    <a:p>
                      <a:pPr marL="0" marR="0">
                        <a:lnSpc>
                          <a:spcPct val="115000"/>
                        </a:lnSpc>
                        <a:spcBef>
                          <a:spcPts val="0"/>
                        </a:spcBef>
                        <a:spcAft>
                          <a:spcPts val="1000"/>
                        </a:spcAft>
                      </a:pPr>
                      <a:r>
                        <a:rPr lang="en-US" altLang="zh-CN" sz="1800" b="0" i="0" kern="1200" dirty="0">
                          <a:solidFill>
                            <a:schemeClr val="tx1"/>
                          </a:solidFill>
                          <a:latin typeface="+mn-lt"/>
                          <a:ea typeface="+mn-ea"/>
                          <a:cs typeface="+mn-cs"/>
                        </a:rPr>
                        <a:t>-1.56 dB</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77261164"/>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rPr>
                        <a:t>UMa-AV Case 2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-4.53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-1.62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-1.58 dB</a:t>
                      </a:r>
                    </a:p>
                  </a:txBody>
                  <a:tcPr marL="68580" marR="68580" marT="0" marB="0"/>
                </a:tc>
                <a:tc>
                  <a:txBody>
                    <a:bodyPr/>
                    <a:lstStyle/>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800" dirty="0">
                          <a:effectLst/>
                          <a:latin typeface="Calibri" panose="020F0502020204030204" pitchFamily="34" charset="0"/>
                          <a:ea typeface="SimSun" panose="02010600030101010101" pitchFamily="2" charset="-122"/>
                          <a:cs typeface="Times New Roman" panose="02020603050405020304" pitchFamily="18" charset="0"/>
                        </a:rPr>
                        <a:t>-1.88 </a:t>
                      </a:r>
                      <a:r>
                        <a:rPr lang="en-US" altLang="zh-CN" sz="1800" b="0" i="0" kern="1200" dirty="0">
                          <a:solidFill>
                            <a:schemeClr val="tx1"/>
                          </a:solidFill>
                          <a:latin typeface="+mn-lt"/>
                          <a:ea typeface="+mn-ea"/>
                          <a:cs typeface="+mn-cs"/>
                        </a:rPr>
                        <a:t>dB</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84593430"/>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rPr>
                        <a:t>UMa-AV Case 3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-6.15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-4.61 dB</a:t>
                      </a:r>
                    </a:p>
                  </a:txBody>
                  <a:tcPr marL="68580" marR="68580" marT="0" marB="0"/>
                </a:tc>
                <a:tc>
                  <a:txBody>
                    <a:bodyPr/>
                    <a:lstStyle/>
                    <a:p>
                      <a:r>
                        <a:rPr lang="en-US" sz="1800" dirty="0">
                          <a:solidFill>
                            <a:schemeClr val="tx1"/>
                          </a:solidFill>
                          <a:latin typeface="+mn-lt"/>
                        </a:rPr>
                        <a:t>-6.01 dB</a:t>
                      </a:r>
                    </a:p>
                  </a:txBody>
                  <a:tcPr marL="68580" marR="68580" marT="0" marB="0"/>
                </a:tc>
                <a:tc>
                  <a:txBody>
                    <a:bodyPr/>
                    <a:lstStyle/>
                    <a:p>
                      <a:r>
                        <a:rPr lang="en-US" sz="1800" dirty="0">
                          <a:solidFill>
                            <a:schemeClr val="tx1"/>
                          </a:solidFill>
                          <a:latin typeface="+mn-lt"/>
                        </a:rPr>
                        <a:t>-3.66 dB</a:t>
                      </a:r>
                    </a:p>
                  </a:txBody>
                  <a:tcPr marL="68580" marR="68580" marT="0" marB="0"/>
                </a:tc>
                <a:tc>
                  <a:txBody>
                    <a:bodyPr/>
                    <a:lstStyle/>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800" dirty="0">
                          <a:effectLst/>
                          <a:latin typeface="Calibri" panose="020F0502020204030204" pitchFamily="34" charset="0"/>
                          <a:ea typeface="SimSun" panose="02010600030101010101" pitchFamily="2" charset="-122"/>
                          <a:cs typeface="Times New Roman" panose="02020603050405020304" pitchFamily="18" charset="0"/>
                        </a:rPr>
                        <a:t>-3.95 </a:t>
                      </a:r>
                      <a:r>
                        <a:rPr lang="en-US" altLang="zh-CN" sz="1800" b="0" i="0" kern="1200" dirty="0">
                          <a:solidFill>
                            <a:schemeClr val="tx1"/>
                          </a:solidFill>
                          <a:latin typeface="+mn-lt"/>
                          <a:ea typeface="+mn-ea"/>
                          <a:cs typeface="+mn-cs"/>
                        </a:rPr>
                        <a:t>dB</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39923874"/>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rPr>
                        <a:t>UMa-AV Case 4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-8.35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-6.61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-6.09 dB</a:t>
                      </a:r>
                    </a:p>
                  </a:txBody>
                  <a:tcPr marL="68580" marR="68580" marT="0" marB="0"/>
                </a:tc>
                <a:tc>
                  <a:txBody>
                    <a:bodyPr/>
                    <a:lstStyle/>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800" dirty="0">
                          <a:effectLst/>
                          <a:latin typeface="Calibri" panose="020F0502020204030204" pitchFamily="34" charset="0"/>
                          <a:ea typeface="SimSun" panose="02010600030101010101" pitchFamily="2" charset="-122"/>
                          <a:cs typeface="Times New Roman" panose="02020603050405020304" pitchFamily="18" charset="0"/>
                        </a:rPr>
                        <a:t>-6.25 </a:t>
                      </a:r>
                      <a:r>
                        <a:rPr lang="en-US" altLang="zh-CN" sz="1800" b="0" i="0" kern="1200" dirty="0">
                          <a:solidFill>
                            <a:schemeClr val="tx1"/>
                          </a:solidFill>
                          <a:latin typeface="+mn-lt"/>
                          <a:ea typeface="+mn-ea"/>
                          <a:cs typeface="+mn-cs"/>
                        </a:rPr>
                        <a:t>dB</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58422532"/>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rPr>
                        <a:t>UMa-AV Case 5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-8.79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-7.23 dB</a:t>
                      </a: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mn-lt"/>
                        </a:rPr>
                        <a:t>-7.98 dB</a:t>
                      </a:r>
                    </a:p>
                  </a:txBody>
                  <a:tcPr marL="68580" marR="68580" marT="0" marB="0"/>
                </a:tc>
                <a:tc>
                  <a:txBody>
                    <a:bodyPr/>
                    <a:lstStyle/>
                    <a:p>
                      <a:r>
                        <a:rPr lang="en-US" sz="1800" dirty="0">
                          <a:solidFill>
                            <a:schemeClr val="tx1"/>
                          </a:solidFill>
                          <a:latin typeface="+mn-lt"/>
                        </a:rPr>
                        <a:t>-6.76 dB</a:t>
                      </a:r>
                    </a:p>
                  </a:txBody>
                  <a:tcPr marL="68580" marR="68580" marT="0" marB="0"/>
                </a:tc>
                <a:tc>
                  <a:txBody>
                    <a:bodyPr/>
                    <a:lstStyle/>
                    <a:p>
                      <a:pPr marL="0" marR="0">
                        <a:lnSpc>
                          <a:spcPct val="115000"/>
                        </a:lnSpc>
                        <a:spcBef>
                          <a:spcPts val="0"/>
                        </a:spcBef>
                        <a:spcAft>
                          <a:spcPts val="1000"/>
                        </a:spcAft>
                      </a:pPr>
                      <a:r>
                        <a:rPr lang="en-US" sz="1800" dirty="0">
                          <a:solidFill>
                            <a:schemeClr val="tx1"/>
                          </a:solidFill>
                          <a:effectLst/>
                          <a:latin typeface="+mn-lt"/>
                          <a:ea typeface="SimSun" panose="02010600030101010101" pitchFamily="2" charset="-122"/>
                          <a:cs typeface="Times New Roman" panose="02020603050405020304" pitchFamily="18" charset="0"/>
                        </a:rPr>
                        <a:t>-6.90 dB</a:t>
                      </a:r>
                    </a:p>
                  </a:txBody>
                  <a:tcPr marL="68580" marR="68580" marT="0" marB="0"/>
                </a:tc>
                <a:tc>
                  <a:txBody>
                    <a:bodyPr/>
                    <a:lstStyle/>
                    <a:p>
                      <a:pPr marL="0" marR="0">
                        <a:lnSpc>
                          <a:spcPct val="115000"/>
                        </a:lnSpc>
                        <a:spcBef>
                          <a:spcPts val="0"/>
                        </a:spcBef>
                        <a:spcAft>
                          <a:spcPts val="1000"/>
                        </a:spcAft>
                      </a:pPr>
                      <a:r>
                        <a:rPr lang="en-US" sz="1800" dirty="0">
                          <a:effectLst/>
                          <a:latin typeface="Calibri" panose="020F0502020204030204" pitchFamily="34" charset="0"/>
                          <a:ea typeface="SimSun" panose="02010600030101010101" pitchFamily="2" charset="-122"/>
                          <a:cs typeface="Times New Roman" panose="02020603050405020304" pitchFamily="18" charset="0"/>
                        </a:rPr>
                        <a:t>-7.05 </a:t>
                      </a:r>
                      <a:r>
                        <a:rPr lang="en-US" altLang="zh-CN" sz="1800" b="0" i="0" kern="1200" dirty="0">
                          <a:solidFill>
                            <a:schemeClr val="tx1"/>
                          </a:solidFill>
                          <a:latin typeface="+mn-lt"/>
                          <a:ea typeface="+mn-ea"/>
                          <a:cs typeface="+mn-cs"/>
                        </a:rPr>
                        <a:t>dB</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1834332"/>
                  </a:ext>
                </a:extLst>
              </a:tr>
              <a:tr h="388205">
                <a:tc>
                  <a:txBody>
                    <a:bodyPr/>
                    <a:lstStyle/>
                    <a:p>
                      <a:pPr marL="0" marR="0">
                        <a:lnSpc>
                          <a:spcPct val="115000"/>
                        </a:lnSpc>
                        <a:spcBef>
                          <a:spcPts val="0"/>
                        </a:spcBef>
                        <a:spcAft>
                          <a:spcPts val="1000"/>
                        </a:spcAft>
                      </a:pPr>
                      <a:r>
                        <a:rPr lang="en-GB" sz="1800" dirty="0">
                          <a:solidFill>
                            <a:schemeClr val="tx1"/>
                          </a:solidFill>
                          <a:effectLst/>
                          <a:latin typeface="+mn-lt"/>
                        </a:rPr>
                        <a:t>UMa-AV Case 5 (terrestrial UEs only)</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-4.39 dB</a:t>
                      </a:r>
                    </a:p>
                  </a:txBody>
                  <a:tcPr marL="68580" marR="68580" marT="0" marB="0"/>
                </a:tc>
                <a:tc>
                  <a:txBody>
                    <a:bodyPr/>
                    <a:lstStyle/>
                    <a:p>
                      <a:r>
                        <a:rPr lang="en-US" sz="1800" dirty="0">
                          <a:solidFill>
                            <a:schemeClr val="tx1"/>
                          </a:solidFill>
                          <a:latin typeface="+mn-lt"/>
                        </a:rPr>
                        <a:t>-3.21 dB</a:t>
                      </a:r>
                    </a:p>
                  </a:txBody>
                  <a:tcPr marL="68580" marR="68580" marT="0" marB="0"/>
                </a:tc>
                <a:tc>
                  <a:txBody>
                    <a:bodyPr/>
                    <a:lstStyle/>
                    <a:p>
                      <a:r>
                        <a:rPr lang="en-US" sz="1800" dirty="0">
                          <a:solidFill>
                            <a:schemeClr val="tx1"/>
                          </a:solidFill>
                          <a:latin typeface="+mn-lt"/>
                        </a:rPr>
                        <a:t>-1.45 dB</a:t>
                      </a:r>
                    </a:p>
                  </a:txBody>
                  <a:tcPr marL="68580" marR="68580" marT="0" marB="0"/>
                </a:tc>
                <a:tc>
                  <a:txBody>
                    <a:bodyPr/>
                    <a:lstStyle/>
                    <a:p>
                      <a:r>
                        <a:rPr lang="en-US" sz="1800" dirty="0">
                          <a:solidFill>
                            <a:schemeClr val="tx1"/>
                          </a:solidFill>
                          <a:latin typeface="+mn-lt"/>
                        </a:rPr>
                        <a:t>-3.87 dB</a:t>
                      </a:r>
                    </a:p>
                  </a:txBody>
                  <a:tcPr marL="68580" marR="68580" marT="0" marB="0"/>
                </a:tc>
                <a:tc>
                  <a:txBody>
                    <a:bodyPr/>
                    <a:lstStyle/>
                    <a:p>
                      <a:r>
                        <a:rPr lang="en-US" sz="1800" dirty="0">
                          <a:solidFill>
                            <a:schemeClr val="tx1"/>
                          </a:solidFill>
                          <a:latin typeface="+mn-lt"/>
                        </a:rPr>
                        <a:t>-1.35 dB</a:t>
                      </a:r>
                    </a:p>
                  </a:txBody>
                  <a:tcPr marL="68580" marR="68580" marT="0" marB="0"/>
                </a:tc>
                <a:tc>
                  <a:txBody>
                    <a:bodyPr/>
                    <a:lstStyle/>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800" dirty="0">
                          <a:effectLst/>
                          <a:latin typeface="Calibri" panose="020F0502020204030204" pitchFamily="34" charset="0"/>
                          <a:ea typeface="SimSun" panose="02010600030101010101" pitchFamily="2" charset="-122"/>
                          <a:cs typeface="Times New Roman" panose="02020603050405020304" pitchFamily="18" charset="0"/>
                        </a:rPr>
                        <a:t>-1.47 </a:t>
                      </a:r>
                      <a:r>
                        <a:rPr lang="en-US" altLang="zh-CN" sz="1800" b="0" i="0" kern="1200" dirty="0">
                          <a:solidFill>
                            <a:schemeClr val="tx1"/>
                          </a:solidFill>
                          <a:latin typeface="+mn-lt"/>
                          <a:ea typeface="+mn-ea"/>
                          <a:cs typeface="+mn-cs"/>
                        </a:rPr>
                        <a:t>dB</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53814515"/>
                  </a:ext>
                </a:extLst>
              </a:tr>
              <a:tr h="388205">
                <a:tc>
                  <a:txBody>
                    <a:bodyPr/>
                    <a:lstStyle/>
                    <a:p>
                      <a:pPr marL="0" marR="0">
                        <a:lnSpc>
                          <a:spcPct val="115000"/>
                        </a:lnSpc>
                        <a:spcBef>
                          <a:spcPts val="0"/>
                        </a:spcBef>
                        <a:spcAft>
                          <a:spcPts val="1000"/>
                        </a:spcAft>
                      </a:pPr>
                      <a:r>
                        <a:rPr lang="en-GB" sz="1800" dirty="0">
                          <a:solidFill>
                            <a:schemeClr val="tx1"/>
                          </a:solidFill>
                          <a:effectLst/>
                          <a:latin typeface="+mn-lt"/>
                        </a:rPr>
                        <a:t>UMa-AV Case 5 (aerial UEs only)</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-9.57 dB</a:t>
                      </a:r>
                    </a:p>
                  </a:txBody>
                  <a:tcPr marL="68580" marR="68580" marT="0" marB="0"/>
                </a:tc>
                <a:tc>
                  <a:txBody>
                    <a:bodyPr/>
                    <a:lstStyle/>
                    <a:p>
                      <a:r>
                        <a:rPr lang="en-US" sz="1800" dirty="0">
                          <a:solidFill>
                            <a:schemeClr val="tx1"/>
                          </a:solidFill>
                          <a:latin typeface="+mn-lt"/>
                        </a:rPr>
                        <a:t>-7.47</a:t>
                      </a:r>
                      <a:r>
                        <a:rPr lang="en-US" sz="1800" baseline="0" dirty="0">
                          <a:solidFill>
                            <a:schemeClr val="tx1"/>
                          </a:solidFill>
                          <a:latin typeface="+mn-lt"/>
                        </a:rPr>
                        <a:t> dB</a:t>
                      </a:r>
                      <a:endParaRPr lang="en-US" sz="1800" dirty="0">
                        <a:solidFill>
                          <a:schemeClr val="tx1"/>
                        </a:solidFill>
                        <a:latin typeface="+mn-lt"/>
                      </a:endParaRPr>
                    </a:p>
                  </a:txBody>
                  <a:tcPr marL="68580" marR="68580" marT="0" marB="0"/>
                </a:tc>
                <a:tc>
                  <a:txBody>
                    <a:bodyPr/>
                    <a:lstStyle/>
                    <a:p>
                      <a:r>
                        <a:rPr lang="en-US" sz="1800" dirty="0">
                          <a:solidFill>
                            <a:schemeClr val="tx1"/>
                          </a:solidFill>
                          <a:latin typeface="+mn-lt"/>
                        </a:rPr>
                        <a:t>-8.05 dB</a:t>
                      </a:r>
                    </a:p>
                  </a:txBody>
                  <a:tcPr marL="68580" marR="68580" marT="0" marB="0"/>
                </a:tc>
                <a:tc>
                  <a:txBody>
                    <a:bodyPr/>
                    <a:lstStyle/>
                    <a:p>
                      <a:r>
                        <a:rPr lang="en-US" sz="1800">
                          <a:solidFill>
                            <a:schemeClr val="tx1"/>
                          </a:solidFill>
                          <a:latin typeface="+mn-lt"/>
                        </a:rPr>
                        <a:t>-8.64 dB</a:t>
                      </a:r>
                      <a:endParaRPr lang="en-US" sz="1800" dirty="0">
                        <a:solidFill>
                          <a:schemeClr val="tx1"/>
                        </a:solidFill>
                        <a:latin typeface="+mn-lt"/>
                      </a:endParaRPr>
                    </a:p>
                  </a:txBody>
                  <a:tcPr marL="68580" marR="68580" marT="0" marB="0"/>
                </a:tc>
                <a:tc>
                  <a:txBody>
                    <a:bodyPr/>
                    <a:lstStyle/>
                    <a:p>
                      <a:r>
                        <a:rPr lang="en-US" sz="1800" dirty="0">
                          <a:solidFill>
                            <a:schemeClr val="tx1"/>
                          </a:solidFill>
                          <a:latin typeface="+mn-lt"/>
                        </a:rPr>
                        <a:t>-7.63 dB</a:t>
                      </a:r>
                    </a:p>
                  </a:txBody>
                  <a:tcPr marL="68580" marR="68580" marT="0" marB="0"/>
                </a:tc>
                <a:tc>
                  <a:txBody>
                    <a:bodyPr/>
                    <a:lstStyle/>
                    <a:p>
                      <a:pPr marL="0" marR="0">
                        <a:lnSpc>
                          <a:spcPct val="115000"/>
                        </a:lnSpc>
                        <a:spcBef>
                          <a:spcPts val="0"/>
                        </a:spcBef>
                        <a:spcAft>
                          <a:spcPts val="1000"/>
                        </a:spcAft>
                      </a:pPr>
                      <a:r>
                        <a:rPr lang="en-US" sz="1800" dirty="0">
                          <a:solidFill>
                            <a:schemeClr val="tx1"/>
                          </a:solidFill>
                          <a:effectLst/>
                          <a:latin typeface="+mn-lt"/>
                          <a:ea typeface="SimSun" panose="02010600030101010101" pitchFamily="2" charset="-122"/>
                          <a:cs typeface="Times New Roman" panose="02020603050405020304" pitchFamily="18" charset="0"/>
                        </a:rPr>
                        <a:t>-7.93 dB</a:t>
                      </a:r>
                    </a:p>
                  </a:txBody>
                  <a:tcPr marL="68580" marR="68580" marT="0" marB="0"/>
                </a:tc>
                <a:tc>
                  <a:txBody>
                    <a:bodyPr/>
                    <a:lstStyle/>
                    <a:p>
                      <a:pPr marL="0" marR="0">
                        <a:lnSpc>
                          <a:spcPct val="115000"/>
                        </a:lnSpc>
                        <a:spcBef>
                          <a:spcPts val="0"/>
                        </a:spcBef>
                        <a:spcAft>
                          <a:spcPts val="1000"/>
                        </a:spcAft>
                      </a:pPr>
                      <a:r>
                        <a:rPr lang="en-US" sz="1800" dirty="0">
                          <a:effectLst/>
                          <a:latin typeface="Calibri" panose="020F0502020204030204" pitchFamily="34" charset="0"/>
                          <a:ea typeface="SimSun" panose="02010600030101010101" pitchFamily="2" charset="-122"/>
                          <a:cs typeface="Times New Roman" panose="02020603050405020304" pitchFamily="18" charset="0"/>
                        </a:rPr>
                        <a:t>-8.03 </a:t>
                      </a:r>
                      <a:r>
                        <a:rPr lang="en-US" altLang="zh-CN" sz="1800" b="0" i="0" kern="1200" dirty="0">
                          <a:solidFill>
                            <a:schemeClr val="tx1"/>
                          </a:solidFill>
                          <a:latin typeface="+mn-lt"/>
                          <a:ea typeface="+mn-ea"/>
                          <a:cs typeface="+mn-cs"/>
                        </a:rPr>
                        <a:t>dB</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53888345"/>
                  </a:ext>
                </a:extLst>
              </a:tr>
              <a:tr h="388205">
                <a:tc gridSpan="8">
                  <a:txBody>
                    <a:bodyPr/>
                    <a:lstStyle/>
                    <a:p>
                      <a:pPr marL="0" marR="0">
                        <a:lnSpc>
                          <a:spcPct val="115000"/>
                        </a:lnSpc>
                        <a:spcBef>
                          <a:spcPts val="0"/>
                        </a:spcBef>
                        <a:spcAft>
                          <a:spcPts val="1000"/>
                        </a:spcAft>
                      </a:pPr>
                      <a:r>
                        <a:rPr lang="en-US" sz="1800" dirty="0">
                          <a:solidFill>
                            <a:schemeClr val="tx1"/>
                          </a:solidFill>
                          <a:effectLst/>
                          <a:latin typeface="+mn-lt"/>
                          <a:ea typeface="SimSun" panose="02010600030101010101" pitchFamily="2" charset="-122"/>
                          <a:cs typeface="Times New Roman" panose="02020603050405020304" pitchFamily="18" charset="0"/>
                        </a:rPr>
                        <a:t>Note</a:t>
                      </a:r>
                      <a:r>
                        <a:rPr lang="en-US" sz="1800" baseline="0" dirty="0">
                          <a:solidFill>
                            <a:schemeClr val="tx1"/>
                          </a:solidFill>
                          <a:effectLst/>
                          <a:latin typeface="+mn-lt"/>
                          <a:ea typeface="SimSun" panose="02010600030101010101" pitchFamily="2" charset="-122"/>
                          <a:cs typeface="Times New Roman" panose="02020603050405020304" pitchFamily="18" charset="0"/>
                        </a:rPr>
                        <a:t> 1: Sources 1 and 4 use fast fading Option 1. Sources 2, 3, 5, 6 and 7 do not use fast fading. Sources XXX use fast fading Option 2. Sources XXX use fast fading Option 3. </a:t>
                      </a:r>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pPr marL="0" marR="0">
                        <a:lnSpc>
                          <a:spcPct val="115000"/>
                        </a:lnSpc>
                        <a:spcBef>
                          <a:spcPts val="0"/>
                        </a:spcBef>
                        <a:spcAft>
                          <a:spcPts val="1000"/>
                        </a:spcAft>
                      </a:pP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hMerge="1">
                  <a:txBody>
                    <a:bodyPr/>
                    <a:lstStyle/>
                    <a:p>
                      <a:pPr marL="0" marR="0">
                        <a:lnSpc>
                          <a:spcPct val="115000"/>
                        </a:lnSpc>
                        <a:spcBef>
                          <a:spcPts val="0"/>
                        </a:spcBef>
                        <a:spcAft>
                          <a:spcPts val="1000"/>
                        </a:spcAft>
                      </a:pPr>
                      <a:endParaRPr lang="en-US" sz="1800" baseline="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61106350"/>
                  </a:ext>
                </a:extLst>
              </a:tr>
            </a:tbl>
          </a:graphicData>
        </a:graphic>
      </p:graphicFrame>
    </p:spTree>
    <p:extLst>
      <p:ext uri="{BB962C8B-B14F-4D97-AF65-F5344CB8AC3E}">
        <p14:creationId xmlns:p14="http://schemas.microsoft.com/office/powerpoint/2010/main" val="1629765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a:xfrm>
            <a:off x="609600" y="1384177"/>
            <a:ext cx="10972800" cy="4853135"/>
          </a:xfrm>
        </p:spPr>
        <p:txBody>
          <a:bodyPr>
            <a:noAutofit/>
          </a:bodyPr>
          <a:lstStyle/>
          <a:p>
            <a:r>
              <a:rPr lang="en-GB" sz="2400" dirty="0"/>
              <a:t>Collect and capture the following 5%ile geometry results in the TR</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3061068704"/>
              </p:ext>
            </p:extLst>
          </p:nvPr>
        </p:nvGraphicFramePr>
        <p:xfrm>
          <a:off x="609597" y="2064039"/>
          <a:ext cx="10972802" cy="4706069"/>
        </p:xfrm>
        <a:graphic>
          <a:graphicData uri="http://schemas.openxmlformats.org/drawingml/2006/table">
            <a:tbl>
              <a:tblPr firstRow="1" firstCol="1" bandRow="1">
                <a:tableStyleId>{5940675A-B579-460E-94D1-54222C63F5DA}</a:tableStyleId>
              </a:tblPr>
              <a:tblGrid>
                <a:gridCol w="2824564">
                  <a:extLst>
                    <a:ext uri="{9D8B030D-6E8A-4147-A177-3AD203B41FA5}">
                      <a16:colId xmlns:a16="http://schemas.microsoft.com/office/drawing/2014/main" val="3253711114"/>
                    </a:ext>
                  </a:extLst>
                </a:gridCol>
                <a:gridCol w="1164034">
                  <a:extLst>
                    <a:ext uri="{9D8B030D-6E8A-4147-A177-3AD203B41FA5}">
                      <a16:colId xmlns:a16="http://schemas.microsoft.com/office/drawing/2014/main" val="1726933844"/>
                    </a:ext>
                  </a:extLst>
                </a:gridCol>
                <a:gridCol w="1164034">
                  <a:extLst>
                    <a:ext uri="{9D8B030D-6E8A-4147-A177-3AD203B41FA5}">
                      <a16:colId xmlns:a16="http://schemas.microsoft.com/office/drawing/2014/main" val="3382209549"/>
                    </a:ext>
                  </a:extLst>
                </a:gridCol>
                <a:gridCol w="1164034">
                  <a:extLst>
                    <a:ext uri="{9D8B030D-6E8A-4147-A177-3AD203B41FA5}">
                      <a16:colId xmlns:a16="http://schemas.microsoft.com/office/drawing/2014/main" val="1130542301"/>
                    </a:ext>
                  </a:extLst>
                </a:gridCol>
                <a:gridCol w="1164034">
                  <a:extLst>
                    <a:ext uri="{9D8B030D-6E8A-4147-A177-3AD203B41FA5}">
                      <a16:colId xmlns:a16="http://schemas.microsoft.com/office/drawing/2014/main" val="2078435767"/>
                    </a:ext>
                  </a:extLst>
                </a:gridCol>
                <a:gridCol w="1164034">
                  <a:extLst>
                    <a:ext uri="{9D8B030D-6E8A-4147-A177-3AD203B41FA5}">
                      <a16:colId xmlns:a16="http://schemas.microsoft.com/office/drawing/2014/main" val="1935666420"/>
                    </a:ext>
                  </a:extLst>
                </a:gridCol>
                <a:gridCol w="1164034">
                  <a:extLst>
                    <a:ext uri="{9D8B030D-6E8A-4147-A177-3AD203B41FA5}">
                      <a16:colId xmlns:a16="http://schemas.microsoft.com/office/drawing/2014/main" val="2585730814"/>
                    </a:ext>
                  </a:extLst>
                </a:gridCol>
                <a:gridCol w="1164034">
                  <a:extLst>
                    <a:ext uri="{9D8B030D-6E8A-4147-A177-3AD203B41FA5}">
                      <a16:colId xmlns:a16="http://schemas.microsoft.com/office/drawing/2014/main" val="4226280692"/>
                    </a:ext>
                  </a:extLst>
                </a:gridCol>
              </a:tblGrid>
              <a:tr h="388205">
                <a:tc>
                  <a:txBody>
                    <a:bodyPr/>
                    <a:lstStyle/>
                    <a:p>
                      <a:pPr marL="0" marR="0">
                        <a:lnSpc>
                          <a:spcPct val="115000"/>
                        </a:lnSpc>
                        <a:spcBef>
                          <a:spcPts val="0"/>
                        </a:spcBef>
                        <a:spcAft>
                          <a:spcPts val="1000"/>
                        </a:spcAft>
                      </a:pPr>
                      <a:r>
                        <a:rPr lang="en-GB" sz="1800" dirty="0">
                          <a:solidFill>
                            <a:schemeClr val="tx1"/>
                          </a:solidFill>
                          <a:effectLst/>
                          <a:latin typeface="+mn-lt"/>
                        </a:rPr>
                        <a:t>UE type\source</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1</a:t>
                      </a:r>
                    </a:p>
                    <a:p>
                      <a:pPr marL="0" marR="0">
                        <a:lnSpc>
                          <a:spcPct val="115000"/>
                        </a:lnSpc>
                        <a:spcBef>
                          <a:spcPts val="0"/>
                        </a:spcBef>
                        <a:spcAft>
                          <a:spcPts val="1000"/>
                        </a:spcAft>
                      </a:pPr>
                      <a:r>
                        <a:rPr lang="en-GB" sz="1800" dirty="0">
                          <a:solidFill>
                            <a:schemeClr val="tx1"/>
                          </a:solidFill>
                          <a:effectLst/>
                          <a:latin typeface="+mn-lt"/>
                          <a:ea typeface="SimSun" panose="02010600030101010101" pitchFamily="2" charset="-122"/>
                          <a:cs typeface="Times New Roman" panose="02020603050405020304" pitchFamily="18" charset="0"/>
                        </a:rPr>
                        <a:t>(Ericsson)</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2</a:t>
                      </a:r>
                    </a:p>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3</a:t>
                      </a:r>
                    </a:p>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800" dirty="0">
                          <a:solidFill>
                            <a:schemeClr val="tx1"/>
                          </a:solidFill>
                          <a:effectLst/>
                          <a:latin typeface="+mn-lt"/>
                          <a:ea typeface="+mn-ea"/>
                          <a:cs typeface="+mn-cs"/>
                        </a:rPr>
                        <a:t>Source</a:t>
                      </a:r>
                      <a:r>
                        <a:rPr lang="en-GB" sz="1800" baseline="0" dirty="0">
                          <a:solidFill>
                            <a:schemeClr val="tx1"/>
                          </a:solidFill>
                          <a:effectLst/>
                          <a:latin typeface="+mn-lt"/>
                          <a:ea typeface="+mn-ea"/>
                          <a:cs typeface="+mn-cs"/>
                        </a:rPr>
                        <a:t> 4</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5</a:t>
                      </a:r>
                    </a:p>
                    <a:p>
                      <a:pPr marL="0" marR="0">
                        <a:lnSpc>
                          <a:spcPct val="115000"/>
                        </a:lnSpc>
                        <a:spcBef>
                          <a:spcPts val="0"/>
                        </a:spcBef>
                        <a:spcAft>
                          <a:spcPts val="1000"/>
                        </a:spcAft>
                      </a:pPr>
                      <a:r>
                        <a:rPr lang="en-GB" sz="1800" dirty="0">
                          <a:solidFill>
                            <a:schemeClr val="tx1"/>
                          </a:solidFill>
                          <a:effectLst/>
                          <a:latin typeface="+mn-lt"/>
                          <a:ea typeface="SimSun" panose="02010600030101010101" pitchFamily="2" charset="-122"/>
                          <a:cs typeface="Times New Roman" panose="02020603050405020304" pitchFamily="18" charset="0"/>
                        </a:rPr>
                        <a:t>(Nokia,</a:t>
                      </a:r>
                      <a:r>
                        <a:rPr lang="en-GB" sz="1800" baseline="0" dirty="0">
                          <a:solidFill>
                            <a:schemeClr val="tx1"/>
                          </a:solidFill>
                          <a:effectLst/>
                          <a:latin typeface="+mn-lt"/>
                          <a:ea typeface="SimSun" panose="02010600030101010101" pitchFamily="2" charset="-122"/>
                          <a:cs typeface="Times New Roman" panose="02020603050405020304" pitchFamily="18" charset="0"/>
                        </a:rPr>
                        <a:t> NSB</a:t>
                      </a:r>
                      <a:r>
                        <a:rPr lang="en-GB" sz="1800" dirty="0">
                          <a:solidFill>
                            <a:schemeClr val="tx1"/>
                          </a:solidFill>
                          <a:effectLst/>
                          <a:latin typeface="+mn-lt"/>
                          <a:ea typeface="SimSun" panose="02010600030101010101" pitchFamily="2" charset="-122"/>
                          <a:cs typeface="Times New Roman" panose="02020603050405020304" pitchFamily="18" charset="0"/>
                        </a:rPr>
                        <a:t>)</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ea typeface="+mn-ea"/>
                          <a:cs typeface="+mn-cs"/>
                        </a:rPr>
                        <a:t>Source</a:t>
                      </a:r>
                      <a:r>
                        <a:rPr lang="en-GB" sz="1800" baseline="0" dirty="0">
                          <a:solidFill>
                            <a:schemeClr val="tx1"/>
                          </a:solidFill>
                          <a:effectLst/>
                          <a:latin typeface="+mn-lt"/>
                          <a:ea typeface="+mn-ea"/>
                          <a:cs typeface="+mn-cs"/>
                        </a:rPr>
                        <a:t> 6 </a:t>
                      </a:r>
                      <a:r>
                        <a:rPr lang="en-US" sz="1800" baseline="0" dirty="0">
                          <a:solidFill>
                            <a:schemeClr val="tx1"/>
                          </a:solidFill>
                          <a:effectLst/>
                          <a:latin typeface="+mn-lt"/>
                          <a:ea typeface="SimSun" panose="02010600030101010101" pitchFamily="2" charset="-122"/>
                          <a:cs typeface="Times New Roman" panose="02020603050405020304" pitchFamily="18" charset="0"/>
                        </a:rPr>
                        <a:t>(</a:t>
                      </a:r>
                      <a:r>
                        <a:rPr lang="en-US" sz="1800" kern="1200" baseline="0" dirty="0" err="1">
                          <a:solidFill>
                            <a:schemeClr val="tx1"/>
                          </a:solidFill>
                          <a:effectLst/>
                          <a:latin typeface="+mn-lt"/>
                          <a:ea typeface="SimSun" panose="02010600030101010101" pitchFamily="2" charset="-122"/>
                          <a:cs typeface="Times New Roman" panose="02020603050405020304" pitchFamily="18" charset="0"/>
                        </a:rPr>
                        <a:t>Huawei,HiSilicon</a:t>
                      </a:r>
                      <a:r>
                        <a:rPr lang="en-US" sz="1800" baseline="0" dirty="0">
                          <a:solidFill>
                            <a:schemeClr val="tx1"/>
                          </a:solidFill>
                          <a:effectLst/>
                          <a:latin typeface="+mn-lt"/>
                          <a:ea typeface="SimSun" panose="02010600030101010101" pitchFamily="2" charset="-122"/>
                          <a:cs typeface="Times New Roman" panose="02020603050405020304" pitchFamily="18" charset="0"/>
                        </a:rPr>
                        <a:t>)</a:t>
                      </a:r>
                      <a:endParaRPr lang="en-GB" sz="1800" baseline="0" dirty="0">
                        <a:solidFill>
                          <a:schemeClr val="tx1"/>
                        </a:solidFill>
                        <a:effectLst/>
                        <a:latin typeface="+mn-lt"/>
                        <a:ea typeface="+mn-ea"/>
                        <a:cs typeface="+mn-cs"/>
                      </a:endParaRPr>
                    </a:p>
                  </a:txBody>
                  <a:tcPr marL="68580" marR="68580" marT="0" marB="0"/>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ea typeface="+mn-ea"/>
                          <a:cs typeface="+mn-cs"/>
                        </a:rPr>
                        <a:t>Source</a:t>
                      </a:r>
                      <a:r>
                        <a:rPr lang="en-GB" sz="1800" baseline="0" dirty="0">
                          <a:solidFill>
                            <a:schemeClr val="tx1"/>
                          </a:solidFill>
                          <a:effectLst/>
                          <a:latin typeface="+mn-lt"/>
                          <a:ea typeface="+mn-ea"/>
                          <a:cs typeface="+mn-cs"/>
                        </a:rPr>
                        <a:t> 7 </a:t>
                      </a:r>
                      <a:r>
                        <a:rPr lang="en-US" sz="1800" baseline="0" dirty="0">
                          <a:solidFill>
                            <a:schemeClr val="tx1"/>
                          </a:solidFill>
                          <a:effectLst/>
                          <a:latin typeface="+mn-lt"/>
                          <a:ea typeface="SimSun" panose="02010600030101010101" pitchFamily="2" charset="-122"/>
                          <a:cs typeface="Times New Roman" panose="02020603050405020304" pitchFamily="18" charset="0"/>
                        </a:rPr>
                        <a:t>(</a:t>
                      </a:r>
                      <a:r>
                        <a:rPr lang="en-US" sz="1800" kern="1200" baseline="0" dirty="0">
                          <a:solidFill>
                            <a:schemeClr val="tx1"/>
                          </a:solidFill>
                          <a:effectLst/>
                          <a:latin typeface="+mn-lt"/>
                          <a:ea typeface="SimSun" panose="02010600030101010101" pitchFamily="2" charset="-122"/>
                          <a:cs typeface="Times New Roman" panose="02020603050405020304" pitchFamily="18" charset="0"/>
                        </a:rPr>
                        <a:t>ZTE</a:t>
                      </a:r>
                      <a:r>
                        <a:rPr lang="en-US" sz="1800" baseline="0" dirty="0">
                          <a:solidFill>
                            <a:schemeClr val="tx1"/>
                          </a:solidFill>
                          <a:effectLst/>
                          <a:latin typeface="+mn-lt"/>
                          <a:ea typeface="SimSun" panose="02010600030101010101" pitchFamily="2" charset="-122"/>
                          <a:cs typeface="Times New Roman" panose="02020603050405020304" pitchFamily="18" charset="0"/>
                        </a:rPr>
                        <a:t>)</a:t>
                      </a:r>
                      <a:endParaRPr lang="en-GB" sz="1800" baseline="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190671691"/>
                  </a:ext>
                </a:extLst>
              </a:tr>
              <a:tr h="388205">
                <a:tc>
                  <a:txBody>
                    <a:bodyPr/>
                    <a:lstStyle/>
                    <a:p>
                      <a:pPr marL="0" marR="0">
                        <a:lnSpc>
                          <a:spcPct val="115000"/>
                        </a:lnSpc>
                        <a:spcBef>
                          <a:spcPts val="0"/>
                        </a:spcBef>
                        <a:spcAft>
                          <a:spcPts val="1000"/>
                        </a:spcAft>
                      </a:pPr>
                      <a:r>
                        <a:rPr lang="en-GB" sz="1800" dirty="0">
                          <a:solidFill>
                            <a:schemeClr val="tx1"/>
                          </a:solidFill>
                          <a:effectLst/>
                          <a:latin typeface="+mn-lt"/>
                        </a:rPr>
                        <a:t>RMa-AV Case 1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-2.21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-1.47 dB</a:t>
                      </a:r>
                    </a:p>
                  </a:txBody>
                  <a:tcPr marL="68580" marR="68580" marT="0" marB="0"/>
                </a:tc>
                <a:tc>
                  <a:txBody>
                    <a:bodyPr/>
                    <a:lstStyle/>
                    <a:p>
                      <a:r>
                        <a:rPr lang="en-US" altLang="zh-CN" sz="1800" dirty="0">
                          <a:solidFill>
                            <a:schemeClr val="tx1"/>
                          </a:solidFill>
                          <a:latin typeface="+mn-lt"/>
                        </a:rPr>
                        <a:t>-1.54 </a:t>
                      </a:r>
                      <a:r>
                        <a:rPr lang="en-US" altLang="zh-CN" sz="1800" baseline="0" dirty="0">
                          <a:solidFill>
                            <a:schemeClr val="tx1"/>
                          </a:solidFill>
                          <a:latin typeface="+mn-lt"/>
                        </a:rPr>
                        <a:t>dB</a:t>
                      </a:r>
                      <a:endParaRPr lang="en-US" sz="1800" dirty="0">
                        <a:solidFill>
                          <a:schemeClr val="tx1"/>
                        </a:solidFill>
                        <a:latin typeface="+mn-lt"/>
                      </a:endParaRPr>
                    </a:p>
                  </a:txBody>
                  <a:tcPr marL="68580" marR="68580" marT="0" marB="0"/>
                </a:tc>
                <a:tc>
                  <a:txBody>
                    <a:bodyPr/>
                    <a:lstStyle/>
                    <a:p>
                      <a:r>
                        <a:rPr lang="en-US" sz="1800" dirty="0"/>
                        <a:t>-1.73 dB</a:t>
                      </a:r>
                    </a:p>
                  </a:txBody>
                  <a:tcPr marL="68580" marR="68580" marT="0" marB="0"/>
                </a:tc>
                <a:extLst>
                  <a:ext uri="{0D108BD9-81ED-4DB2-BD59-A6C34878D82A}">
                    <a16:rowId xmlns:a16="http://schemas.microsoft.com/office/drawing/2014/main" val="3677261164"/>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rPr>
                        <a:t>RMa-AV Case 2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-2.37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-1.50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p>
                  </a:txBody>
                  <a:tcPr marL="68580" marR="68580" marT="0" marB="0"/>
                </a:tc>
                <a:extLst>
                  <a:ext uri="{0D108BD9-81ED-4DB2-BD59-A6C34878D82A}">
                    <a16:rowId xmlns:a16="http://schemas.microsoft.com/office/drawing/2014/main" val="1284593430"/>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rPr>
                        <a:t>RMa-AV Case 3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-5.03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-2.76 dB</a:t>
                      </a: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dirty="0"/>
                    </a:p>
                  </a:txBody>
                  <a:tcPr marL="68580" marR="68580" marT="0" marB="0"/>
                </a:tc>
                <a:extLst>
                  <a:ext uri="{0D108BD9-81ED-4DB2-BD59-A6C34878D82A}">
                    <a16:rowId xmlns:a16="http://schemas.microsoft.com/office/drawing/2014/main" val="3439923874"/>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rPr>
                        <a:t>RMa-AV Case 4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-8.15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-4.91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p>
                  </a:txBody>
                  <a:tcPr marL="68580" marR="68580" marT="0" marB="0"/>
                </a:tc>
                <a:extLst>
                  <a:ext uri="{0D108BD9-81ED-4DB2-BD59-A6C34878D82A}">
                    <a16:rowId xmlns:a16="http://schemas.microsoft.com/office/drawing/2014/main" val="758422532"/>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rPr>
                        <a:t>RMa-AV Case 5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-8.67 dB</a:t>
                      </a: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-5.75 dB</a:t>
                      </a:r>
                    </a:p>
                  </a:txBody>
                  <a:tcPr marL="68580" marR="68580" marT="0" marB="0"/>
                </a:tc>
                <a:tc>
                  <a:txBody>
                    <a:bodyPr/>
                    <a:lstStyle/>
                    <a:p>
                      <a:r>
                        <a:rPr lang="en-US" altLang="zh-CN" sz="1800" dirty="0">
                          <a:solidFill>
                            <a:schemeClr val="tx1"/>
                          </a:solidFill>
                          <a:latin typeface="+mn-lt"/>
                        </a:rPr>
                        <a:t>-5.90 </a:t>
                      </a:r>
                      <a:r>
                        <a:rPr lang="en-US" altLang="zh-CN" sz="1800" baseline="0" dirty="0">
                          <a:solidFill>
                            <a:schemeClr val="tx1"/>
                          </a:solidFill>
                          <a:latin typeface="+mn-lt"/>
                        </a:rPr>
                        <a:t>dB</a:t>
                      </a:r>
                      <a:endParaRPr lang="en-US" sz="1800" dirty="0">
                        <a:solidFill>
                          <a:schemeClr val="tx1"/>
                        </a:solidFill>
                        <a:latin typeface="+mn-lt"/>
                      </a:endParaRPr>
                    </a:p>
                  </a:txBody>
                  <a:tcPr marL="68580" marR="68580" marT="0" marB="0"/>
                </a:tc>
                <a:tc>
                  <a:txBody>
                    <a:bodyPr/>
                    <a:lstStyle/>
                    <a:p>
                      <a:r>
                        <a:rPr lang="en-US" sz="1800" dirty="0"/>
                        <a:t>-5.62</a:t>
                      </a:r>
                      <a:r>
                        <a:rPr lang="en-US" sz="1800" baseline="0" dirty="0"/>
                        <a:t> dB</a:t>
                      </a:r>
                      <a:endParaRPr lang="en-US" sz="1800" dirty="0"/>
                    </a:p>
                  </a:txBody>
                  <a:tcPr marL="68580" marR="68580" marT="0" marB="0"/>
                </a:tc>
                <a:extLst>
                  <a:ext uri="{0D108BD9-81ED-4DB2-BD59-A6C34878D82A}">
                    <a16:rowId xmlns:a16="http://schemas.microsoft.com/office/drawing/2014/main" val="341834332"/>
                  </a:ext>
                </a:extLst>
              </a:tr>
              <a:tr h="388205">
                <a:tc>
                  <a:txBody>
                    <a:bodyPr/>
                    <a:lstStyle/>
                    <a:p>
                      <a:pPr marL="0" marR="0">
                        <a:lnSpc>
                          <a:spcPct val="115000"/>
                        </a:lnSpc>
                        <a:spcBef>
                          <a:spcPts val="0"/>
                        </a:spcBef>
                        <a:spcAft>
                          <a:spcPts val="1000"/>
                        </a:spcAft>
                      </a:pPr>
                      <a:r>
                        <a:rPr lang="en-GB" sz="1800" dirty="0">
                          <a:solidFill>
                            <a:schemeClr val="tx1"/>
                          </a:solidFill>
                          <a:effectLst/>
                          <a:latin typeface="+mn-lt"/>
                        </a:rPr>
                        <a:t>RMa-AV Case 5 (terrestrial UEs only)</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-2.22 dB</a:t>
                      </a: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-1.39</a:t>
                      </a:r>
                      <a:r>
                        <a:rPr lang="en-US" sz="1800" baseline="0" dirty="0">
                          <a:solidFill>
                            <a:schemeClr val="tx1"/>
                          </a:solidFill>
                          <a:latin typeface="+mn-lt"/>
                        </a:rPr>
                        <a:t> dB</a:t>
                      </a:r>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extLst>
                  <a:ext uri="{0D108BD9-81ED-4DB2-BD59-A6C34878D82A}">
                    <a16:rowId xmlns:a16="http://schemas.microsoft.com/office/drawing/2014/main" val="4253814515"/>
                  </a:ext>
                </a:extLst>
              </a:tr>
              <a:tr h="388205">
                <a:tc>
                  <a:txBody>
                    <a:bodyPr/>
                    <a:lstStyle/>
                    <a:p>
                      <a:pPr marL="0" marR="0">
                        <a:lnSpc>
                          <a:spcPct val="115000"/>
                        </a:lnSpc>
                        <a:spcBef>
                          <a:spcPts val="0"/>
                        </a:spcBef>
                        <a:spcAft>
                          <a:spcPts val="1000"/>
                        </a:spcAft>
                      </a:pPr>
                      <a:r>
                        <a:rPr lang="en-GB" sz="1800" dirty="0">
                          <a:solidFill>
                            <a:schemeClr val="tx1"/>
                          </a:solidFill>
                          <a:effectLst/>
                          <a:latin typeface="+mn-lt"/>
                        </a:rPr>
                        <a:t>RMa-AV Case 5 (aerial UEs only)</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r>
                        <a:rPr lang="en-US" sz="1800" dirty="0">
                          <a:solidFill>
                            <a:schemeClr val="tx1"/>
                          </a:solidFill>
                          <a:latin typeface="+mn-lt"/>
                        </a:rPr>
                        <a:t>-9.30 dB</a:t>
                      </a: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-6.96 dB</a:t>
                      </a:r>
                    </a:p>
                  </a:txBody>
                  <a:tcPr marL="68580" marR="68580" marT="0" marB="0"/>
                </a:tc>
                <a:tc>
                  <a:txBody>
                    <a:bodyPr/>
                    <a:lstStyle/>
                    <a:p>
                      <a:r>
                        <a:rPr lang="en-US" sz="1800" dirty="0">
                          <a:solidFill>
                            <a:schemeClr val="tx1"/>
                          </a:solidFill>
                          <a:latin typeface="+mn-lt"/>
                        </a:rPr>
                        <a:t>-7.20 </a:t>
                      </a:r>
                      <a:r>
                        <a:rPr lang="en-US" altLang="zh-CN" sz="1800" baseline="0" dirty="0">
                          <a:solidFill>
                            <a:schemeClr val="tx1"/>
                          </a:solidFill>
                          <a:latin typeface="+mn-lt"/>
                        </a:rPr>
                        <a:t>dB</a:t>
                      </a:r>
                      <a:endParaRPr lang="en-US" sz="1800" dirty="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extLst>
                  <a:ext uri="{0D108BD9-81ED-4DB2-BD59-A6C34878D82A}">
                    <a16:rowId xmlns:a16="http://schemas.microsoft.com/office/drawing/2014/main" val="2853888345"/>
                  </a:ext>
                </a:extLst>
              </a:tr>
              <a:tr h="388205">
                <a:tc gridSpan="8">
                  <a:txBody>
                    <a:bodyPr/>
                    <a:lstStyle/>
                    <a:p>
                      <a:pPr marL="0" marR="0">
                        <a:lnSpc>
                          <a:spcPct val="115000"/>
                        </a:lnSpc>
                        <a:spcBef>
                          <a:spcPts val="0"/>
                        </a:spcBef>
                        <a:spcAft>
                          <a:spcPts val="1000"/>
                        </a:spcAft>
                      </a:pPr>
                      <a:r>
                        <a:rPr lang="en-US" sz="1800" dirty="0">
                          <a:solidFill>
                            <a:schemeClr val="tx1"/>
                          </a:solidFill>
                          <a:effectLst/>
                          <a:latin typeface="+mn-lt"/>
                          <a:ea typeface="SimSun" panose="02010600030101010101" pitchFamily="2" charset="-122"/>
                          <a:cs typeface="Times New Roman" panose="02020603050405020304" pitchFamily="18" charset="0"/>
                        </a:rPr>
                        <a:t>Note</a:t>
                      </a:r>
                      <a:r>
                        <a:rPr lang="en-US" sz="1800" baseline="0" dirty="0">
                          <a:solidFill>
                            <a:schemeClr val="tx1"/>
                          </a:solidFill>
                          <a:effectLst/>
                          <a:latin typeface="+mn-lt"/>
                          <a:ea typeface="SimSun" panose="02010600030101010101" pitchFamily="2" charset="-122"/>
                          <a:cs typeface="Times New Roman" panose="02020603050405020304" pitchFamily="18" charset="0"/>
                        </a:rPr>
                        <a:t> 1: Source 1 use fast fading Option 1. Sources 5, 6 and 7 do not use fast fading. Sources XXX use fast fading Option 2. Sources XXX use fast fading Option 3.</a:t>
                      </a:r>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pPr marL="0" marR="0">
                        <a:lnSpc>
                          <a:spcPct val="115000"/>
                        </a:lnSpc>
                        <a:spcBef>
                          <a:spcPts val="0"/>
                        </a:spcBef>
                        <a:spcAft>
                          <a:spcPts val="1000"/>
                        </a:spcAft>
                      </a:pP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hMerge="1">
                  <a:txBody>
                    <a:bodyPr/>
                    <a:lstStyle/>
                    <a:p>
                      <a:pPr marL="0" marR="0">
                        <a:lnSpc>
                          <a:spcPct val="115000"/>
                        </a:lnSpc>
                        <a:spcBef>
                          <a:spcPts val="0"/>
                        </a:spcBef>
                        <a:spcAft>
                          <a:spcPts val="1000"/>
                        </a:spcAft>
                      </a:pPr>
                      <a:endParaRPr lang="en-US" sz="1600" baseline="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61106350"/>
                  </a:ext>
                </a:extLst>
              </a:tr>
            </a:tbl>
          </a:graphicData>
        </a:graphic>
      </p:graphicFrame>
    </p:spTree>
    <p:extLst>
      <p:ext uri="{BB962C8B-B14F-4D97-AF65-F5344CB8AC3E}">
        <p14:creationId xmlns:p14="http://schemas.microsoft.com/office/powerpoint/2010/main" val="2627399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a:xfrm>
            <a:off x="609600" y="1384177"/>
            <a:ext cx="10972800" cy="4853135"/>
          </a:xfrm>
        </p:spPr>
        <p:txBody>
          <a:bodyPr>
            <a:noAutofit/>
          </a:bodyPr>
          <a:lstStyle/>
          <a:p>
            <a:r>
              <a:rPr lang="en-GB" sz="2400" dirty="0"/>
              <a:t>Collect and capture the following 5%ile geometry results in the TR</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1716139488"/>
              </p:ext>
            </p:extLst>
          </p:nvPr>
        </p:nvGraphicFramePr>
        <p:xfrm>
          <a:off x="609597" y="1916832"/>
          <a:ext cx="10972802" cy="4780237"/>
        </p:xfrm>
        <a:graphic>
          <a:graphicData uri="http://schemas.openxmlformats.org/drawingml/2006/table">
            <a:tbl>
              <a:tblPr firstRow="1" firstCol="1" bandRow="1">
                <a:tableStyleId>{5940675A-B579-460E-94D1-54222C63F5DA}</a:tableStyleId>
              </a:tblPr>
              <a:tblGrid>
                <a:gridCol w="2824564">
                  <a:extLst>
                    <a:ext uri="{9D8B030D-6E8A-4147-A177-3AD203B41FA5}">
                      <a16:colId xmlns:a16="http://schemas.microsoft.com/office/drawing/2014/main" val="3253711114"/>
                    </a:ext>
                  </a:extLst>
                </a:gridCol>
                <a:gridCol w="1164034">
                  <a:extLst>
                    <a:ext uri="{9D8B030D-6E8A-4147-A177-3AD203B41FA5}">
                      <a16:colId xmlns:a16="http://schemas.microsoft.com/office/drawing/2014/main" val="1726933844"/>
                    </a:ext>
                  </a:extLst>
                </a:gridCol>
                <a:gridCol w="1164034">
                  <a:extLst>
                    <a:ext uri="{9D8B030D-6E8A-4147-A177-3AD203B41FA5}">
                      <a16:colId xmlns:a16="http://schemas.microsoft.com/office/drawing/2014/main" val="3382209549"/>
                    </a:ext>
                  </a:extLst>
                </a:gridCol>
                <a:gridCol w="1164034">
                  <a:extLst>
                    <a:ext uri="{9D8B030D-6E8A-4147-A177-3AD203B41FA5}">
                      <a16:colId xmlns:a16="http://schemas.microsoft.com/office/drawing/2014/main" val="1130542301"/>
                    </a:ext>
                  </a:extLst>
                </a:gridCol>
                <a:gridCol w="1164034">
                  <a:extLst>
                    <a:ext uri="{9D8B030D-6E8A-4147-A177-3AD203B41FA5}">
                      <a16:colId xmlns:a16="http://schemas.microsoft.com/office/drawing/2014/main" val="2078435767"/>
                    </a:ext>
                  </a:extLst>
                </a:gridCol>
                <a:gridCol w="1164034">
                  <a:extLst>
                    <a:ext uri="{9D8B030D-6E8A-4147-A177-3AD203B41FA5}">
                      <a16:colId xmlns:a16="http://schemas.microsoft.com/office/drawing/2014/main" val="1935666420"/>
                    </a:ext>
                  </a:extLst>
                </a:gridCol>
                <a:gridCol w="1164034">
                  <a:extLst>
                    <a:ext uri="{9D8B030D-6E8A-4147-A177-3AD203B41FA5}">
                      <a16:colId xmlns:a16="http://schemas.microsoft.com/office/drawing/2014/main" val="2585730814"/>
                    </a:ext>
                  </a:extLst>
                </a:gridCol>
                <a:gridCol w="1164034">
                  <a:extLst>
                    <a:ext uri="{9D8B030D-6E8A-4147-A177-3AD203B41FA5}">
                      <a16:colId xmlns:a16="http://schemas.microsoft.com/office/drawing/2014/main" val="538621370"/>
                    </a:ext>
                  </a:extLst>
                </a:gridCol>
              </a:tblGrid>
              <a:tr h="388205">
                <a:tc>
                  <a:txBody>
                    <a:bodyPr/>
                    <a:lstStyle/>
                    <a:p>
                      <a:pPr marL="0" marR="0">
                        <a:lnSpc>
                          <a:spcPct val="115000"/>
                        </a:lnSpc>
                        <a:spcBef>
                          <a:spcPts val="0"/>
                        </a:spcBef>
                        <a:spcAft>
                          <a:spcPts val="1000"/>
                        </a:spcAft>
                      </a:pPr>
                      <a:r>
                        <a:rPr lang="en-GB" sz="1800">
                          <a:solidFill>
                            <a:schemeClr val="tx1"/>
                          </a:solidFill>
                          <a:effectLst/>
                          <a:latin typeface="+mn-lt"/>
                        </a:rPr>
                        <a:t>UE type\</a:t>
                      </a:r>
                      <a:r>
                        <a:rPr lang="en-GB" sz="1800" dirty="0">
                          <a:solidFill>
                            <a:schemeClr val="tx1"/>
                          </a:solidFill>
                          <a:effectLst/>
                          <a:latin typeface="+mn-lt"/>
                        </a:rPr>
                        <a:t>source</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1</a:t>
                      </a:r>
                    </a:p>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2</a:t>
                      </a:r>
                    </a:p>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3</a:t>
                      </a:r>
                    </a:p>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GB" sz="1800" dirty="0">
                          <a:solidFill>
                            <a:schemeClr val="tx1"/>
                          </a:solidFill>
                          <a:effectLst/>
                          <a:latin typeface="+mn-lt"/>
                          <a:ea typeface="+mn-ea"/>
                          <a:cs typeface="+mn-cs"/>
                        </a:rPr>
                        <a:t>Source</a:t>
                      </a:r>
                      <a:r>
                        <a:rPr lang="en-GB" sz="1800" baseline="0" dirty="0">
                          <a:solidFill>
                            <a:schemeClr val="tx1"/>
                          </a:solidFill>
                          <a:effectLst/>
                          <a:latin typeface="+mn-lt"/>
                          <a:ea typeface="+mn-ea"/>
                          <a:cs typeface="+mn-cs"/>
                        </a:rPr>
                        <a:t> 4</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GB" sz="1800" dirty="0">
                          <a:solidFill>
                            <a:schemeClr val="tx1"/>
                          </a:solidFill>
                          <a:effectLst/>
                          <a:latin typeface="+mn-lt"/>
                        </a:rPr>
                        <a:t>Source 5</a:t>
                      </a:r>
                    </a:p>
                    <a:p>
                      <a:pPr marL="0" marR="0">
                        <a:lnSpc>
                          <a:spcPct val="115000"/>
                        </a:lnSpc>
                        <a:spcBef>
                          <a:spcPts val="0"/>
                        </a:spcBef>
                        <a:spcAft>
                          <a:spcPts val="1000"/>
                        </a:spcAft>
                      </a:pPr>
                      <a:r>
                        <a:rPr lang="en-GB" sz="1800" dirty="0">
                          <a:solidFill>
                            <a:schemeClr val="tx1"/>
                          </a:solidFill>
                          <a:effectLst/>
                          <a:latin typeface="+mn-lt"/>
                          <a:ea typeface="SimSun" panose="02010600030101010101" pitchFamily="2" charset="-122"/>
                          <a:cs typeface="Times New Roman" panose="02020603050405020304" pitchFamily="18" charset="0"/>
                        </a:rPr>
                        <a:t>(Nokia,</a:t>
                      </a:r>
                      <a:r>
                        <a:rPr lang="en-GB" sz="1800" baseline="0" dirty="0">
                          <a:solidFill>
                            <a:schemeClr val="tx1"/>
                          </a:solidFill>
                          <a:effectLst/>
                          <a:latin typeface="+mn-lt"/>
                          <a:ea typeface="SimSun" panose="02010600030101010101" pitchFamily="2" charset="-122"/>
                          <a:cs typeface="Times New Roman" panose="02020603050405020304" pitchFamily="18" charset="0"/>
                        </a:rPr>
                        <a:t> NSB</a:t>
                      </a:r>
                      <a:r>
                        <a:rPr lang="en-GB" sz="1800" dirty="0">
                          <a:solidFill>
                            <a:schemeClr val="tx1"/>
                          </a:solidFill>
                          <a:effectLst/>
                          <a:latin typeface="+mn-lt"/>
                          <a:ea typeface="SimSun" panose="02010600030101010101" pitchFamily="2" charset="-122"/>
                          <a:cs typeface="Times New Roman" panose="02020603050405020304" pitchFamily="18" charset="0"/>
                        </a:rPr>
                        <a:t>)</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solidFill>
                            <a:schemeClr val="tx1"/>
                          </a:solidFill>
                          <a:effectLst/>
                          <a:latin typeface="+mn-lt"/>
                          <a:ea typeface="+mn-ea"/>
                          <a:cs typeface="+mn-cs"/>
                        </a:rPr>
                        <a:t>Source</a:t>
                      </a:r>
                      <a:r>
                        <a:rPr lang="en-GB" sz="1800" baseline="0" dirty="0">
                          <a:solidFill>
                            <a:schemeClr val="tx1"/>
                          </a:solidFill>
                          <a:effectLst/>
                          <a:latin typeface="+mn-lt"/>
                          <a:ea typeface="+mn-ea"/>
                          <a:cs typeface="+mn-cs"/>
                        </a:rPr>
                        <a:t> 6</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US" sz="1800" dirty="0">
                          <a:solidFill>
                            <a:schemeClr val="tx1"/>
                          </a:solidFill>
                          <a:effectLst/>
                          <a:latin typeface="+mn-lt"/>
                          <a:ea typeface="SimSun" panose="02010600030101010101" pitchFamily="2" charset="-122"/>
                          <a:cs typeface="Times New Roman" panose="02020603050405020304" pitchFamily="18" charset="0"/>
                        </a:rPr>
                        <a:t>Source7</a:t>
                      </a:r>
                      <a:r>
                        <a:rPr lang="en-US" sz="1800" baseline="0" dirty="0">
                          <a:solidFill>
                            <a:schemeClr val="tx1"/>
                          </a:solidFill>
                          <a:effectLst/>
                          <a:latin typeface="+mn-lt"/>
                          <a:ea typeface="SimSun" panose="02010600030101010101" pitchFamily="2" charset="-122"/>
                          <a:cs typeface="Times New Roman" panose="02020603050405020304" pitchFamily="18" charset="0"/>
                        </a:rPr>
                        <a:t> (ZTE)</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0671691"/>
                  </a:ext>
                </a:extLst>
              </a:tr>
              <a:tr h="388205">
                <a:tc>
                  <a:txBody>
                    <a:bodyPr/>
                    <a:lstStyle/>
                    <a:p>
                      <a:pPr marL="0" marR="0">
                        <a:lnSpc>
                          <a:spcPct val="115000"/>
                        </a:lnSpc>
                        <a:spcBef>
                          <a:spcPts val="0"/>
                        </a:spcBef>
                        <a:spcAft>
                          <a:spcPts val="1000"/>
                        </a:spcAft>
                      </a:pPr>
                      <a:r>
                        <a:rPr lang="en-GB" sz="1800" dirty="0" err="1">
                          <a:solidFill>
                            <a:schemeClr val="tx1"/>
                          </a:solidFill>
                          <a:effectLst/>
                          <a:latin typeface="+mn-lt"/>
                        </a:rPr>
                        <a:t>UMi</a:t>
                      </a:r>
                      <a:r>
                        <a:rPr lang="en-GB" sz="1800" dirty="0">
                          <a:solidFill>
                            <a:schemeClr val="tx1"/>
                          </a:solidFill>
                          <a:effectLst/>
                          <a:latin typeface="+mn-lt"/>
                        </a:rPr>
                        <a:t>-AV Case 1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-3.50 dB</a:t>
                      </a:r>
                    </a:p>
                  </a:txBody>
                  <a:tcPr marL="68580" marR="68580" marT="0" marB="0"/>
                </a:tc>
                <a:tc>
                  <a:txBody>
                    <a:bodyPr/>
                    <a:lstStyle/>
                    <a:p>
                      <a:pPr marL="0" marR="0">
                        <a:lnSpc>
                          <a:spcPct val="115000"/>
                        </a:lnSpc>
                        <a:spcBef>
                          <a:spcPts val="0"/>
                        </a:spcBef>
                        <a:spcAft>
                          <a:spcPts val="1000"/>
                        </a:spcAft>
                      </a:pPr>
                      <a:endParaRPr lang="en-US" sz="180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800" dirty="0">
                          <a:effectLst/>
                          <a:latin typeface="Calibri" panose="020F0502020204030204" pitchFamily="34" charset="0"/>
                          <a:ea typeface="SimSun" panose="02010600030101010101" pitchFamily="2" charset="-122"/>
                          <a:cs typeface="Times New Roman" panose="02020603050405020304" pitchFamily="18" charset="0"/>
                        </a:rPr>
                        <a:t>-3.73</a:t>
                      </a:r>
                      <a:r>
                        <a:rPr lang="en-US" sz="1800" baseline="0" dirty="0">
                          <a:effectLst/>
                          <a:latin typeface="Calibri" panose="020F0502020204030204" pitchFamily="34" charset="0"/>
                          <a:ea typeface="SimSun" panose="02010600030101010101" pitchFamily="2" charset="-122"/>
                          <a:cs typeface="Times New Roman" panose="02020603050405020304" pitchFamily="18" charset="0"/>
                        </a:rPr>
                        <a:t> dB</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77261164"/>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err="1">
                          <a:solidFill>
                            <a:schemeClr val="tx1"/>
                          </a:solidFill>
                          <a:effectLst/>
                          <a:latin typeface="+mn-lt"/>
                        </a:rPr>
                        <a:t>UMi</a:t>
                      </a:r>
                      <a:r>
                        <a:rPr lang="en-GB" sz="1800" dirty="0">
                          <a:solidFill>
                            <a:schemeClr val="tx1"/>
                          </a:solidFill>
                          <a:effectLst/>
                          <a:latin typeface="+mn-lt"/>
                        </a:rPr>
                        <a:t>-AV Case 2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-3.54 dB</a:t>
                      </a:r>
                    </a:p>
                  </a:txBody>
                  <a:tcPr marL="68580" marR="68580" marT="0" marB="0"/>
                </a:tc>
                <a:tc>
                  <a:txBody>
                    <a:bodyPr/>
                    <a:lstStyle/>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84593430"/>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err="1">
                          <a:solidFill>
                            <a:schemeClr val="tx1"/>
                          </a:solidFill>
                          <a:effectLst/>
                          <a:latin typeface="+mn-lt"/>
                        </a:rPr>
                        <a:t>UMi</a:t>
                      </a:r>
                      <a:r>
                        <a:rPr lang="en-GB" sz="1800" dirty="0">
                          <a:solidFill>
                            <a:schemeClr val="tx1"/>
                          </a:solidFill>
                          <a:effectLst/>
                          <a:latin typeface="+mn-lt"/>
                        </a:rPr>
                        <a:t>-AV Case 3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-4.24 dB</a:t>
                      </a:r>
                    </a:p>
                  </a:txBody>
                  <a:tcPr marL="68580" marR="68580" marT="0" marB="0"/>
                </a:tc>
                <a:tc>
                  <a:txBody>
                    <a:bodyPr/>
                    <a:lstStyle/>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39923874"/>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err="1">
                          <a:solidFill>
                            <a:schemeClr val="tx1"/>
                          </a:solidFill>
                          <a:effectLst/>
                          <a:latin typeface="+mn-lt"/>
                        </a:rPr>
                        <a:t>UMi</a:t>
                      </a:r>
                      <a:r>
                        <a:rPr lang="en-GB" sz="1800" dirty="0">
                          <a:solidFill>
                            <a:schemeClr val="tx1"/>
                          </a:solidFill>
                          <a:effectLst/>
                          <a:latin typeface="+mn-lt"/>
                        </a:rPr>
                        <a:t>-AV Case 4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-5.11 dB</a:t>
                      </a:r>
                    </a:p>
                  </a:txBody>
                  <a:tcPr marL="68580" marR="68580" marT="0" marB="0"/>
                </a:tc>
                <a:tc>
                  <a:txBody>
                    <a:bodyPr/>
                    <a:lstStyle/>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58422532"/>
                  </a:ext>
                </a:extLst>
              </a:tr>
              <a:tr h="388205">
                <a:tc>
                  <a: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err="1">
                          <a:solidFill>
                            <a:schemeClr val="tx1"/>
                          </a:solidFill>
                          <a:effectLst/>
                          <a:latin typeface="+mn-lt"/>
                        </a:rPr>
                        <a:t>UMi</a:t>
                      </a:r>
                      <a:r>
                        <a:rPr lang="en-GB" sz="1800" dirty="0">
                          <a:solidFill>
                            <a:schemeClr val="tx1"/>
                          </a:solidFill>
                          <a:effectLst/>
                          <a:latin typeface="+mn-lt"/>
                        </a:rPr>
                        <a:t>-AV Case 5 (all UEs)</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-5.68 dB</a:t>
                      </a:r>
                    </a:p>
                  </a:txBody>
                  <a:tcPr marL="68580" marR="68580" marT="0" marB="0"/>
                </a:tc>
                <a:tc>
                  <a:txBody>
                    <a:bodyPr/>
                    <a:lstStyle/>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800" dirty="0">
                          <a:effectLst/>
                          <a:latin typeface="Calibri" panose="020F0502020204030204" pitchFamily="34" charset="0"/>
                          <a:ea typeface="SimSun" panose="02010600030101010101" pitchFamily="2" charset="-122"/>
                          <a:cs typeface="Times New Roman" panose="02020603050405020304" pitchFamily="18" charset="0"/>
                        </a:rPr>
                        <a:t>-6.53dB</a:t>
                      </a:r>
                    </a:p>
                  </a:txBody>
                  <a:tcPr marL="68580" marR="68580" marT="0" marB="0"/>
                </a:tc>
                <a:extLst>
                  <a:ext uri="{0D108BD9-81ED-4DB2-BD59-A6C34878D82A}">
                    <a16:rowId xmlns:a16="http://schemas.microsoft.com/office/drawing/2014/main" val="341834332"/>
                  </a:ext>
                </a:extLst>
              </a:tr>
              <a:tr h="388205">
                <a:tc>
                  <a:txBody>
                    <a:bodyPr/>
                    <a:lstStyle/>
                    <a:p>
                      <a:pPr marL="0" marR="0">
                        <a:lnSpc>
                          <a:spcPct val="115000"/>
                        </a:lnSpc>
                        <a:spcBef>
                          <a:spcPts val="0"/>
                        </a:spcBef>
                        <a:spcAft>
                          <a:spcPts val="1000"/>
                        </a:spcAft>
                      </a:pPr>
                      <a:r>
                        <a:rPr lang="en-GB" sz="1800" dirty="0" err="1">
                          <a:solidFill>
                            <a:schemeClr val="tx1"/>
                          </a:solidFill>
                          <a:effectLst/>
                          <a:latin typeface="+mn-lt"/>
                        </a:rPr>
                        <a:t>UMi</a:t>
                      </a:r>
                      <a:r>
                        <a:rPr lang="en-GB" sz="1800" dirty="0">
                          <a:solidFill>
                            <a:schemeClr val="tx1"/>
                          </a:solidFill>
                          <a:effectLst/>
                          <a:latin typeface="+mn-lt"/>
                        </a:rPr>
                        <a:t>-AV Case 5 (terrestrial UEs only)</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-3.45</a:t>
                      </a:r>
                      <a:r>
                        <a:rPr lang="en-US" sz="1800" baseline="0" dirty="0">
                          <a:solidFill>
                            <a:schemeClr val="tx1"/>
                          </a:solidFill>
                          <a:latin typeface="+mn-lt"/>
                        </a:rPr>
                        <a:t> dB</a:t>
                      </a:r>
                      <a:endParaRPr lang="en-US" sz="1800" dirty="0">
                        <a:solidFill>
                          <a:schemeClr val="tx1"/>
                        </a:solidFill>
                        <a:latin typeface="+mn-lt"/>
                      </a:endParaRPr>
                    </a:p>
                  </a:txBody>
                  <a:tcPr marL="68580" marR="68580" marT="0" marB="0"/>
                </a:tc>
                <a:tc>
                  <a:txBody>
                    <a:bodyPr/>
                    <a:lstStyle/>
                    <a:p>
                      <a:pPr marL="0" marR="0">
                        <a:lnSpc>
                          <a:spcPct val="115000"/>
                        </a:lnSpc>
                        <a:spcBef>
                          <a:spcPts val="0"/>
                        </a:spcBef>
                        <a:spcAft>
                          <a:spcPts val="1000"/>
                        </a:spcAft>
                      </a:pPr>
                      <a:endParaRPr lang="en-US" sz="180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endParaRPr lang="en-US" sz="180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53814515"/>
                  </a:ext>
                </a:extLst>
              </a:tr>
              <a:tr h="388205">
                <a:tc>
                  <a:txBody>
                    <a:bodyPr/>
                    <a:lstStyle/>
                    <a:p>
                      <a:pPr marL="0" marR="0">
                        <a:lnSpc>
                          <a:spcPct val="115000"/>
                        </a:lnSpc>
                        <a:spcBef>
                          <a:spcPts val="0"/>
                        </a:spcBef>
                        <a:spcAft>
                          <a:spcPts val="1000"/>
                        </a:spcAft>
                      </a:pPr>
                      <a:r>
                        <a:rPr lang="en-GB" sz="1800" dirty="0" err="1">
                          <a:solidFill>
                            <a:schemeClr val="tx1"/>
                          </a:solidFill>
                          <a:effectLst/>
                          <a:latin typeface="+mn-lt"/>
                        </a:rPr>
                        <a:t>UMi</a:t>
                      </a:r>
                      <a:r>
                        <a:rPr lang="en-GB" sz="1800" dirty="0">
                          <a:solidFill>
                            <a:schemeClr val="tx1"/>
                          </a:solidFill>
                          <a:effectLst/>
                          <a:latin typeface="+mn-lt"/>
                        </a:rPr>
                        <a:t>-AV Case 5 (aerial UEs only)</a:t>
                      </a: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dirty="0">
                        <a:solidFill>
                          <a:schemeClr val="tx1"/>
                        </a:solidFill>
                        <a:latin typeface="+mn-lt"/>
                      </a:endParaRPr>
                    </a:p>
                  </a:txBody>
                  <a:tcPr marL="68580" marR="68580" marT="0" marB="0"/>
                </a:tc>
                <a:tc>
                  <a:txBody>
                    <a:bodyPr/>
                    <a:lstStyle/>
                    <a:p>
                      <a:endParaRPr lang="en-US" sz="1800">
                        <a:solidFill>
                          <a:schemeClr val="tx1"/>
                        </a:solidFill>
                        <a:latin typeface="+mn-lt"/>
                      </a:endParaRPr>
                    </a:p>
                  </a:txBody>
                  <a:tcPr marL="68580" marR="68580" marT="0" marB="0"/>
                </a:tc>
                <a:tc>
                  <a:txBody>
                    <a:bodyPr/>
                    <a:lstStyle/>
                    <a:p>
                      <a:r>
                        <a:rPr lang="en-US" sz="1800" dirty="0">
                          <a:solidFill>
                            <a:schemeClr val="tx1"/>
                          </a:solidFill>
                          <a:latin typeface="+mn-lt"/>
                        </a:rPr>
                        <a:t>-6.74 dB</a:t>
                      </a:r>
                    </a:p>
                  </a:txBody>
                  <a:tcPr marL="68580" marR="68580" marT="0" marB="0"/>
                </a:tc>
                <a:tc>
                  <a:txBody>
                    <a:bodyPr/>
                    <a:lstStyle/>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endParaRPr lang="en-US" sz="180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53888345"/>
                  </a:ext>
                </a:extLst>
              </a:tr>
              <a:tr h="388205">
                <a:tc gridSpan="8">
                  <a:txBody>
                    <a:bodyPr/>
                    <a:lstStyle/>
                    <a:p>
                      <a:pPr marL="0" marR="0">
                        <a:lnSpc>
                          <a:spcPct val="115000"/>
                        </a:lnSpc>
                        <a:spcBef>
                          <a:spcPts val="0"/>
                        </a:spcBef>
                        <a:spcAft>
                          <a:spcPts val="1000"/>
                        </a:spcAft>
                      </a:pPr>
                      <a:r>
                        <a:rPr lang="en-US" sz="1800" dirty="0">
                          <a:solidFill>
                            <a:schemeClr val="tx1"/>
                          </a:solidFill>
                          <a:effectLst/>
                          <a:latin typeface="+mn-lt"/>
                          <a:ea typeface="SimSun" panose="02010600030101010101" pitchFamily="2" charset="-122"/>
                          <a:cs typeface="Times New Roman" panose="02020603050405020304" pitchFamily="18" charset="0"/>
                        </a:rPr>
                        <a:t>Note</a:t>
                      </a:r>
                      <a:r>
                        <a:rPr lang="en-US" sz="1800" baseline="0" dirty="0">
                          <a:solidFill>
                            <a:schemeClr val="tx1"/>
                          </a:solidFill>
                          <a:effectLst/>
                          <a:latin typeface="+mn-lt"/>
                          <a:ea typeface="SimSun" panose="02010600030101010101" pitchFamily="2" charset="-122"/>
                          <a:cs typeface="Times New Roman" panose="02020603050405020304" pitchFamily="18" charset="0"/>
                        </a:rPr>
                        <a:t> 1: Sources 5 and 7 do not use fast fading. Sources XXX use fast fading Option 1.   Sources XXX use fast fading Option 2. Sources XXX use fast fading Option 3. Sources XXX do not use fast fading.</a:t>
                      </a:r>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endParaRPr lang="en-US" dirty="0"/>
                    </a:p>
                  </a:txBody>
                  <a:tcPr marL="68580" marR="68580" marT="0" marB="0"/>
                </a:tc>
                <a:tc hMerge="1">
                  <a:txBody>
                    <a:bodyPr/>
                    <a:lstStyle/>
                    <a:p>
                      <a:pPr marL="0" marR="0">
                        <a:lnSpc>
                          <a:spcPct val="115000"/>
                        </a:lnSpc>
                        <a:spcBef>
                          <a:spcPts val="0"/>
                        </a:spcBef>
                        <a:spcAft>
                          <a:spcPts val="1000"/>
                        </a:spcAft>
                      </a:pPr>
                      <a:endParaRPr lang="en-US" sz="16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hMerge="1">
                  <a:txBody>
                    <a:bodyPr/>
                    <a:lstStyle/>
                    <a:p>
                      <a:pPr marL="0" marR="0">
                        <a:lnSpc>
                          <a:spcPct val="115000"/>
                        </a:lnSpc>
                        <a:spcBef>
                          <a:spcPts val="0"/>
                        </a:spcBef>
                        <a:spcAft>
                          <a:spcPts val="1000"/>
                        </a:spcAft>
                      </a:pPr>
                      <a:endParaRPr lang="en-US" sz="1800" baseline="0" dirty="0">
                        <a:solidFill>
                          <a:schemeClr val="tx1"/>
                        </a:solidFill>
                        <a:effectLst/>
                        <a:latin typeface="+mn-lt"/>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61106350"/>
                  </a:ext>
                </a:extLst>
              </a:tr>
            </a:tbl>
          </a:graphicData>
        </a:graphic>
      </p:graphicFrame>
    </p:spTree>
    <p:extLst>
      <p:ext uri="{BB962C8B-B14F-4D97-AF65-F5344CB8AC3E}">
        <p14:creationId xmlns:p14="http://schemas.microsoft.com/office/powerpoint/2010/main" val="1385568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a:xfrm>
            <a:off x="609600" y="1384177"/>
            <a:ext cx="10972800" cy="4853135"/>
          </a:xfrm>
        </p:spPr>
        <p:txBody>
          <a:bodyPr>
            <a:noAutofit/>
          </a:bodyPr>
          <a:lstStyle/>
          <a:p>
            <a:pPr hangingPunct="0">
              <a:spcBef>
                <a:spcPts val="2000"/>
              </a:spcBef>
            </a:pPr>
            <a:r>
              <a:rPr lang="en-GB" sz="2800" dirty="0"/>
              <a:t>For aerial UE uniformly distributed between 1.5 m and 300 m in </a:t>
            </a:r>
            <a:r>
              <a:rPr lang="en-GB" sz="2800" dirty="0" err="1"/>
              <a:t>UMa</a:t>
            </a:r>
            <a:r>
              <a:rPr lang="en-GB" sz="2800" dirty="0"/>
              <a:t>-AV, it is observed from the 5%ile geometry results that aerial UEs statistically experience worse downlink geometry than terrestrial UEs</a:t>
            </a:r>
          </a:p>
          <a:p>
            <a:pPr lvl="1" hangingPunct="0">
              <a:spcBef>
                <a:spcPts val="2000"/>
              </a:spcBef>
            </a:pPr>
            <a:r>
              <a:rPr lang="en-GB" dirty="0"/>
              <a:t>The degradation is due to more downlink inter-cell interference from multiple cells </a:t>
            </a:r>
          </a:p>
          <a:p>
            <a:pPr hangingPunct="0">
              <a:spcBef>
                <a:spcPts val="2000"/>
              </a:spcBef>
            </a:pPr>
            <a:r>
              <a:rPr lang="en-GB" sz="2800" dirty="0"/>
              <a:t>Study and identify solutions to address the degraded downlink geometry of aerial UEs</a:t>
            </a:r>
          </a:p>
          <a:p>
            <a:pPr lvl="1" hangingPunct="0">
              <a:spcBef>
                <a:spcPts val="2000"/>
              </a:spcBef>
            </a:pPr>
            <a:r>
              <a:rPr lang="en-GB" dirty="0"/>
              <a:t>Including both standards transparent solutions and standards enhancements</a:t>
            </a:r>
          </a:p>
        </p:txBody>
      </p:sp>
    </p:spTree>
    <p:extLst>
      <p:ext uri="{BB962C8B-B14F-4D97-AF65-F5344CB8AC3E}">
        <p14:creationId xmlns:p14="http://schemas.microsoft.com/office/powerpoint/2010/main" val="1922642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dirty="0"/>
              <a:t>Appendix: R1-1714609 (Ericsson)</a:t>
            </a:r>
          </a:p>
        </p:txBody>
      </p:sp>
      <p:sp>
        <p:nvSpPr>
          <p:cNvPr id="8" name="Rectangle 7"/>
          <p:cNvSpPr/>
          <p:nvPr/>
        </p:nvSpPr>
        <p:spPr>
          <a:xfrm>
            <a:off x="371364" y="4979032"/>
            <a:ext cx="5400600" cy="646331"/>
          </a:xfrm>
          <a:prstGeom prst="rect">
            <a:avLst/>
          </a:prstGeom>
        </p:spPr>
        <p:txBody>
          <a:bodyPr wrap="square">
            <a:spAutoFit/>
          </a:bodyPr>
          <a:lstStyle/>
          <a:p>
            <a:r>
              <a:rPr lang="en-US" dirty="0"/>
              <a:t>Geometry for </a:t>
            </a:r>
            <a:r>
              <a:rPr lang="en-US" dirty="0" err="1"/>
              <a:t>UMa</a:t>
            </a:r>
            <a:r>
              <a:rPr lang="en-US" dirty="0"/>
              <a:t>-AV scenario with various aerial to terrestrial ratios as defined in case-1 to case-5.</a:t>
            </a:r>
          </a:p>
        </p:txBody>
      </p:sp>
      <p:pic>
        <p:nvPicPr>
          <p:cNvPr id="9" name="Picture 8"/>
          <p:cNvPicPr/>
          <p:nvPr/>
        </p:nvPicPr>
        <p:blipFill>
          <a:blip r:embed="rId2"/>
          <a:stretch>
            <a:fillRect/>
          </a:stretch>
        </p:blipFill>
        <p:spPr>
          <a:xfrm>
            <a:off x="191344" y="1667235"/>
            <a:ext cx="5760640" cy="3024336"/>
          </a:xfrm>
          <a:prstGeom prst="rect">
            <a:avLst/>
          </a:prstGeom>
        </p:spPr>
      </p:pic>
      <p:pic>
        <p:nvPicPr>
          <p:cNvPr id="10" name="Picture 9"/>
          <p:cNvPicPr/>
          <p:nvPr/>
        </p:nvPicPr>
        <p:blipFill>
          <a:blip r:embed="rId3"/>
          <a:stretch>
            <a:fillRect/>
          </a:stretch>
        </p:blipFill>
        <p:spPr>
          <a:xfrm>
            <a:off x="6168008" y="1667235"/>
            <a:ext cx="5856312" cy="3024336"/>
          </a:xfrm>
          <a:prstGeom prst="rect">
            <a:avLst/>
          </a:prstGeom>
        </p:spPr>
      </p:pic>
      <p:sp>
        <p:nvSpPr>
          <p:cNvPr id="11" name="Rectangle 10"/>
          <p:cNvSpPr/>
          <p:nvPr/>
        </p:nvSpPr>
        <p:spPr>
          <a:xfrm>
            <a:off x="6435384" y="4979032"/>
            <a:ext cx="5321560" cy="646331"/>
          </a:xfrm>
          <a:prstGeom prst="rect">
            <a:avLst/>
          </a:prstGeom>
        </p:spPr>
        <p:txBody>
          <a:bodyPr wrap="square">
            <a:spAutoFit/>
          </a:bodyPr>
          <a:lstStyle/>
          <a:p>
            <a:r>
              <a:rPr lang="en-US" dirty="0"/>
              <a:t>Geometry for </a:t>
            </a:r>
            <a:r>
              <a:rPr lang="en-US" dirty="0" err="1"/>
              <a:t>RMa</a:t>
            </a:r>
            <a:r>
              <a:rPr lang="en-US" dirty="0"/>
              <a:t>-AV scenario with various aerial to terrestrial ratios as defined in case-1 to case-5.</a:t>
            </a:r>
          </a:p>
        </p:txBody>
      </p:sp>
    </p:spTree>
    <p:extLst>
      <p:ext uri="{BB962C8B-B14F-4D97-AF65-F5344CB8AC3E}">
        <p14:creationId xmlns:p14="http://schemas.microsoft.com/office/powerpoint/2010/main" val="1280111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dirty="0"/>
              <a:t>Appendix: R1-1712506 (Intel)</a:t>
            </a:r>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3686609" y="1417638"/>
            <a:ext cx="4818782" cy="3740180"/>
          </a:xfrm>
          <a:prstGeom prst="rect">
            <a:avLst/>
          </a:prstGeom>
          <a:noFill/>
          <a:ln>
            <a:noFill/>
          </a:ln>
        </p:spPr>
      </p:pic>
      <p:sp>
        <p:nvSpPr>
          <p:cNvPr id="3" name="Rectangle 2"/>
          <p:cNvSpPr/>
          <p:nvPr/>
        </p:nvSpPr>
        <p:spPr>
          <a:xfrm>
            <a:off x="3419498" y="5301208"/>
            <a:ext cx="5353004" cy="369332"/>
          </a:xfrm>
          <a:prstGeom prst="rect">
            <a:avLst/>
          </a:prstGeom>
        </p:spPr>
        <p:txBody>
          <a:bodyPr wrap="none">
            <a:spAutoFit/>
          </a:bodyPr>
          <a:lstStyle/>
          <a:p>
            <a:r>
              <a:rPr lang="en-US" dirty="0">
                <a:latin typeface="Calibri" panose="020F0502020204030204" pitchFamily="34" charset="0"/>
                <a:ea typeface="Malgun Gothic" panose="020B0503020000020004" pitchFamily="34" charset="-127"/>
                <a:cs typeface="Times New Roman" panose="02020603050405020304" pitchFamily="18" charset="0"/>
              </a:rPr>
              <a:t>CDF of DL wideband SINR for different UE distributions </a:t>
            </a:r>
            <a:endParaRPr lang="en-US" dirty="0"/>
          </a:p>
        </p:txBody>
      </p:sp>
    </p:spTree>
    <p:extLst>
      <p:ext uri="{BB962C8B-B14F-4D97-AF65-F5344CB8AC3E}">
        <p14:creationId xmlns:p14="http://schemas.microsoft.com/office/powerpoint/2010/main" val="2604794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dirty="0"/>
              <a:t>Appendix: R1-1712616 (Nokia, NSB)</a:t>
            </a:r>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3647728" y="1417638"/>
            <a:ext cx="5184576" cy="4104456"/>
          </a:xfrm>
          <a:prstGeom prst="rect">
            <a:avLst/>
          </a:prstGeom>
          <a:noFill/>
          <a:ln>
            <a:noFill/>
          </a:ln>
        </p:spPr>
      </p:pic>
      <p:sp>
        <p:nvSpPr>
          <p:cNvPr id="3" name="Rectangle 2"/>
          <p:cNvSpPr/>
          <p:nvPr/>
        </p:nvSpPr>
        <p:spPr>
          <a:xfrm>
            <a:off x="5686018" y="5661248"/>
            <a:ext cx="1107996"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Geometry</a:t>
            </a:r>
            <a:endParaRPr lang="en-US" dirty="0"/>
          </a:p>
        </p:txBody>
      </p:sp>
    </p:spTree>
    <p:extLst>
      <p:ext uri="{BB962C8B-B14F-4D97-AF65-F5344CB8AC3E}">
        <p14:creationId xmlns:p14="http://schemas.microsoft.com/office/powerpoint/2010/main" val="36806070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14172</TotalTime>
  <Words>998</Words>
  <Application>Microsoft Office PowerPoint</Application>
  <PresentationFormat>Widescreen</PresentationFormat>
  <Paragraphs>161</Paragraphs>
  <Slides>14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Malgun Gothic</vt:lpstr>
      <vt:lpstr>MS Mincho</vt:lpstr>
      <vt:lpstr>ＭＳ Ｐゴシック</vt:lpstr>
      <vt:lpstr>宋体</vt:lpstr>
      <vt:lpstr>宋体</vt:lpstr>
      <vt:lpstr>Arial</vt:lpstr>
      <vt:lpstr>Calibri</vt:lpstr>
      <vt:lpstr>Times New Roman</vt:lpstr>
      <vt:lpstr>Office Theme</vt:lpstr>
      <vt:lpstr>WF on problem statement on interference in aerial scenarios</vt:lpstr>
      <vt:lpstr>Background</vt:lpstr>
      <vt:lpstr>Proposal</vt:lpstr>
      <vt:lpstr>Proposal</vt:lpstr>
      <vt:lpstr>Proposal</vt:lpstr>
      <vt:lpstr>Proposal</vt:lpstr>
      <vt:lpstr>Appendix: R1-1714609 (Ericsson)</vt:lpstr>
      <vt:lpstr>Appendix: R1-1712506 (Intel)</vt:lpstr>
      <vt:lpstr>Appendix: R1-1712616 (Nokia, NSB)</vt:lpstr>
      <vt:lpstr>Appendix: R1-1712818 (Qualcomm)</vt:lpstr>
      <vt:lpstr>Appendix: R1-1714071 (Sequans Communications)</vt:lpstr>
      <vt:lpstr>Appendix: R1-1714466 (ZTE)</vt:lpstr>
      <vt:lpstr>Appendix: R1-1714824 (NTT DOCOMO)</vt:lpstr>
      <vt:lpstr>Appendix: R1-1714721 (Huawei,HiSilicon)</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Xingqin Lin</cp:lastModifiedBy>
  <cp:revision>1514</cp:revision>
  <dcterms:created xsi:type="dcterms:W3CDTF">2015-04-22T00:12:23Z</dcterms:created>
  <dcterms:modified xsi:type="dcterms:W3CDTF">2017-08-22T14:57:29Z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