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82" r:id="rId3"/>
    <p:sldId id="292" r:id="rId4"/>
    <p:sldId id="291" r:id="rId5"/>
    <p:sldId id="293" r:id="rId6"/>
    <p:sldId id="294" r:id="rId7"/>
    <p:sldId id="295" r:id="rId8"/>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82"/>
            <p14:sldId id="292"/>
            <p14:sldId id="291"/>
            <p14:sldId id="293"/>
            <p14:sldId id="294"/>
            <p14:sldId id="295"/>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 id="1" name="STIDWELL Alan IMT/OLN" initials="SAI" lastIdx="3" clrIdx="1"/>
  <p:cmAuthor id="2" name="LIN Hao IMT/OLN" initials="LH" lastIdx="2"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80" d="100"/>
          <a:sy n="80" d="100"/>
        </p:scale>
        <p:origin x="-2418" y="-10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1752600"/>
            <a:ext cx="7057405" cy="936000"/>
          </a:xfrm>
        </p:spPr>
        <p:txBody>
          <a:bodyPr/>
          <a:lstStyle/>
          <a:p>
            <a:r>
              <a:rPr lang="en-US" sz="4400" dirty="0" smtClean="0"/>
              <a:t>On </a:t>
            </a:r>
            <a:r>
              <a:rPr lang="en-US" sz="4400" dirty="0"/>
              <a:t>UL coverage extension of TDD @3.5GHz</a:t>
            </a:r>
            <a:r>
              <a:rPr lang="fr-FR" sz="4400" dirty="0"/>
              <a:t/>
            </a:r>
            <a:br>
              <a:rPr lang="fr-FR" sz="4400" dirty="0"/>
            </a:br>
            <a:r>
              <a:rPr lang="fr-FR" sz="4400" dirty="0"/>
              <a:t/>
            </a:r>
            <a:br>
              <a:rPr lang="fr-FR" sz="4400" dirty="0"/>
            </a:br>
            <a:endParaRPr lang="fr-FR" sz="4400" dirty="0"/>
          </a:p>
        </p:txBody>
      </p:sp>
      <p:sp>
        <p:nvSpPr>
          <p:cNvPr id="5" name="Sous-titre 2"/>
          <p:cNvSpPr txBox="1">
            <a:spLocks/>
          </p:cNvSpPr>
          <p:nvPr/>
        </p:nvSpPr>
        <p:spPr>
          <a:xfrm>
            <a:off x="1012903" y="4393968"/>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latin typeface="Times New Roman" panose="02020603050405020304" pitchFamily="18" charset="0"/>
                <a:cs typeface="Times New Roman" panose="02020603050405020304" pitchFamily="18" charset="0"/>
              </a:rPr>
              <a:t>3GPP TSG </a:t>
            </a:r>
            <a:r>
              <a:rPr lang="en-GB" dirty="0">
                <a:latin typeface="Times New Roman" panose="02020603050405020304" pitchFamily="18" charset="0"/>
                <a:cs typeface="Times New Roman" panose="02020603050405020304" pitchFamily="18" charset="0"/>
              </a:rPr>
              <a:t>RAN WG1 Meeting #90 </a:t>
            </a:r>
            <a:endParaRPr lang="en-GB" dirty="0" smtClean="0">
              <a:latin typeface="Times New Roman" panose="02020603050405020304" pitchFamily="18" charset="0"/>
              <a:cs typeface="Times New Roman" panose="02020603050405020304" pitchFamily="18" charset="0"/>
            </a:endParaRPr>
          </a:p>
          <a:p>
            <a:r>
              <a:rPr lang="en-GB" dirty="0">
                <a:latin typeface="Times New Roman" panose="02020603050405020304" pitchFamily="18" charset="0"/>
                <a:cs typeface="Times New Roman" panose="02020603050405020304" pitchFamily="18" charset="0"/>
              </a:rPr>
              <a:t>Prague, P.R. </a:t>
            </a:r>
            <a:r>
              <a:rPr lang="en-GB" dirty="0" err="1">
                <a:latin typeface="Times New Roman" panose="02020603050405020304" pitchFamily="18" charset="0"/>
                <a:cs typeface="Times New Roman" panose="02020603050405020304" pitchFamily="18" charset="0"/>
              </a:rPr>
              <a:t>Czechia</a:t>
            </a:r>
            <a:r>
              <a:rPr lang="en-GB" dirty="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 21 - 25 August, 2017</a:t>
            </a:r>
          </a:p>
          <a:p>
            <a:r>
              <a:rPr lang="en-US" dirty="0" smtClean="0">
                <a:latin typeface="Times New Roman" panose="02020603050405020304" pitchFamily="18" charset="0"/>
                <a:cs typeface="Times New Roman" panose="02020603050405020304" pitchFamily="18" charset="0"/>
              </a:rPr>
              <a:t>Agenda item: 6.1.6</a:t>
            </a:r>
          </a:p>
          <a:p>
            <a:r>
              <a:rPr lang="en-US" dirty="0" smtClean="0">
                <a:latin typeface="Times New Roman" panose="02020603050405020304" pitchFamily="18" charset="0"/>
                <a:cs typeface="Times New Roman" panose="02020603050405020304" pitchFamily="18" charset="0"/>
              </a:rPr>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lnSpcReduction="10000"/>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R1-1712336 </a:t>
            </a:r>
          </a:p>
          <a:p>
            <a:pPr algn="r"/>
            <a:r>
              <a:rPr lang="fr-FR" dirty="0" smtClean="0"/>
              <a:t> </a:t>
            </a:r>
            <a:endParaRPr lang="fr-FR" dirty="0"/>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Background</a:t>
            </a:r>
            <a:endParaRPr lang="fr-FR" dirty="0"/>
          </a:p>
        </p:txBody>
      </p:sp>
      <p:sp>
        <p:nvSpPr>
          <p:cNvPr id="4" name="Espace réservé du contenu 3"/>
          <p:cNvSpPr>
            <a:spLocks noGrp="1"/>
          </p:cNvSpPr>
          <p:nvPr>
            <p:ph idx="1"/>
          </p:nvPr>
        </p:nvSpPr>
        <p:spPr>
          <a:xfrm>
            <a:off x="990600" y="1143000"/>
            <a:ext cx="7543800" cy="3887787"/>
          </a:xfrm>
        </p:spPr>
        <p:txBody>
          <a:bodyPr/>
          <a:lstStyle/>
          <a:p>
            <a:endParaRPr lang="en-US" dirty="0">
              <a:solidFill>
                <a:schemeClr val="accent1"/>
              </a:solidFill>
            </a:endParaRPr>
          </a:p>
          <a:p>
            <a:r>
              <a:rPr lang="en-US" dirty="0" smtClean="0"/>
              <a:t>Three different deployment scenarios were presented in R1-1711817 </a:t>
            </a:r>
            <a:endParaRPr lang="en-US" u="sng" dirty="0" smtClean="0"/>
          </a:p>
          <a:p>
            <a:pPr marL="0" indent="0">
              <a:buNone/>
            </a:pPr>
            <a:endParaRPr lang="en-US" dirty="0" smtClean="0">
              <a:solidFill>
                <a:schemeClr val="accent1"/>
              </a:solidFill>
            </a:endParaRPr>
          </a:p>
          <a:p>
            <a:pPr marL="457200" lvl="1" indent="0">
              <a:buNone/>
            </a:pPr>
            <a:endParaRPr lang="en-US" dirty="0" smtClean="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905000"/>
            <a:ext cx="8139113" cy="335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Background</a:t>
            </a:r>
            <a:endParaRPr lang="fr-FR" dirty="0"/>
          </a:p>
        </p:txBody>
      </p:sp>
      <p:sp>
        <p:nvSpPr>
          <p:cNvPr id="4" name="Espace réservé du contenu 3"/>
          <p:cNvSpPr>
            <a:spLocks noGrp="1"/>
          </p:cNvSpPr>
          <p:nvPr>
            <p:ph idx="1"/>
          </p:nvPr>
        </p:nvSpPr>
        <p:spPr>
          <a:xfrm>
            <a:off x="990600" y="1143000"/>
            <a:ext cx="7543800" cy="3887787"/>
          </a:xfrm>
        </p:spPr>
        <p:txBody>
          <a:bodyPr/>
          <a:lstStyle/>
          <a:p>
            <a:r>
              <a:rPr lang="en-US" dirty="0" smtClean="0"/>
              <a:t>The following agreements are achieved</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smtClean="0"/>
              <a:t>This contribution further discusses the Scenario 1. </a:t>
            </a:r>
          </a:p>
          <a:p>
            <a:endParaRPr lang="en-US" dirty="0">
              <a:solidFill>
                <a:schemeClr val="accent1"/>
              </a:solidFill>
            </a:endParaRPr>
          </a:p>
          <a:p>
            <a:pPr marL="0" indent="0">
              <a:buNone/>
            </a:pPr>
            <a:endParaRPr lang="en-US" dirty="0" smtClean="0">
              <a:solidFill>
                <a:schemeClr val="accent1"/>
              </a:solidFill>
            </a:endParaRPr>
          </a:p>
          <a:p>
            <a:pPr marL="457200" lvl="1" indent="0">
              <a:buNone/>
            </a:pPr>
            <a:endParaRPr lang="en-US" dirty="0" smtClean="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4800" y="1600200"/>
            <a:ext cx="8439470" cy="183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08723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Scenario 1: DC LTE@LF + NR@3.5G</a:t>
            </a:r>
            <a:endParaRPr lang="fr-FR" dirty="0"/>
          </a:p>
        </p:txBody>
      </p:sp>
      <p:sp>
        <p:nvSpPr>
          <p:cNvPr id="4" name="Espace réservé du contenu 3"/>
          <p:cNvSpPr>
            <a:spLocks noGrp="1"/>
          </p:cNvSpPr>
          <p:nvPr>
            <p:ph idx="1"/>
          </p:nvPr>
        </p:nvSpPr>
        <p:spPr>
          <a:xfrm>
            <a:off x="990600" y="1066800"/>
            <a:ext cx="7696200" cy="5257800"/>
          </a:xfrm>
        </p:spPr>
        <p:txBody>
          <a:bodyPr>
            <a:normAutofit/>
          </a:bodyPr>
          <a:lstStyle/>
          <a:p>
            <a:r>
              <a:rPr lang="en-US" dirty="0" smtClean="0"/>
              <a:t>For Scenario 1, the NR UL coverage will become a bottleneck mainly due to the following reasons</a:t>
            </a:r>
          </a:p>
          <a:p>
            <a:pPr lvl="1"/>
            <a:r>
              <a:rPr lang="en-US" dirty="0" smtClean="0"/>
              <a:t>Heavily configured DL traffic: the UL/DL traffic asymmetry is expected to be heavily DL biased, e.g. UL:DL=1:3 or more</a:t>
            </a:r>
          </a:p>
          <a:p>
            <a:pPr lvl="1"/>
            <a:r>
              <a:rPr lang="en-US" dirty="0" smtClean="0"/>
              <a:t>Limited UE power which leads to poor uplink coverage compared with DL</a:t>
            </a:r>
          </a:p>
          <a:p>
            <a:pPr lvl="1"/>
            <a:endParaRPr lang="en-US" dirty="0" smtClean="0"/>
          </a:p>
          <a:p>
            <a:r>
              <a:rPr lang="en-US" dirty="0"/>
              <a:t>A</a:t>
            </a:r>
            <a:r>
              <a:rPr lang="en-US" dirty="0" smtClean="0"/>
              <a:t>ssuming </a:t>
            </a:r>
            <a:r>
              <a:rPr lang="en-US" dirty="0"/>
              <a:t>that NR-PUCCH (long) </a:t>
            </a:r>
            <a:r>
              <a:rPr lang="en-US" dirty="0" smtClean="0"/>
              <a:t>has </a:t>
            </a:r>
            <a:r>
              <a:rPr lang="en-US" dirty="0"/>
              <a:t>similar coverage to </a:t>
            </a:r>
            <a:r>
              <a:rPr lang="en-US" dirty="0" smtClean="0"/>
              <a:t>NR-PDCCH/PDSCH, it means that </a:t>
            </a:r>
            <a:r>
              <a:rPr lang="en-US" dirty="0"/>
              <a:t>NR-PUSCH will</a:t>
            </a:r>
            <a:r>
              <a:rPr lang="en-US" dirty="0">
                <a:solidFill>
                  <a:srgbClr val="FF0000"/>
                </a:solidFill>
              </a:rPr>
              <a:t> </a:t>
            </a:r>
            <a:r>
              <a:rPr lang="en-US" dirty="0"/>
              <a:t>suffer</a:t>
            </a:r>
            <a:r>
              <a:rPr lang="en-US" dirty="0">
                <a:solidFill>
                  <a:srgbClr val="FF0000"/>
                </a:solidFill>
              </a:rPr>
              <a:t> </a:t>
            </a:r>
            <a:r>
              <a:rPr lang="en-US" dirty="0"/>
              <a:t>more severe coverage issue </a:t>
            </a:r>
            <a:r>
              <a:rPr lang="en-US" dirty="0" smtClean="0"/>
              <a:t>than NR-PUCCH</a:t>
            </a:r>
          </a:p>
          <a:p>
            <a:endParaRPr lang="en-US" dirty="0"/>
          </a:p>
          <a:p>
            <a:r>
              <a:rPr lang="en-US" dirty="0" smtClean="0"/>
              <a:t>According to the agreement of last meeting, the scenario 1 with enhanced UL </a:t>
            </a:r>
            <a:r>
              <a:rPr lang="en-US" dirty="0"/>
              <a:t>coverage using </a:t>
            </a:r>
            <a:r>
              <a:rPr lang="en-US" dirty="0" smtClean="0"/>
              <a:t>a low band LTE-PUSCH channel should be supported in Rel-15. </a:t>
            </a:r>
          </a:p>
          <a:p>
            <a:endParaRPr lang="en-US" dirty="0"/>
          </a:p>
          <a:p>
            <a:r>
              <a:rPr lang="en-US" dirty="0" smtClean="0"/>
              <a:t>The need to support NR RLC ARQ and aperiodic CSI reporting, with minimal impact on the latency and complexity.</a:t>
            </a:r>
            <a:endParaRPr lang="en-US" strike="sngStrike" dirty="0" smtClean="0"/>
          </a:p>
          <a:p>
            <a:pPr marL="457200" lvl="1" indent="0">
              <a:buNone/>
            </a:pPr>
            <a:r>
              <a:rPr lang="en-US" dirty="0" smtClean="0"/>
              <a:t/>
            </a:r>
            <a:br>
              <a:rPr lang="en-US" dirty="0" smtClean="0"/>
            </a:br>
            <a:r>
              <a:rPr lang="en-US" dirty="0" smtClean="0"/>
              <a:t>	</a:t>
            </a:r>
          </a:p>
          <a:p>
            <a:pPr marL="457200" lvl="1" indent="0">
              <a:buNone/>
            </a:pPr>
            <a:r>
              <a:rPr lang="en-US" dirty="0" smtClean="0"/>
              <a:t>	</a:t>
            </a:r>
            <a:endParaRPr lang="en-US" dirty="0"/>
          </a:p>
        </p:txBody>
      </p:sp>
    </p:spTree>
    <p:extLst>
      <p:ext uri="{BB962C8B-B14F-4D97-AF65-F5344CB8AC3E}">
        <p14:creationId xmlns:p14="http://schemas.microsoft.com/office/powerpoint/2010/main" val="26047553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UL coverage-limit cases for Scenario 1</a:t>
            </a:r>
            <a:endParaRPr lang="fr-FR" dirty="0"/>
          </a:p>
        </p:txBody>
      </p:sp>
      <p:sp>
        <p:nvSpPr>
          <p:cNvPr id="4" name="Espace réservé du contenu 3"/>
          <p:cNvSpPr>
            <a:spLocks noGrp="1"/>
          </p:cNvSpPr>
          <p:nvPr>
            <p:ph idx="1"/>
          </p:nvPr>
        </p:nvSpPr>
        <p:spPr>
          <a:xfrm>
            <a:off x="990600" y="1447800"/>
            <a:ext cx="7696200" cy="4343400"/>
          </a:xfrm>
        </p:spPr>
        <p:txBody>
          <a:bodyPr>
            <a:normAutofit/>
          </a:bodyPr>
          <a:lstStyle/>
          <a:p>
            <a:r>
              <a:rPr lang="en-US" dirty="0" smtClean="0"/>
              <a:t>Two cases of UL coverage-limit should be considered for Scenario 1</a:t>
            </a:r>
          </a:p>
          <a:p>
            <a:pPr lvl="1"/>
            <a:endParaRPr lang="en-US" dirty="0"/>
          </a:p>
          <a:p>
            <a:pPr lvl="1"/>
            <a:r>
              <a:rPr lang="en-US" dirty="0" smtClean="0"/>
              <a:t>Case 1: NR-PUSCH is out-of-coverage with respect to the user plane data rate requirement, while NR-PUCCH </a:t>
            </a:r>
            <a:r>
              <a:rPr lang="en-US" dirty="0" smtClean="0"/>
              <a:t>is in coverage</a:t>
            </a:r>
            <a:endParaRPr lang="en-US" dirty="0"/>
          </a:p>
          <a:p>
            <a:pPr lvl="2"/>
            <a:r>
              <a:rPr lang="en-US" dirty="0" smtClean="0"/>
              <a:t>Case </a:t>
            </a:r>
            <a:r>
              <a:rPr lang="en-US" dirty="0"/>
              <a:t>1a</a:t>
            </a:r>
            <a:r>
              <a:rPr lang="en-US" dirty="0" smtClean="0"/>
              <a:t>: SRS based CSI acquisition is efficient, partial CSI reporting limited to interference estimation at Rx</a:t>
            </a:r>
          </a:p>
          <a:p>
            <a:pPr lvl="2"/>
            <a:r>
              <a:rPr lang="en-US" dirty="0" smtClean="0"/>
              <a:t>Case 1b: SRS based CSI acquisition is inefficient,  more detailed CSI reporting needed</a:t>
            </a:r>
          </a:p>
          <a:p>
            <a:pPr lvl="1"/>
            <a:endParaRPr lang="en-US" dirty="0"/>
          </a:p>
          <a:p>
            <a:pPr lvl="1"/>
            <a:r>
              <a:rPr lang="en-US" dirty="0" smtClean="0"/>
              <a:t>Case 2: </a:t>
            </a:r>
            <a:r>
              <a:rPr lang="en-US" dirty="0"/>
              <a:t>NR-PUCCH is out-of-coverage, </a:t>
            </a:r>
            <a:r>
              <a:rPr lang="en-US" dirty="0" smtClean="0"/>
              <a:t>e.g., when </a:t>
            </a:r>
            <a:r>
              <a:rPr lang="en-US" dirty="0"/>
              <a:t>power is shared with LTE PUSCH/PUCCH</a:t>
            </a:r>
          </a:p>
          <a:p>
            <a:pPr lvl="1"/>
            <a:endParaRPr lang="en-US" b="1" dirty="0" smtClean="0"/>
          </a:p>
          <a:p>
            <a:pPr marL="457200" lvl="1" indent="0">
              <a:buNone/>
            </a:pPr>
            <a:r>
              <a:rPr lang="en-US" dirty="0" smtClean="0"/>
              <a:t/>
            </a:r>
            <a:br>
              <a:rPr lang="en-US" dirty="0" smtClean="0"/>
            </a:br>
            <a:r>
              <a:rPr lang="en-US" dirty="0" smtClean="0"/>
              <a:t>	</a:t>
            </a:r>
          </a:p>
          <a:p>
            <a:pPr marL="457200" lvl="1" indent="0">
              <a:buNone/>
            </a:pPr>
            <a:endParaRPr lang="en-US" dirty="0"/>
          </a:p>
        </p:txBody>
      </p:sp>
    </p:spTree>
    <p:extLst>
      <p:ext uri="{BB962C8B-B14F-4D97-AF65-F5344CB8AC3E}">
        <p14:creationId xmlns:p14="http://schemas.microsoft.com/office/powerpoint/2010/main" val="31965224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Proposed solution to enhance UL coverage for Scenario 1</a:t>
            </a:r>
            <a:endParaRPr lang="fr-FR" dirty="0"/>
          </a:p>
        </p:txBody>
      </p:sp>
      <p:sp>
        <p:nvSpPr>
          <p:cNvPr id="4" name="Espace réservé du contenu 3"/>
          <p:cNvSpPr>
            <a:spLocks noGrp="1"/>
          </p:cNvSpPr>
          <p:nvPr>
            <p:ph idx="1"/>
          </p:nvPr>
        </p:nvSpPr>
        <p:spPr>
          <a:xfrm>
            <a:off x="990600" y="1447800"/>
            <a:ext cx="7696200" cy="4343400"/>
          </a:xfrm>
        </p:spPr>
        <p:txBody>
          <a:bodyPr>
            <a:normAutofit/>
          </a:bodyPr>
          <a:lstStyle/>
          <a:p>
            <a:r>
              <a:rPr lang="en-US" dirty="0" smtClean="0"/>
              <a:t>When UL coverage issue falls in Case 1</a:t>
            </a:r>
          </a:p>
          <a:p>
            <a:pPr lvl="1"/>
            <a:r>
              <a:rPr lang="en-US" dirty="0" smtClean="0"/>
              <a:t>UL data traffic relies only on LTE-PUSCH (via LTE RAT) at LF</a:t>
            </a:r>
          </a:p>
          <a:p>
            <a:pPr lvl="1"/>
            <a:r>
              <a:rPr lang="en-US" dirty="0" smtClean="0"/>
              <a:t>Maintain NR-PUCCH and SRS at 3.5G</a:t>
            </a:r>
          </a:p>
          <a:p>
            <a:pPr lvl="1"/>
            <a:r>
              <a:rPr lang="en-US" dirty="0" smtClean="0"/>
              <a:t>To address RLC-ARQ, one possible solution*</a:t>
            </a:r>
          </a:p>
          <a:p>
            <a:pPr lvl="2"/>
            <a:r>
              <a:rPr lang="en-US" dirty="0" smtClean="0"/>
              <a:t>Define a new NR-PUSCH channel with low bit rate for reporting </a:t>
            </a:r>
            <a:r>
              <a:rPr lang="en-US" dirty="0" smtClean="0"/>
              <a:t>at </a:t>
            </a:r>
            <a:r>
              <a:rPr lang="en-US" dirty="0" smtClean="0"/>
              <a:t>least RLC-ARQ and CSI (FFS piggybacking UCI), with </a:t>
            </a:r>
            <a:r>
              <a:rPr lang="en-US" dirty="0"/>
              <a:t>necessary </a:t>
            </a:r>
            <a:r>
              <a:rPr lang="en-US" dirty="0" smtClean="0"/>
              <a:t>coverage enhanced techniques (e.g. new MCS, power boosting, etc.) to meet equivalent coverage to NR-PUCCH </a:t>
            </a:r>
          </a:p>
          <a:p>
            <a:pPr lvl="2"/>
            <a:r>
              <a:rPr lang="en-US" dirty="0" smtClean="0"/>
              <a:t>FFS other alternatives</a:t>
            </a:r>
          </a:p>
          <a:p>
            <a:endParaRPr lang="en-US" dirty="0" smtClean="0"/>
          </a:p>
          <a:p>
            <a:r>
              <a:rPr lang="en-US" dirty="0" smtClean="0"/>
              <a:t>When UL coverage issue falls in Case 2</a:t>
            </a:r>
          </a:p>
          <a:p>
            <a:pPr lvl="1"/>
            <a:r>
              <a:rPr lang="en-US" dirty="0" smtClean="0"/>
              <a:t>Fallback to LTE RAT completely</a:t>
            </a:r>
          </a:p>
          <a:p>
            <a:pPr marL="457200" lvl="1" indent="0">
              <a:buNone/>
            </a:pPr>
            <a:r>
              <a:rPr lang="en-US" dirty="0" smtClean="0"/>
              <a:t/>
            </a:r>
            <a:br>
              <a:rPr lang="en-US" dirty="0" smtClean="0"/>
            </a:br>
            <a:r>
              <a:rPr lang="en-US" dirty="0" smtClean="0"/>
              <a:t>	</a:t>
            </a:r>
          </a:p>
          <a:p>
            <a:pPr marL="457200" lvl="1" indent="0">
              <a:buNone/>
            </a:pPr>
            <a:r>
              <a:rPr lang="en-US" dirty="0" smtClean="0"/>
              <a:t>	</a:t>
            </a:r>
            <a:endParaRPr lang="en-US" dirty="0"/>
          </a:p>
        </p:txBody>
      </p:sp>
      <p:sp>
        <p:nvSpPr>
          <p:cNvPr id="2" name="TextBox 1"/>
          <p:cNvSpPr txBox="1"/>
          <p:nvPr/>
        </p:nvSpPr>
        <p:spPr>
          <a:xfrm>
            <a:off x="1143000" y="5029200"/>
            <a:ext cx="6934200" cy="646331"/>
          </a:xfrm>
          <a:prstGeom prst="rect">
            <a:avLst/>
          </a:prstGeom>
          <a:noFill/>
        </p:spPr>
        <p:txBody>
          <a:bodyPr wrap="square" rtlCol="0">
            <a:spAutoFit/>
          </a:bodyPr>
          <a:lstStyle/>
          <a:p>
            <a:r>
              <a:rPr lang="en-US" dirty="0" smtClean="0"/>
              <a:t>* Note that the new NR-PUSCH channel may not be applicable exclusively to scenario 1, e.g. also applicable for scenario 2.</a:t>
            </a:r>
            <a:endParaRPr lang="fr-FR" dirty="0"/>
          </a:p>
        </p:txBody>
      </p:sp>
    </p:spTree>
    <p:extLst>
      <p:ext uri="{BB962C8B-B14F-4D97-AF65-F5344CB8AC3E}">
        <p14:creationId xmlns:p14="http://schemas.microsoft.com/office/powerpoint/2010/main" val="5331074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Proposal</a:t>
            </a:r>
            <a:endParaRPr lang="fr-FR" dirty="0"/>
          </a:p>
        </p:txBody>
      </p:sp>
      <p:sp>
        <p:nvSpPr>
          <p:cNvPr id="4" name="Espace réservé du contenu 3"/>
          <p:cNvSpPr>
            <a:spLocks noGrp="1"/>
          </p:cNvSpPr>
          <p:nvPr>
            <p:ph idx="1"/>
          </p:nvPr>
        </p:nvSpPr>
        <p:spPr>
          <a:xfrm>
            <a:off x="838200" y="1447800"/>
            <a:ext cx="7924800" cy="4343400"/>
          </a:xfrm>
        </p:spPr>
        <p:txBody>
          <a:bodyPr>
            <a:normAutofit/>
          </a:bodyPr>
          <a:lstStyle/>
          <a:p>
            <a:r>
              <a:rPr lang="en-US" dirty="0" smtClean="0"/>
              <a:t>RAN1 should strive for the most efficient solution, in terms of latency and complexity, for Case 1 and Case 2, and  further complete the necessary specification work before December 2017.</a:t>
            </a:r>
          </a:p>
          <a:p>
            <a:pPr marL="457200" lvl="1" indent="0">
              <a:buNone/>
            </a:pPr>
            <a:r>
              <a:rPr lang="en-US" dirty="0" smtClean="0"/>
              <a:t/>
            </a:r>
            <a:br>
              <a:rPr lang="en-US" dirty="0" smtClean="0"/>
            </a:br>
            <a:r>
              <a:rPr lang="en-US" dirty="0" smtClean="0"/>
              <a:t>	</a:t>
            </a:r>
          </a:p>
          <a:p>
            <a:pPr marL="457200" lvl="1" indent="0">
              <a:buNone/>
            </a:pPr>
            <a:r>
              <a:rPr lang="en-US" dirty="0" smtClean="0"/>
              <a:t>	</a:t>
            </a:r>
            <a:endParaRPr lang="en-US" dirty="0"/>
          </a:p>
        </p:txBody>
      </p:sp>
    </p:spTree>
    <p:extLst>
      <p:ext uri="{BB962C8B-B14F-4D97-AF65-F5344CB8AC3E}">
        <p14:creationId xmlns:p14="http://schemas.microsoft.com/office/powerpoint/2010/main" val="16623758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9680</TotalTime>
  <Words>439</Words>
  <Application>Microsoft Office PowerPoint</Application>
  <PresentationFormat>On-screen Show (4:3)</PresentationFormat>
  <Paragraphs>62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blank</vt:lpstr>
      <vt:lpstr>On UL coverage extension of TDD @3.5GHz  </vt:lpstr>
      <vt:lpstr>Background</vt:lpstr>
      <vt:lpstr>Background</vt:lpstr>
      <vt:lpstr>Scenario 1: DC LTE@LF + NR@3.5G</vt:lpstr>
      <vt:lpstr>UL coverage-limit cases for Scenario 1</vt:lpstr>
      <vt:lpstr>Proposed solution to enhance UL coverage for Scenario 1</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LIN Hao IMT/OLN</cp:lastModifiedBy>
  <cp:revision>68</cp:revision>
  <dcterms:created xsi:type="dcterms:W3CDTF">2017-06-16T09:59:40Z</dcterms:created>
  <dcterms:modified xsi:type="dcterms:W3CDTF">2017-08-09T12:54:33Z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