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58" r:id="rId3"/>
    <p:sldId id="261" r:id="rId4"/>
    <p:sldId id="262" r:id="rId5"/>
    <p:sldId id="263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8" y="4407921"/>
            <a:ext cx="7773750" cy="1362390"/>
          </a:xfrm>
          <a:prstGeom prst="rect">
            <a:avLst/>
          </a:prstGeo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8" y="2907387"/>
            <a:ext cx="7773750" cy="15005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42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80" y="274701"/>
            <a:ext cx="8231029" cy="114326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80" y="1600571"/>
            <a:ext cx="8231029" cy="45270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79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743" y="6357822"/>
            <a:ext cx="2896103" cy="3652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4338" y="6357822"/>
            <a:ext cx="2133971" cy="365210"/>
          </a:xfrm>
          <a:prstGeom prst="rect">
            <a:avLst/>
          </a:prstGeom>
        </p:spPr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2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UL Beam Management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Intel, Xinwei, MediaTek</a:t>
            </a:r>
            <a:r>
              <a:rPr lang="en-US" altLang="zh-CN" smtClean="0"/>
              <a:t>, </a:t>
            </a:r>
            <a:r>
              <a:rPr lang="en-US" altLang="zh-CN" smtClean="0"/>
              <a:t>InterDigital</a:t>
            </a:r>
            <a:r>
              <a:rPr lang="en-US" altLang="zh-CN" dirty="0" smtClean="0"/>
              <a:t>, </a:t>
            </a:r>
            <a:r>
              <a:rPr lang="en-US" altLang="zh-CN" dirty="0" smtClean="0"/>
              <a:t>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474363371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R1-17xxxxx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Hangzhou, China, May 15 – 19 2017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7.1.2.2.1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981074"/>
            <a:ext cx="8640508" cy="5473055"/>
          </a:xfrm>
        </p:spPr>
        <p:txBody>
          <a:bodyPr>
            <a:normAutofit/>
          </a:bodyPr>
          <a:lstStyle/>
          <a:p>
            <a:r>
              <a:rPr lang="en-US" altLang="zh-CN" b="1" u="sng" dirty="0" smtClean="0"/>
              <a:t>Agreements in RAN1 88bis meeting:</a:t>
            </a:r>
          </a:p>
          <a:p>
            <a:pPr lvl="1"/>
            <a:r>
              <a:rPr lang="en-US" altLang="zh-CN" dirty="0"/>
              <a:t>Confirm the WA from RAN1 AH1701 with the following update:</a:t>
            </a:r>
            <a:endParaRPr lang="zh-CN" altLang="zh-CN" dirty="0"/>
          </a:p>
          <a:p>
            <a:pPr lvl="2"/>
            <a:r>
              <a:rPr lang="en-US" altLang="zh-CN" dirty="0"/>
              <a:t>NR supports at least one NW-controlled mechanism for beam management for UL transmission(s) </a:t>
            </a:r>
            <a:endParaRPr lang="zh-CN" altLang="zh-CN" dirty="0"/>
          </a:p>
          <a:p>
            <a:pPr lvl="3"/>
            <a:r>
              <a:rPr lang="en-US" altLang="zh-CN" dirty="0"/>
              <a:t>FFS the </a:t>
            </a:r>
            <a:r>
              <a:rPr lang="en-US" altLang="zh-CN" dirty="0" smtClean="0"/>
              <a:t>details.</a:t>
            </a:r>
          </a:p>
          <a:p>
            <a:pPr lvl="1"/>
            <a:r>
              <a:rPr lang="en-US" altLang="zh-CN" dirty="0"/>
              <a:t>Study whether or not the UE to provide information to gNB to assist UL beam management without UE beam correspondence</a:t>
            </a:r>
            <a:endParaRPr lang="zh-CN" altLang="zh-CN" dirty="0"/>
          </a:p>
          <a:p>
            <a:pPr lvl="2"/>
            <a:r>
              <a:rPr lang="en-US" altLang="zh-CN" dirty="0"/>
              <a:t>E.g., the amount of SRS resources that is needed to train UE Tx beams, based on DL beam management results if available</a:t>
            </a:r>
            <a:endParaRPr lang="zh-CN" altLang="zh-CN" dirty="0"/>
          </a:p>
          <a:p>
            <a:pPr lvl="1"/>
            <a:r>
              <a:rPr lang="en-US" altLang="zh-CN" dirty="0"/>
              <a:t>Study whether and how UE to use same transmission power for SRS transmission during one round of beam sweeping</a:t>
            </a:r>
            <a:endParaRPr lang="zh-CN" altLang="zh-CN" dirty="0"/>
          </a:p>
          <a:p>
            <a:pPr lvl="2"/>
            <a:r>
              <a:rPr lang="en-US" altLang="zh-CN" dirty="0"/>
              <a:t>E.g., derived from beam-specific power control signalling and maximum transmit power</a:t>
            </a:r>
            <a:endParaRPr lang="zh-CN" altLang="zh-CN" dirty="0"/>
          </a:p>
          <a:p>
            <a:pPr lvl="2"/>
            <a:r>
              <a:rPr lang="en-US" altLang="zh-CN" dirty="0"/>
              <a:t>FFS: spec. impact </a:t>
            </a:r>
            <a:endParaRPr lang="zh-CN" altLang="zh-CN" dirty="0"/>
          </a:p>
          <a:p>
            <a:pPr lvl="1"/>
            <a:endParaRPr lang="zh-CN" altLang="zh-CN" dirty="0"/>
          </a:p>
          <a:p>
            <a:pPr lvl="1"/>
            <a:endParaRPr lang="zh-CN" altLang="zh-CN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9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506"/>
            <a:ext cx="8640508" cy="5401369"/>
          </a:xfrm>
        </p:spPr>
        <p:txBody>
          <a:bodyPr/>
          <a:lstStyle/>
          <a:p>
            <a:r>
              <a:rPr lang="en-US" altLang="zh-CN" sz="1700" dirty="0"/>
              <a:t>Support UE to use same transmission power for SRS transmission during one round of beam sweeping</a:t>
            </a:r>
          </a:p>
          <a:p>
            <a:pPr lvl="1"/>
            <a:r>
              <a:rPr lang="en-US" altLang="zh-CN" sz="1700" dirty="0"/>
              <a:t>FFS: details</a:t>
            </a:r>
          </a:p>
          <a:p>
            <a:pPr lvl="2"/>
            <a:r>
              <a:rPr lang="en-US" altLang="zh-CN" sz="1700" dirty="0"/>
              <a:t>E.g., derived from beam-specific power control signalling and maximum transmit power</a:t>
            </a:r>
          </a:p>
          <a:p>
            <a:pPr lvl="0"/>
            <a:r>
              <a:rPr lang="en-US" altLang="zh-CN" sz="1700" dirty="0" smtClean="0"/>
              <a:t>Support </a:t>
            </a:r>
            <a:r>
              <a:rPr lang="en-US" altLang="zh-CN" sz="1700" dirty="0"/>
              <a:t>UE to provide information to gNB to assist UL beam management without UE beam </a:t>
            </a:r>
            <a:r>
              <a:rPr lang="en-US" altLang="zh-CN" sz="1700" dirty="0" smtClean="0"/>
              <a:t>correspondence</a:t>
            </a:r>
          </a:p>
          <a:p>
            <a:pPr lvl="1"/>
            <a:r>
              <a:rPr lang="en-US" altLang="zh-CN" sz="1700" dirty="0" smtClean="0"/>
              <a:t>FFS: details</a:t>
            </a:r>
          </a:p>
          <a:p>
            <a:pPr lvl="2"/>
            <a:r>
              <a:rPr lang="en-US" altLang="zh-CN" sz="1700" dirty="0" smtClean="0"/>
              <a:t>E.g</a:t>
            </a:r>
            <a:r>
              <a:rPr lang="en-US" altLang="zh-CN" sz="1700" dirty="0"/>
              <a:t>., the amount of SRS resources that is needed to train UE Tx beams, based on DL beam management results if </a:t>
            </a:r>
            <a:r>
              <a:rPr lang="en-US" altLang="zh-CN" sz="1700" dirty="0" smtClean="0"/>
              <a:t>available</a:t>
            </a:r>
          </a:p>
          <a:p>
            <a:pPr lvl="2"/>
            <a:r>
              <a:rPr lang="en-US" altLang="zh-CN" sz="1700" dirty="0" smtClean="0"/>
              <a:t>E.g., gNB to derive the suitable amount of SRS resources for a UE based on PHR report</a:t>
            </a:r>
          </a:p>
          <a:p>
            <a:pPr lvl="2"/>
            <a:r>
              <a:rPr lang="en-US" altLang="zh-CN" sz="1800" dirty="0" smtClean="0">
                <a:solidFill>
                  <a:srgbClr val="00B0F0"/>
                </a:solidFill>
              </a:rPr>
              <a:t>E.g., the </a:t>
            </a:r>
            <a:r>
              <a:rPr lang="en-US" altLang="zh-CN" sz="1800" dirty="0">
                <a:solidFill>
                  <a:srgbClr val="00B0F0"/>
                </a:solidFill>
              </a:rPr>
              <a:t>information can be semi-static or static e.g., integrated into UE beam correspondence state information by increasing UE beam correspondence state resolution via multi-bit string </a:t>
            </a:r>
            <a:endParaRPr lang="en-US" altLang="zh-CN" sz="1700" dirty="0" smtClean="0"/>
          </a:p>
          <a:p>
            <a:r>
              <a:rPr lang="en-US" altLang="zh-CN" sz="1700" dirty="0" smtClean="0"/>
              <a:t>Support UE to derive the UL beam sweeping behavior for </a:t>
            </a:r>
            <a:r>
              <a:rPr lang="en-US" altLang="zh-CN" sz="1700" dirty="0"/>
              <a:t>SRS </a:t>
            </a:r>
            <a:r>
              <a:rPr lang="en-US" altLang="zh-CN" sz="1700" dirty="0" smtClean="0"/>
              <a:t>transmissions based on notification from gNB</a:t>
            </a:r>
            <a:endParaRPr lang="en-US" altLang="zh-CN" sz="1700" dirty="0"/>
          </a:p>
          <a:p>
            <a:pPr lvl="1"/>
            <a:r>
              <a:rPr lang="en-US" altLang="zh-CN" sz="1700" dirty="0" smtClean="0"/>
              <a:t>FFS: details</a:t>
            </a:r>
          </a:p>
          <a:p>
            <a:pPr lvl="2"/>
            <a:r>
              <a:rPr lang="en-US" altLang="zh-CN" sz="1700" dirty="0" smtClean="0"/>
              <a:t>E.g., information indicating whether UE should keep </a:t>
            </a:r>
            <a:r>
              <a:rPr lang="en-US" altLang="zh-CN" sz="1700" dirty="0"/>
              <a:t>the same Tx </a:t>
            </a:r>
            <a:r>
              <a:rPr lang="en-US" altLang="zh-CN" sz="1700" dirty="0" smtClean="0"/>
              <a:t>beams or to </a:t>
            </a:r>
            <a:r>
              <a:rPr lang="x-none" altLang="zh-CN" sz="1700" dirty="0" smtClean="0"/>
              <a:t>use </a:t>
            </a:r>
            <a:r>
              <a:rPr lang="x-none" altLang="zh-CN" sz="1700" dirty="0"/>
              <a:t>different Tx beams </a:t>
            </a:r>
            <a:r>
              <a:rPr lang="x-none" altLang="zh-CN" sz="1700" dirty="0" smtClean="0"/>
              <a:t>for </a:t>
            </a:r>
            <a:r>
              <a:rPr lang="x-none" altLang="zh-CN" sz="1700" dirty="0"/>
              <a:t>SRS</a:t>
            </a:r>
            <a:r>
              <a:rPr lang="en-US" altLang="zh-CN" sz="1700" dirty="0"/>
              <a:t> </a:t>
            </a:r>
            <a:r>
              <a:rPr lang="en-US" altLang="zh-CN" sz="1700" dirty="0" smtClean="0"/>
              <a:t>transmissions</a:t>
            </a:r>
          </a:p>
          <a:p>
            <a:pPr lvl="2"/>
            <a:r>
              <a:rPr lang="en-US" altLang="zh-CN" sz="1700" dirty="0" smtClean="0"/>
              <a:t>E.g., information indicating the number of SRS symbols and the number of SRS resources</a:t>
            </a:r>
            <a:endParaRPr lang="zh-CN" altLang="zh-CN" sz="1700" dirty="0"/>
          </a:p>
          <a:p>
            <a:endParaRPr lang="en-US" altLang="zh-CN" sz="1700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7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80" y="1600678"/>
            <a:ext cx="8231029" cy="2438823"/>
          </a:xfrm>
        </p:spPr>
        <p:txBody>
          <a:bodyPr>
            <a:normAutofit/>
          </a:bodyPr>
          <a:lstStyle/>
          <a:p>
            <a:r>
              <a:rPr lang="en-US" dirty="0" smtClean="0"/>
              <a:t>Notation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g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g</a:t>
            </a:r>
            <a:r>
              <a:rPr lang="en-GB" dirty="0"/>
              <a:t> levels of beams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UE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UE</a:t>
            </a:r>
            <a:r>
              <a:rPr lang="en-GB" dirty="0"/>
              <a:t> levels of </a:t>
            </a:r>
            <a:r>
              <a:rPr lang="en-GB" dirty="0" smtClean="0"/>
              <a:t>beams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g</a:t>
            </a:r>
            <a:r>
              <a:rPr lang="en-GB" dirty="0"/>
              <a:t>: UL Rx beam ambiguity at </a:t>
            </a:r>
            <a:r>
              <a:rPr lang="en-GB" dirty="0" err="1"/>
              <a:t>gNB</a:t>
            </a:r>
            <a:r>
              <a:rPr lang="en-GB" dirty="0"/>
              <a:t> conditioned on a selected DL </a:t>
            </a:r>
            <a:r>
              <a:rPr lang="en-GB" dirty="0" err="1"/>
              <a:t>gNB</a:t>
            </a:r>
            <a:r>
              <a:rPr lang="en-GB" dirty="0"/>
              <a:t> </a:t>
            </a:r>
            <a:r>
              <a:rPr lang="en-GB" dirty="0" err="1"/>
              <a:t>Tx</a:t>
            </a:r>
            <a:r>
              <a:rPr lang="en-GB" dirty="0"/>
              <a:t> </a:t>
            </a:r>
            <a:r>
              <a:rPr lang="en-GB" dirty="0" smtClean="0"/>
              <a:t>beam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UE</a:t>
            </a:r>
            <a:r>
              <a:rPr lang="en-GB" dirty="0"/>
              <a:t>: UL </a:t>
            </a:r>
            <a:r>
              <a:rPr lang="en-GB" dirty="0" err="1"/>
              <a:t>Tx</a:t>
            </a:r>
            <a:r>
              <a:rPr lang="en-GB" dirty="0"/>
              <a:t> beam ambiguity at UE conditioned on a selected DL UE Rx beam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4420566"/>
          <a:ext cx="8993159" cy="2469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9855"/>
                <a:gridCol w="857284"/>
                <a:gridCol w="857284"/>
                <a:gridCol w="857284"/>
                <a:gridCol w="857284"/>
                <a:gridCol w="857284"/>
                <a:gridCol w="858324"/>
                <a:gridCol w="1395364"/>
                <a:gridCol w="1143196"/>
              </a:tblGrid>
              <a:tr h="82310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Hierarchical search type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# beam pair search attempt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Search overhead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</a:tr>
              <a:tr h="274368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</a:tr>
              <a:tr h="54873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22.5%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</a:tr>
              <a:tr h="274368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</a:tr>
              <a:tr h="54873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36%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92" marR="685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78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7173</TotalTime>
  <Words>448</Words>
  <Application>Microsoft Office PowerPoint</Application>
  <PresentationFormat>自定义</PresentationFormat>
  <Paragraphs>84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新細明體</vt:lpstr>
      <vt:lpstr>宋体</vt:lpstr>
      <vt:lpstr>Arial</vt:lpstr>
      <vt:lpstr>Calibri</vt:lpstr>
      <vt:lpstr>Times New Roman</vt:lpstr>
      <vt:lpstr>Background</vt:lpstr>
      <vt:lpstr>WF on UL Beam Management</vt:lpstr>
      <vt:lpstr>Background</vt:lpstr>
      <vt:lpstr>Proposal</vt:lpstr>
      <vt:lpstr>appendix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601</cp:revision>
  <dcterms:created xsi:type="dcterms:W3CDTF">2014-09-24T01:01:53Z</dcterms:created>
  <dcterms:modified xsi:type="dcterms:W3CDTF">2017-05-18T03:22:06Z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(2)gtNQtZoYgcxUdbbRZiOzJXTOF6TUDdp9ncgMA22sKOaZbeEmIFfoiBU98tdYvUaJCB2ZdMNb
FmUDiXOz1FRAmQeYcqeDeDqMIZq0KETUmcH242k9ZBLRudsSi4h9pFAu0skdfFTSsqZ4dNGI
P9PaxqJM8DHrPel+W2SEcaauOVgyszeit3u74spue9HnZGihxtx+Du+mfFYKzc4FeGSJGGiz
Q0wXItBsr032ANWmpn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xY9XCLwdac8Zm+oFINVl0iny7Qfw9Ks7nWaspT8ZgIOEVIpALAcziw
ZtRsNcJKUJ8DqtzYjknQiCkfSrxq+WzRsuko16MzZ4BHFfP9uIOf+plpMYm57XajEkRHEBf0
6uUMs1s8iDFz2QO2SOdA9m4tzwrQ5ujsYXQ3UPjN2DDxs6C3Fj8VNS6ttm631OItkBmV4I6r
6BbiaVI/ORoFAgbE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1495076144</vt:lpwstr>
  </property>
</Properties>
</file>