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82" r:id="rId3"/>
    <p:sldId id="284" r:id="rId4"/>
    <p:sldId id="285" r:id="rId5"/>
    <p:sldId id="283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>
        <p:scale>
          <a:sx n="90" d="100"/>
          <a:sy n="90" d="100"/>
        </p:scale>
        <p:origin x="-93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2017/5/18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Coexistence with UL sharing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AsusTek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CATR,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[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Spreadtrum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 [Intel],[Apple],[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Samsung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#89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R1-1709770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Hangzhou, China, 15-19 May 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7.1.8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>
              <a:buNone/>
            </a:pPr>
            <a:r>
              <a:rPr lang="en-GB" sz="2000" dirty="0" smtClean="0"/>
              <a:t>In NR WID:</a:t>
            </a:r>
          </a:p>
          <a:p>
            <a:pPr>
              <a:buNone/>
            </a:pPr>
            <a:r>
              <a:rPr lang="en-GB" sz="2000" i="1" dirty="0" smtClean="0"/>
              <a:t>NR-LTE co-existence mechanisms [RAN1, RAN2, RAN4];</a:t>
            </a:r>
            <a:endParaRPr lang="en-US" sz="2000" i="1" dirty="0" smtClean="0"/>
          </a:p>
          <a:p>
            <a:pPr>
              <a:buNone/>
            </a:pPr>
            <a:r>
              <a:rPr lang="en-GB" sz="2000" i="1" dirty="0" smtClean="0"/>
              <a:t>-	Support co-existence of LTE UL and NR UL within the bandwidth of an LTE component carrier and co-existence of LTE DL and NR DL within the bandwidth of an LTE component carrier, and identify and specify at least one NR band/LTE-NR band combination for this operation.</a:t>
            </a:r>
            <a:endParaRPr lang="en-US" sz="2000" i="1" dirty="0" smtClean="0"/>
          </a:p>
          <a:p>
            <a:pPr>
              <a:buNone/>
            </a:pPr>
            <a:r>
              <a:rPr lang="en-US" sz="2000" i="1" dirty="0" smtClean="0"/>
              <a:t>-	Minimize impact to NR physical layer design to enable this co-existence.</a:t>
            </a:r>
          </a:p>
          <a:p>
            <a:pPr>
              <a:buNone/>
            </a:pPr>
            <a:r>
              <a:rPr lang="en-US" sz="2000" i="1" dirty="0" smtClean="0"/>
              <a:t>-	No impact to the ability of legacy LTE devices to operate on the LTE carrier co-existing with NR</a:t>
            </a:r>
          </a:p>
          <a:p>
            <a:pPr>
              <a:buNone/>
            </a:pPr>
            <a:r>
              <a:rPr lang="en-US" sz="2000" i="1" dirty="0" smtClean="0"/>
              <a:t>-	No implication that UE has to support simultaneous connection of NR and LTE in the bandwidth of an LTE component carrier</a:t>
            </a:r>
            <a:endParaRPr lang="en-US" sz="1400" i="1" dirty="0"/>
          </a:p>
          <a:p>
            <a:pPr marL="457200" lvl="1" indent="0">
              <a:buNone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 marL="0" marR="0" algn="just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>
                <a:highlight>
                  <a:srgbClr val="00FF00"/>
                </a:highlight>
                <a:latin typeface="Times New Roman"/>
                <a:ea typeface="MS Mincho"/>
              </a:rPr>
              <a:t>RAN4 Agreements</a:t>
            </a:r>
            <a:r>
              <a:rPr lang="en-US" dirty="0" smtClean="0">
                <a:latin typeface="Times New Roman"/>
                <a:ea typeface="MS Mincho"/>
              </a:rPr>
              <a:t>:</a:t>
            </a:r>
            <a:endParaRPr lang="en-US" sz="4800" dirty="0" smtClean="0">
              <a:latin typeface="Times New Roman"/>
              <a:ea typeface="宋体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Wingdings"/>
              <a:buChar char=""/>
              <a:tabLst>
                <a:tab pos="228600" algn="l"/>
              </a:tabLst>
            </a:pPr>
            <a:r>
              <a:rPr lang="en-US" sz="1400" dirty="0" smtClean="0">
                <a:latin typeface="Times New Roman"/>
                <a:ea typeface="宋体"/>
              </a:rPr>
              <a:t>The following </a:t>
            </a:r>
            <a:r>
              <a:rPr lang="en-GB" sz="1400" dirty="0" smtClean="0">
                <a:latin typeface="Times New Roman"/>
                <a:ea typeface="宋体"/>
              </a:rPr>
              <a:t>Frequency ranges are to be defined </a:t>
            </a:r>
            <a:r>
              <a:rPr lang="en-US" sz="1400" dirty="0" smtClean="0">
                <a:latin typeface="Times New Roman"/>
                <a:ea typeface="宋体"/>
              </a:rPr>
              <a:t>for LTE-NR coexistence with UL sharing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Wingdings"/>
              <a:buChar char=""/>
              <a:tabLst>
                <a:tab pos="228600" algn="l"/>
              </a:tabLst>
            </a:pPr>
            <a:endParaRPr lang="en-US" sz="1400" dirty="0" smtClean="0">
              <a:latin typeface="Times New Roman"/>
              <a:ea typeface="宋体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Wingdings"/>
              <a:buChar char=""/>
              <a:tabLst>
                <a:tab pos="228600" algn="l"/>
              </a:tabLst>
            </a:pPr>
            <a:endParaRPr lang="en-US" sz="2400" dirty="0" smtClean="0">
              <a:latin typeface="Times New Roman"/>
              <a:ea typeface="宋体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Wingdings"/>
              <a:buChar char=""/>
              <a:tabLst>
                <a:tab pos="228600" algn="l"/>
              </a:tabLst>
            </a:pPr>
            <a:endParaRPr lang="en-US" sz="2400" dirty="0" smtClean="0">
              <a:latin typeface="Times New Roman"/>
              <a:ea typeface="宋体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Wingdings"/>
              <a:buChar char=""/>
              <a:tabLst>
                <a:tab pos="228600" algn="l"/>
              </a:tabLst>
            </a:pPr>
            <a:endParaRPr lang="en-US" sz="2400" dirty="0" smtClean="0">
              <a:latin typeface="Times New Roman"/>
              <a:ea typeface="宋体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Wingdings"/>
              <a:buChar char=""/>
              <a:tabLst>
                <a:tab pos="228600" algn="l"/>
              </a:tabLst>
            </a:pPr>
            <a:endParaRPr lang="en-US" sz="2400" dirty="0" smtClean="0">
              <a:latin typeface="Times New Roman"/>
              <a:ea typeface="宋体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Wingdings"/>
              <a:buChar char=""/>
              <a:tabLst>
                <a:tab pos="228600" algn="l"/>
              </a:tabLst>
            </a:pPr>
            <a:endParaRPr lang="en-US" sz="2400" dirty="0" smtClean="0">
              <a:latin typeface="Times New Roman"/>
              <a:ea typeface="宋体"/>
            </a:endParaRPr>
          </a:p>
          <a:p>
            <a:pPr lvl="1">
              <a:buFont typeface="Calibri" pitchFamily="34" charset="0"/>
              <a:buChar char="‒"/>
            </a:pPr>
            <a:r>
              <a:rPr lang="en-US" sz="1400" i="1" dirty="0" smtClean="0"/>
              <a:t>*: The exact frequency range  around 3.5GHz may be revised during R15 NR WI</a:t>
            </a:r>
          </a:p>
          <a:p>
            <a:pPr lvl="1">
              <a:buFont typeface="Calibri" pitchFamily="34" charset="0"/>
              <a:buChar char="‒"/>
            </a:pPr>
            <a:r>
              <a:rPr lang="en-US" sz="1400" i="1" dirty="0" smtClean="0"/>
              <a:t>Note: The LTE-NR dual connectivity UE RF requirements with the same frequency ranges can be reused as the starting point for the above NR paired band. </a:t>
            </a:r>
            <a:endParaRPr lang="en-US" sz="3600" dirty="0" smtClean="0">
              <a:latin typeface="Times New Roman"/>
              <a:ea typeface="宋体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2190750"/>
          <a:ext cx="7696200" cy="2476500"/>
        </p:xfrm>
        <a:graphic>
          <a:graphicData uri="http://schemas.openxmlformats.org/drawingml/2006/table">
            <a:tbl>
              <a:tblPr/>
              <a:tblGrid>
                <a:gridCol w="3554858"/>
                <a:gridCol w="4141342"/>
              </a:tblGrid>
              <a:tr h="50080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100" b="1" kern="1200" dirty="0">
                          <a:solidFill>
                            <a:srgbClr val="FFFFFF"/>
                          </a:solidFill>
                          <a:latin typeface="Calibri"/>
                          <a:ea typeface="华文细黑"/>
                        </a:rPr>
                        <a:t>Frequency ranges for NR </a:t>
                      </a:r>
                      <a:endParaRPr lang="en-US" sz="1800" dirty="0">
                        <a:latin typeface="Times New Roman"/>
                        <a:ea typeface="宋体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100" b="1" kern="1200">
                          <a:solidFill>
                            <a:srgbClr val="FFFFFF"/>
                          </a:solidFill>
                          <a:latin typeface="Calibri"/>
                          <a:ea typeface="华文细黑"/>
                        </a:rPr>
                        <a:t>Operators whose request is included in the frequency range </a:t>
                      </a:r>
                      <a:endParaRPr lang="en-US" sz="1800">
                        <a:latin typeface="Times New Roman"/>
                        <a:ea typeface="宋体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47328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100" kern="1200" dirty="0">
                          <a:solidFill>
                            <a:srgbClr val="000000"/>
                          </a:solidFill>
                          <a:latin typeface="Calibri"/>
                          <a:ea typeface="华文细黑"/>
                        </a:rPr>
                        <a:t>1710-1785MHz (UL)/3.3-4.2 GHz*(DL&amp;UL) </a:t>
                      </a:r>
                      <a:endParaRPr lang="en-US" sz="1800" dirty="0">
                        <a:latin typeface="Times New Roman"/>
                        <a:ea typeface="宋体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45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1" lang="en-GB" sz="1100" kern="1200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China Telecom, China Unicom, CMCC, Deutsche Telekom </a:t>
                      </a:r>
                      <a:endParaRPr lang="en-US" sz="1800">
                        <a:latin typeface="Times New Roman"/>
                        <a:ea typeface="宋体"/>
                      </a:endParaRPr>
                    </a:p>
                  </a:txBody>
                  <a:tcPr marL="17780" marR="17780" marT="82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7328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100" kern="1200" dirty="0">
                          <a:solidFill>
                            <a:srgbClr val="000000"/>
                          </a:solidFill>
                          <a:latin typeface="Calibri"/>
                          <a:ea typeface="华文细黑"/>
                        </a:rPr>
                        <a:t>832-862MHz (UL)/3.3-4.2 GHz*(DL&amp;UL)</a:t>
                      </a:r>
                      <a:endParaRPr lang="en-US" sz="1800" dirty="0">
                        <a:latin typeface="Times New Roman"/>
                        <a:ea typeface="宋体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45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1" lang="en-GB" sz="1100" kern="1200" dirty="0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Orange, Telefonica, </a:t>
                      </a:r>
                      <a:r>
                        <a:rPr kumimoji="1" lang="en-GB" sz="1100" kern="1200" dirty="0" err="1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Etisalat</a:t>
                      </a:r>
                      <a:r>
                        <a:rPr kumimoji="1" lang="en-GB" sz="1100" kern="1200" dirty="0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, Deutsche Telekom </a:t>
                      </a:r>
                      <a:endParaRPr lang="en-US" sz="1800" dirty="0">
                        <a:latin typeface="Times New Roman"/>
                        <a:ea typeface="宋体"/>
                      </a:endParaRPr>
                    </a:p>
                  </a:txBody>
                  <a:tcPr marL="17780" marR="17780" marT="82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528320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100" kern="1200">
                          <a:solidFill>
                            <a:srgbClr val="000000"/>
                          </a:solidFill>
                          <a:latin typeface="Calibri"/>
                          <a:ea typeface="华文细黑"/>
                        </a:rPr>
                        <a:t>880-915MHz (UL)/3.3-4.2 GHz*(DL&amp;UL) </a:t>
                      </a:r>
                      <a:endParaRPr lang="en-US" sz="1800">
                        <a:latin typeface="Times New Roman"/>
                        <a:ea typeface="宋体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1" lang="en-GB" sz="1100" kern="1200" dirty="0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CMCC </a:t>
                      </a:r>
                      <a:endParaRPr lang="en-US" sz="1800" dirty="0">
                        <a:latin typeface="Times New Roman"/>
                        <a:ea typeface="宋体"/>
                      </a:endParaRPr>
                    </a:p>
                  </a:txBody>
                  <a:tcPr marL="17780" marR="17780" marT="82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50080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100" kern="1200" dirty="0">
                          <a:solidFill>
                            <a:srgbClr val="000000"/>
                          </a:solidFill>
                          <a:latin typeface="Calibri"/>
                          <a:ea typeface="华文细黑"/>
                        </a:rPr>
                        <a:t>703-748MHz (UL)/3.3-4.2 GHz* (DL&amp;UL) </a:t>
                      </a:r>
                      <a:endParaRPr lang="en-US" sz="1800" dirty="0">
                        <a:latin typeface="Times New Roman"/>
                        <a:ea typeface="宋体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1" lang="en-GB" sz="1100" kern="1200" dirty="0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Orange, Telefonica, </a:t>
                      </a:r>
                      <a:r>
                        <a:rPr kumimoji="1" lang="en-GB" sz="1100" kern="1200" dirty="0" err="1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Etisalat</a:t>
                      </a:r>
                      <a:r>
                        <a:rPr kumimoji="1" lang="en-GB" sz="1100" kern="1200" dirty="0">
                          <a:solidFill>
                            <a:srgbClr val="000000"/>
                          </a:solidFill>
                          <a:latin typeface="Arial"/>
                          <a:ea typeface="华文细黑"/>
                        </a:rPr>
                        <a:t> </a:t>
                      </a:r>
                      <a:endParaRPr lang="en-US" sz="1800" dirty="0">
                        <a:latin typeface="Times New Roman"/>
                        <a:ea typeface="宋体"/>
                      </a:endParaRPr>
                    </a:p>
                  </a:txBody>
                  <a:tcPr marL="17780" marR="17780" marT="82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 marL="0" marR="0" algn="just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>
                <a:highlight>
                  <a:srgbClr val="00FF00"/>
                </a:highlight>
                <a:latin typeface="Times New Roman"/>
                <a:ea typeface="MS Mincho"/>
              </a:rPr>
              <a:t>RAN1 Agreements</a:t>
            </a:r>
            <a:r>
              <a:rPr lang="en-US" sz="2800" dirty="0" smtClean="0">
                <a:latin typeface="Times New Roman"/>
                <a:ea typeface="MS Mincho"/>
              </a:rPr>
              <a:t>:</a:t>
            </a:r>
            <a:endParaRPr lang="en-US" sz="4400" dirty="0" smtClean="0">
              <a:latin typeface="Times New Roman"/>
              <a:ea typeface="宋体"/>
            </a:endParaRPr>
          </a:p>
          <a:p>
            <a:pPr lvl="0"/>
            <a:r>
              <a:rPr lang="en-US" sz="2000" dirty="0" smtClean="0"/>
              <a:t>For NR NSA for a UE, NR supports the case that when the UE is </a:t>
            </a:r>
            <a:r>
              <a:rPr lang="en-GB" sz="2000" dirty="0" smtClean="0"/>
              <a:t>configured with multiple UL carriers on different frequencies (where there is at least one LTE carrier and at least one NR carrier of a different carrier frequency), the UE operates on only one of the carriers at a given time among a pair of LTE and NR carriers</a:t>
            </a:r>
            <a:endParaRPr lang="en-US" sz="2000" dirty="0" smtClean="0"/>
          </a:p>
          <a:p>
            <a:pPr lvl="1"/>
            <a:r>
              <a:rPr lang="en-GB" sz="1800" dirty="0" smtClean="0"/>
              <a:t>FFS whether or not there is specification impact</a:t>
            </a:r>
            <a:endParaRPr lang="en-US" sz="1800" dirty="0" smtClean="0"/>
          </a:p>
          <a:p>
            <a:pPr lvl="2"/>
            <a:r>
              <a:rPr lang="en-GB" sz="1600" dirty="0" smtClean="0"/>
              <a:t>If there is RAN1 specification impact, aim to minimize the specification impact for NR</a:t>
            </a:r>
            <a:endParaRPr lang="en-US" sz="1600" dirty="0" smtClean="0"/>
          </a:p>
          <a:p>
            <a:pPr lvl="2"/>
            <a:r>
              <a:rPr lang="en-GB" sz="1600" dirty="0" smtClean="0"/>
              <a:t>Note: this feature by itself is not intended to have any LTE RAN1 specification impact </a:t>
            </a:r>
            <a:endParaRPr lang="en-US" sz="1600" dirty="0" smtClean="0"/>
          </a:p>
          <a:p>
            <a:pPr lvl="1"/>
            <a:r>
              <a:rPr lang="en-GB" sz="1800" dirty="0" smtClean="0"/>
              <a:t>Note: the other case of allowing simultaneous operation on two or more UL carriers is already agreed to be supported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/>
          <a:lstStyle/>
          <a:p>
            <a:pPr lvl="0"/>
            <a:r>
              <a:rPr lang="en-GB" sz="2800" i="1" dirty="0" smtClean="0"/>
              <a:t>For NR standalone, in </a:t>
            </a:r>
            <a:r>
              <a:rPr lang="en-US" sz="2800" i="1" dirty="0" smtClean="0"/>
              <a:t>LTE-NR coexistence with UL sharing</a:t>
            </a:r>
          </a:p>
          <a:p>
            <a:pPr lvl="1"/>
            <a:r>
              <a:rPr lang="en-GB" sz="2400" i="1" dirty="0" smtClean="0"/>
              <a:t>NR UEs</a:t>
            </a:r>
            <a:r>
              <a:rPr lang="en-GB" altLang="zh-CN" sz="2400" dirty="0" smtClean="0"/>
              <a:t> should not be assumed to support simultaneous transmission on UL carriers.</a:t>
            </a:r>
          </a:p>
        </p:txBody>
      </p:sp>
    </p:spTree>
    <p:extLst>
      <p:ext uri="{BB962C8B-B14F-4D97-AF65-F5344CB8AC3E}">
        <p14:creationId xmlns:p14="http://schemas.microsoft.com/office/powerpoint/2010/main" xmlns="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22465</TotalTime>
  <Words>344</Words>
  <Application>Microsoft Office PowerPoint</Application>
  <PresentationFormat>On-screen Show (4:3)</PresentationFormat>
  <Paragraphs>44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LTE-NR Coexistence with UL sharing</vt:lpstr>
      <vt:lpstr>Background</vt:lpstr>
      <vt:lpstr>Background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Frank</cp:lastModifiedBy>
  <cp:revision>812</cp:revision>
  <dcterms:created xsi:type="dcterms:W3CDTF">2010-05-12T23:28:36Z</dcterms:created>
  <dcterms:modified xsi:type="dcterms:W3CDTF">2017-05-18T08:32:53Z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(3)7DxcXboRBtHewH9tA4u8ckzxhrvGtyqbt467aKq5X39hBp75sMDLome2pBzKoLqrPtLU3nO4
Ge2nDMI+XShzTGHuGRTVT7cM6ULvXk69JWxKZPru6qa6O4txpBIeTtUPRF0TnBTDPMsye1o5
2TFF9FBB9eVeNyi+zaJvpS95b5KF0PplSoIpZukjDs/eSZwwHfOpTrEYUjITAObes6hYwObX
AFbJOnDOql3qDZ07IO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bFXKQ3E4RjRkSSk4gogozEh34V6YmEsIW2pg6PQ8FQeO+ut+ZNvGkd
Mg7t6IB7WwiVkRK0YPd6s5HRjL/Ms61ez4FRPeMID+j1pVZ2HU3OAdBFvE0rvmR13DMrMxLx
NuFw9d4F8lEA6UJmNmjvlV24BSzD64dbLgiqmzEJ8/8eyHcOqohN8TkC0xi9Ooz9j4orPTJp
PnNNxYfgfF58z+d2BMxmjanwI6TFeBHB8MPv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W65ads5yzxNlG52ym/E/Z3b/oaDiFBdN6k7Q
3QQIjI+IbCPw8WxAmgHsaYjAOh65gQ==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1494948283</vt:lpwstr>
  </property>
</Properties>
</file>