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84" d="100"/>
          <a:sy n="84" d="100"/>
        </p:scale>
        <p:origin x="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24037;&#20316;\4%20&#20223;&#30495;&#32467;&#26524;\2.%20Partial%20reciprocity\partial%20reciprocity%20CSI_all%20resul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84819070282513"/>
          <c:y val="5.2434113927281353E-2"/>
          <c:w val="0.80780249327135689"/>
          <c:h val="0.623220543062782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performance!$C$26</c:f>
              <c:strCache>
                <c:ptCount val="1"/>
                <c:pt idx="0">
                  <c:v>Average UPT gain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0"/>
                  <c:y val="-2.38336881487643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performance!$B$27:$B$31</c:f>
              <c:strCache>
                <c:ptCount val="5"/>
                <c:pt idx="0">
                  <c:v>scheme 1</c:v>
                </c:pt>
                <c:pt idx="1">
                  <c:v>combination of scheme 2 &amp; scheme 3</c:v>
                </c:pt>
                <c:pt idx="2">
                  <c:v>scheme 3</c:v>
                </c:pt>
                <c:pt idx="3">
                  <c:v>scheme 4</c:v>
                </c:pt>
                <c:pt idx="4">
                  <c:v>Upper bound</c:v>
                </c:pt>
              </c:strCache>
            </c:strRef>
          </c:cat>
          <c:val>
            <c:numRef>
              <c:f>performance!$C$27:$C$31</c:f>
              <c:numCache>
                <c:formatCode>0.00</c:formatCode>
                <c:ptCount val="5"/>
                <c:pt idx="0">
                  <c:v>0</c:v>
                </c:pt>
                <c:pt idx="1">
                  <c:v>40.54</c:v>
                </c:pt>
                <c:pt idx="2">
                  <c:v>16.690000000000001</c:v>
                </c:pt>
                <c:pt idx="3">
                  <c:v>24.84</c:v>
                </c:pt>
                <c:pt idx="4">
                  <c:v>53.75</c:v>
                </c:pt>
              </c:numCache>
            </c:numRef>
          </c:val>
        </c:ser>
        <c:ser>
          <c:idx val="1"/>
          <c:order val="1"/>
          <c:tx>
            <c:strRef>
              <c:f>performance!$D$26</c:f>
              <c:strCache>
                <c:ptCount val="1"/>
                <c:pt idx="0">
                  <c:v>5% UPT gain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378664019409977E-2"/>
                  <c:y val="-4.766737629752850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performance!$B$27:$B$31</c:f>
              <c:strCache>
                <c:ptCount val="5"/>
                <c:pt idx="0">
                  <c:v>scheme 1</c:v>
                </c:pt>
                <c:pt idx="1">
                  <c:v>combination of scheme 2 &amp; scheme 3</c:v>
                </c:pt>
                <c:pt idx="2">
                  <c:v>scheme 3</c:v>
                </c:pt>
                <c:pt idx="3">
                  <c:v>scheme 4</c:v>
                </c:pt>
                <c:pt idx="4">
                  <c:v>Upper bound</c:v>
                </c:pt>
              </c:strCache>
            </c:strRef>
          </c:cat>
          <c:val>
            <c:numRef>
              <c:f>performance!$D$27:$D$31</c:f>
              <c:numCache>
                <c:formatCode>0.00</c:formatCode>
                <c:ptCount val="5"/>
                <c:pt idx="0">
                  <c:v>0</c:v>
                </c:pt>
                <c:pt idx="1">
                  <c:v>54.18</c:v>
                </c:pt>
                <c:pt idx="2">
                  <c:v>14.56</c:v>
                </c:pt>
                <c:pt idx="3">
                  <c:v>32.35</c:v>
                </c:pt>
                <c:pt idx="4">
                  <c:v>76.28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1535088"/>
        <c:axId val="151535648"/>
      </c:barChart>
      <c:catAx>
        <c:axId val="15153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35648"/>
        <c:crosses val="autoZero"/>
        <c:auto val="1"/>
        <c:lblAlgn val="ctr"/>
        <c:lblOffset val="100"/>
        <c:noMultiLvlLbl val="0"/>
      </c:catAx>
      <c:valAx>
        <c:axId val="15153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Gain{%}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3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7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18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56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93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759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9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91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1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5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1E412-5FD3-4DA6-8612-960E5CDE7F08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21422-4307-474F-948E-7D0350FE05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16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D:\&#24037;&#20316;\z00349346\AppData\Local\Users\wanshic\Documents\Standards\3GPP%20Standards\Meeting%20Documents\TSGR1_88b\R1-170680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/>
              <a:t>reciprocity based CSI acquisition</a:t>
            </a:r>
            <a:endParaRPr lang="en-US" sz="4800" strike="dblStrike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MediaTek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CATT, Softbank</a:t>
            </a:r>
            <a:endParaRPr lang="en-US" sz="4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15505" y="325016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1" lang="en-US" altLang="zh-CN" sz="2400" b="1" dirty="0">
                <a:latin typeface="Calibri" pitchFamily="34" charset="0"/>
                <a:cs typeface="Calibri" pitchFamily="34" charset="0"/>
              </a:rPr>
              <a:t>3GPP TSG RAN WG1 Meeting #89					</a:t>
            </a:r>
            <a:r>
              <a:rPr kumimoji="1" lang="en-US" altLang="zh-CN" sz="2400" b="1" dirty="0">
                <a:latin typeface="Calibri" pitchFamily="34" charset="0"/>
                <a:cs typeface="Calibri" pitchFamily="34" charset="0"/>
              </a:rPr>
              <a:t>R1-1709768</a:t>
            </a:r>
            <a:endParaRPr kumimoji="1" lang="en-US" altLang="zh-CN" sz="2400" b="1" dirty="0">
              <a:latin typeface="Calibri" pitchFamily="34" charset="0"/>
              <a:cs typeface="Calibri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1" lang="en-US" altLang="zh-CN" sz="2400" b="1" dirty="0">
                <a:latin typeface="Calibri" pitchFamily="34" charset="0"/>
                <a:cs typeface="Calibri" pitchFamily="34" charset="0"/>
              </a:rPr>
              <a:t>Hangzhou, China 15 – 19 May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7.1.2.3.3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70588" y="138093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270588" y="1838131"/>
            <a:ext cx="0" cy="0"/>
          </a:xfrm>
          <a:custGeom>
            <a:avLst/>
            <a:gdLst>
              <a:gd name="T0" fmla="*/ 9 w 21600"/>
              <a:gd name="T1" fmla="*/ 2 h 21600"/>
              <a:gd name="T2" fmla="*/ 3 w 21600"/>
              <a:gd name="T3" fmla="*/ 9 h 21600"/>
              <a:gd name="T4" fmla="*/ 9 w 21600"/>
              <a:gd name="T5" fmla="*/ 19 h 21600"/>
              <a:gd name="T6" fmla="*/ 16 w 21600"/>
              <a:gd name="T7" fmla="*/ 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4 w 21600"/>
              <a:gd name="T13" fmla="*/ 2279 h 21600"/>
              <a:gd name="T14" fmla="*/ 16566 w 21600"/>
              <a:gd name="T15" fmla="*/ 136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6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506" y="203761"/>
            <a:ext cx="10515600" cy="880969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cs typeface="Calibri" pitchFamily="34" charset="0"/>
              </a:rPr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070" y="1180166"/>
            <a:ext cx="10515600" cy="517618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i="1" dirty="0"/>
              <a:t>For the case of non-ideal channel reciprocity (e.g., less </a:t>
            </a:r>
            <a:r>
              <a:rPr lang="en-US" i="1" dirty="0" err="1"/>
              <a:t>Tx</a:t>
            </a:r>
            <a:r>
              <a:rPr lang="en-US" i="1" dirty="0"/>
              <a:t> ports than Rx ports at UE), study and evaluate at least the following candidate schemes</a:t>
            </a:r>
            <a:endParaRPr lang="en-US" dirty="0"/>
          </a:p>
          <a:p>
            <a:pPr lvl="1"/>
            <a:r>
              <a:rPr lang="en-US" i="1" dirty="0"/>
              <a:t>Scheme 1 (Baseline for performance comparison): Non-PMI feedback</a:t>
            </a:r>
            <a:endParaRPr lang="en-US" dirty="0"/>
          </a:p>
          <a:p>
            <a:pPr lvl="2"/>
            <a:r>
              <a:rPr lang="en-US" i="1" dirty="0"/>
              <a:t>Each company states the assumed scheme for non-PMI feedback</a:t>
            </a:r>
            <a:endParaRPr lang="en-US" dirty="0"/>
          </a:p>
          <a:p>
            <a:pPr lvl="1"/>
            <a:r>
              <a:rPr lang="en-US" i="1" dirty="0"/>
              <a:t>Scheme 2: Partial CSI feedback for </a:t>
            </a:r>
            <a:r>
              <a:rPr lang="en-US" i="1" dirty="0" err="1"/>
              <a:t>gNB</a:t>
            </a:r>
            <a:r>
              <a:rPr lang="en-US" i="1" dirty="0"/>
              <a:t> to acquire full CSI </a:t>
            </a:r>
            <a:endParaRPr lang="en-US" dirty="0"/>
          </a:p>
          <a:p>
            <a:pPr lvl="2"/>
            <a:r>
              <a:rPr lang="en-US" i="1" dirty="0"/>
              <a:t>Partial CSI is the information of the partial DL channel (e.g. partial DL channel vector/matrix or partial DL channel covariance matrix) with no reciprocal UL transmission due to the absence of </a:t>
            </a:r>
            <a:r>
              <a:rPr lang="en-US" i="1" dirty="0" err="1"/>
              <a:t>Tx</a:t>
            </a:r>
            <a:r>
              <a:rPr lang="en-US" i="1" dirty="0"/>
              <a:t> ports corresponding to the Rx ports at UE</a:t>
            </a:r>
            <a:endParaRPr lang="en-US" dirty="0"/>
          </a:p>
          <a:p>
            <a:pPr lvl="1"/>
            <a:r>
              <a:rPr lang="en-US" i="1" dirty="0"/>
              <a:t>Scheme 3: CSI feedback with non-</a:t>
            </a:r>
            <a:r>
              <a:rPr lang="en-US" i="1" dirty="0" err="1"/>
              <a:t>precoded</a:t>
            </a:r>
            <a:r>
              <a:rPr lang="en-US" i="1" dirty="0"/>
              <a:t>/</a:t>
            </a:r>
            <a:r>
              <a:rPr lang="en-US" i="1" dirty="0" err="1"/>
              <a:t>beamformed</a:t>
            </a:r>
            <a:r>
              <a:rPr lang="en-US" i="1" dirty="0"/>
              <a:t> CSI-RS including CQI, RI and PMI</a:t>
            </a:r>
            <a:endParaRPr lang="en-US" dirty="0"/>
          </a:p>
          <a:p>
            <a:pPr lvl="2"/>
            <a:r>
              <a:rPr lang="en-US" i="1" dirty="0"/>
              <a:t>For </a:t>
            </a:r>
            <a:r>
              <a:rPr lang="en-US" i="1" dirty="0" err="1"/>
              <a:t>beamformed</a:t>
            </a:r>
            <a:r>
              <a:rPr lang="en-US" i="1" dirty="0"/>
              <a:t> CSI-RS, </a:t>
            </a:r>
            <a:r>
              <a:rPr lang="en-US" i="1" dirty="0" err="1"/>
              <a:t>precoding</a:t>
            </a:r>
            <a:r>
              <a:rPr lang="en-US" i="1" dirty="0"/>
              <a:t> matrix is determined from CSI available at base station from SRS transmission</a:t>
            </a:r>
            <a:endParaRPr lang="en-US" dirty="0"/>
          </a:p>
          <a:p>
            <a:pPr lvl="2"/>
            <a:r>
              <a:rPr lang="en-US" i="1" dirty="0"/>
              <a:t>PMI could be for a linear combination codebook</a:t>
            </a:r>
            <a:endParaRPr lang="en-US" dirty="0"/>
          </a:p>
          <a:p>
            <a:pPr lvl="1"/>
            <a:r>
              <a:rPr lang="en-US" i="1" dirty="0"/>
              <a:t>Scheme 4: SRS switching</a:t>
            </a:r>
            <a:endParaRPr lang="en-US" dirty="0"/>
          </a:p>
          <a:p>
            <a:pPr lvl="2"/>
            <a:r>
              <a:rPr lang="en-US" i="1" dirty="0"/>
              <a:t>SRS switching is used to obtain full channel information by multiple SRS transmission instants. Non-PMI CSI feedback can be used along with SRS switching</a:t>
            </a:r>
            <a:endParaRPr lang="en-US" dirty="0"/>
          </a:p>
          <a:p>
            <a:pPr lvl="2"/>
            <a:r>
              <a:rPr lang="en-US" i="1" dirty="0"/>
              <a:t>Taking into account practical impairments in implementation (e.g., PLL accuracy, insertion loss, power imbalance, etc.)</a:t>
            </a:r>
            <a:endParaRPr lang="en-US" dirty="0"/>
          </a:p>
          <a:p>
            <a:pPr lvl="1"/>
            <a:r>
              <a:rPr lang="en-US" i="1" dirty="0"/>
              <a:t>Scheme 5: Non-uniform beam sampling on codebook</a:t>
            </a:r>
            <a:endParaRPr lang="en-US" dirty="0"/>
          </a:p>
          <a:p>
            <a:pPr lvl="2"/>
            <a:r>
              <a:rPr lang="en-US" i="1" dirty="0"/>
              <a:t>Configure different spatial resolutions in different spatial domain by CSR</a:t>
            </a:r>
            <a:endParaRPr lang="en-US" dirty="0"/>
          </a:p>
          <a:p>
            <a:pPr lvl="1"/>
            <a:r>
              <a:rPr lang="en-US" i="1" dirty="0"/>
              <a:t>Combination of the above schemes can be considered</a:t>
            </a:r>
            <a:endParaRPr lang="en-US" dirty="0"/>
          </a:p>
          <a:p>
            <a:pPr lvl="1"/>
            <a:r>
              <a:rPr lang="en-US" i="1" dirty="0"/>
              <a:t>Note: both performance and overhead should be considered when comparing the above schemes</a:t>
            </a:r>
            <a:endParaRPr lang="en-US" dirty="0"/>
          </a:p>
          <a:p>
            <a:pPr lvl="0"/>
            <a:r>
              <a:rPr lang="en-US" i="1" dirty="0"/>
              <a:t>Simulation parameters are provided on slide 4 of </a:t>
            </a:r>
            <a:r>
              <a:rPr lang="en-US" dirty="0">
                <a:hlinkClick r:id="rId2" action="ppaction://hlinkfile"/>
              </a:rPr>
              <a:t>R1-1706809</a:t>
            </a:r>
            <a:r>
              <a:rPr lang="en-US" i="1" dirty="0"/>
              <a:t> with the following update</a:t>
            </a:r>
            <a:endParaRPr lang="en-US" dirty="0"/>
          </a:p>
          <a:p>
            <a:pPr lvl="1"/>
            <a:r>
              <a:rPr lang="en-US" i="1" dirty="0"/>
              <a:t>Adding “2Tx2Rx” to “UE antenna configuration”</a:t>
            </a:r>
            <a:endParaRPr lang="en-US" dirty="0"/>
          </a:p>
          <a:p>
            <a:pPr lvl="1"/>
            <a:r>
              <a:rPr lang="en-US" i="1" dirty="0"/>
              <a:t>Change “2GHz” to “4GHz” in “Carrier frequency”</a:t>
            </a:r>
            <a:endParaRPr lang="en-US" dirty="0"/>
          </a:p>
          <a:p>
            <a:pPr lvl="1"/>
            <a:r>
              <a:rPr lang="en-US" i="1" dirty="0"/>
              <a:t>Companies describe the assumed UL-DL calibration model, striving for a common model</a:t>
            </a:r>
            <a:endParaRPr lang="en-US" dirty="0"/>
          </a:p>
          <a:p>
            <a:pPr marL="0" indent="0">
              <a:buNone/>
            </a:pPr>
            <a:endParaRPr lang="en-US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2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7190" y="168818"/>
            <a:ext cx="10515600" cy="854075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67" y="1022893"/>
            <a:ext cx="10012384" cy="5536527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For the case of non-ideal channel reciprocity  with less </a:t>
            </a:r>
            <a:r>
              <a:rPr lang="en-US" altLang="zh-CN" sz="2400" dirty="0" err="1">
                <a:latin typeface="Calibri" pitchFamily="34" charset="0"/>
                <a:cs typeface="Calibri" pitchFamily="34" charset="0"/>
              </a:rPr>
              <a:t>Tx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 ports than Rx ports at UE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in TDD system, NR support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at least one of the following alternatives: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Alternative 1: combination of scheme 2 and scheme 3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Alternative 2: scheme 3 only 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Alternative 3: scheme 4 only</a:t>
            </a:r>
          </a:p>
          <a:p>
            <a:pPr marL="457200" lvl="1" indent="0"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Note :The switching between different schemes can be dependent on rank or through RRC signaling configuration if more than one alternative are supported.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26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7190" y="168818"/>
            <a:ext cx="10515600" cy="854075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67" y="1022893"/>
            <a:ext cx="10012384" cy="5536527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Observation </a:t>
            </a:r>
            <a:r>
              <a:rPr lang="en-US" altLang="zh-CN" sz="2400" dirty="0" smtClean="0"/>
              <a:t>: </a:t>
            </a:r>
            <a:r>
              <a:rPr lang="en-US" altLang="zh-CN" sz="2400" dirty="0"/>
              <a:t>With similar overhead, </a:t>
            </a:r>
            <a:r>
              <a:rPr lang="en-US" altLang="zh-CN" sz="2400" dirty="0" smtClean="0"/>
              <a:t>combination of scheme </a:t>
            </a:r>
            <a:r>
              <a:rPr lang="en-US" altLang="zh-CN" sz="2400" dirty="0"/>
              <a:t>2 </a:t>
            </a:r>
            <a:r>
              <a:rPr lang="en-US" altLang="zh-CN" sz="2400" dirty="0" smtClean="0"/>
              <a:t>and scheme 3 achieves </a:t>
            </a:r>
            <a:r>
              <a:rPr lang="en-US" altLang="zh-CN" sz="2400" dirty="0"/>
              <a:t>significant performance gain over </a:t>
            </a:r>
            <a:r>
              <a:rPr lang="en-US" altLang="zh-CN" sz="2400" dirty="0" smtClean="0"/>
              <a:t>other schemes. </a:t>
            </a:r>
            <a:endParaRPr lang="zh-CN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4189037"/>
              </p:ext>
            </p:extLst>
          </p:nvPr>
        </p:nvGraphicFramePr>
        <p:xfrm>
          <a:off x="1653218" y="2000270"/>
          <a:ext cx="6957382" cy="269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69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7190" y="168818"/>
            <a:ext cx="10515600" cy="854075"/>
          </a:xfrm>
        </p:spPr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3135471" y="1578610"/>
          <a:ext cx="5084445" cy="442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870"/>
                <a:gridCol w="3330575"/>
              </a:tblGrid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Parameters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Values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Duplex mode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TDD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Inter-BS distance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200m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Carrier frequency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4GHz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Simulation bandwidth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10MHz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Channel model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UMi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BS Tx power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41dBm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BS antenna configuration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(M, N, P, Mg, Ng) = (8, 8, 2, 1, 1); (dH,dV) = (0.8, 0.5)λ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98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BS TXRU mapping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(M</a:t>
                      </a:r>
                      <a:r>
                        <a:rPr lang="en-US" sz="1100" baseline="-25000">
                          <a:effectLst/>
                        </a:rPr>
                        <a:t>TXRU</a:t>
                      </a:r>
                      <a:r>
                        <a:rPr lang="en-US" sz="1100">
                          <a:effectLst/>
                        </a:rPr>
                        <a:t>, N</a:t>
                      </a:r>
                      <a:r>
                        <a:rPr lang="en-US" sz="1100" baseline="-25000">
                          <a:effectLst/>
                        </a:rPr>
                        <a:t>TXRU</a:t>
                      </a:r>
                      <a:r>
                        <a:rPr lang="en-US" sz="1100">
                          <a:effectLst/>
                        </a:rPr>
                        <a:t>, P, Mg, Ng) = (2, 4, 2, 1, 1)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antenna configurations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2Rx, Cross-polarized with 0, 90deg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antenna height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Follow TR36.873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antenna gain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Follow TR36.873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receiver noise figure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 dB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Traffic model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Non-Full buffer, FTP model 1, 500KB packet size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distribution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80% Indoor, 3km/h, 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20% Outdoor, 30km/h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Scheduler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HARQ scheme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CC with up to 3 retransmissions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receiver type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MMSE-IRC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Feedback assumption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Realistic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Channel estimation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Realistic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MIMO mode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MU-MIMO with rank adaptation, max rank =2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SRS hopping bandwidth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4 PRB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SRS hopping period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1 </a:t>
                      </a:r>
                      <a:r>
                        <a:rPr lang="en-US" sz="1050" dirty="0" err="1">
                          <a:effectLst/>
                        </a:rPr>
                        <a:t>ms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4411980" y="1200150"/>
            <a:ext cx="2327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Simulation assumption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23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3473</TotalTime>
  <Words>586</Words>
  <Application>Microsoft Office PowerPoint</Application>
  <PresentationFormat>Widescreen</PresentationFormat>
  <Paragraphs>89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ＭＳ Ｐゴシック</vt:lpstr>
      <vt:lpstr>宋体</vt:lpstr>
      <vt:lpstr>Arial</vt:lpstr>
      <vt:lpstr>Calibri</vt:lpstr>
      <vt:lpstr>Calibri Light</vt:lpstr>
      <vt:lpstr>Times</vt:lpstr>
      <vt:lpstr>Times New Roman</vt:lpstr>
      <vt:lpstr>Office 主题</vt:lpstr>
      <vt:lpstr>PowerPoint Presentation</vt:lpstr>
      <vt:lpstr>Background</vt:lpstr>
      <vt:lpstr>Proposals</vt:lpstr>
      <vt:lpstr>Observations</vt:lpstr>
      <vt:lpstr>Appendix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lixueru</dc:creator>
  <cp:lastModifiedBy>min zhang</cp:lastModifiedBy>
  <cp:revision>111</cp:revision>
  <dcterms:created xsi:type="dcterms:W3CDTF">2017-03-30T07:47:28Z</dcterms:created>
  <dcterms:modified xsi:type="dcterms:W3CDTF">2017-05-18T08:16:05Z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(2)TrD9FgfJMn70qRGQK3Oi7MdJDP6byzzdYM676bK6cb7B4om5AgNEsqxiSbJLhcxtBXMptYxU
ZakYOvZSYSx5Vhef24okw66OFaDet8mEdLEQwoyY3OYZVNTCUy1elX+fz95+2gXiRksl8bc2
wYF+6MaVwivHptHvmZmhT7g3PmcJNDg4k1/6bKsZVwKqsN8G1EXl6ahixJDmOA0C4TQ8Dtn5
rD6/TYKgBQh+y4jb+h</vt:lpwstr>
  </property>
  <property fmtid="{D5CDD505-2E9C-101B-9397-08002B2CF9AE}" pid="3" name="_2015_ms_pID_7253431">
    <vt:lpwstr>RTIA6aigNy+wZYIhCjuQMhWlvNeuYDvg8ff7fKAZ/y2j4CziQAFovY
DwLHy96n8p/tv1B0tZC2Br5+j3gdAUTAPN6Du1xTZOj6z0ZgEgYmc0WJFZnZpBiLyTJUOn5e
M4uawkxxNnakbHQOvuGznU4eVmaiWRvPQgG+gxfqg3MnT8oQ1D8don91/HfiJMFvX1bft1h6
dnJe4IDQ2kBkGhER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1495095344</vt:lpwstr>
  </property>
</Properties>
</file>