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1" d="100"/>
          <a:sy n="71" d="100"/>
        </p:scale>
        <p:origin x="91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/>
          </a:bodyPr>
          <a:lstStyle/>
          <a:p>
            <a:r>
              <a:rPr lang="en-US" smtClean="0"/>
              <a:t>Way </a:t>
            </a:r>
            <a:r>
              <a:rPr lang="en-US" dirty="0"/>
              <a:t>forward on </a:t>
            </a:r>
            <a:r>
              <a:rPr lang="en-US" dirty="0" smtClean="0"/>
              <a:t>physical layer SR </a:t>
            </a:r>
            <a:r>
              <a:rPr lang="en-US" dirty="0"/>
              <a:t>in NB-IoT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Qualcomm, Nokia, ASB, ZTE[….]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037926" y="189928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/>
              <a:t>R1-1709611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9976" y="4219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#89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sz="1800" dirty="0"/>
              <a:t>Hangzhou, China, May 15-19, </a:t>
            </a:r>
            <a:r>
              <a:rPr lang="en-US" sz="1800" dirty="0" smtClean="0"/>
              <a:t>2017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6.2.7.1.2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38200" y="754831"/>
            <a:ext cx="9748234" cy="5639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RAN1#88bis and RAN1#89 Tuesday, the following was agreed:</a:t>
            </a:r>
          </a:p>
          <a:p>
            <a:pPr marL="0" indent="0">
              <a:spcAft>
                <a:spcPts val="0"/>
              </a:spcAft>
              <a:buNone/>
            </a:pPr>
            <a:r>
              <a:rPr lang="en-GB" sz="2400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</a:t>
            </a:r>
            <a:r>
              <a:rPr lang="en-GB" sz="24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:</a:t>
            </a:r>
            <a:endParaRPr lang="en-US" sz="24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SR should only be used when an NB-</a:t>
            </a:r>
            <a:r>
              <a:rPr lang="en-US" sz="1800" dirty="0" err="1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IoT</a:t>
            </a: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GB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UE is in uplink sync in RRC connected mode. </a:t>
            </a:r>
            <a:endParaRPr lang="en-US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GB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TA estimation should not be a design target of SR signal.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Sending SR with HARQ ACK/NACK can serve as the baseline case for UE with DL data </a:t>
            </a:r>
            <a:endParaRPr lang="en-US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US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Further designs to be considered for dedicated SR signal design are:</a:t>
            </a:r>
            <a:endParaRPr lang="en-US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GB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Based on NPRACH signal;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1200150" lvl="2" indent="-285750">
              <a:tabLst>
                <a:tab pos="914400" algn="l"/>
              </a:tabLst>
            </a:pPr>
            <a:r>
              <a:rPr lang="en-GB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Based on NPUSCH format 2: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3">
              <a:tabLst>
                <a:tab pos="1371600" algn="l"/>
              </a:tabLst>
            </a:pPr>
            <a:r>
              <a:rPr lang="en-GB" sz="16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Non-coherent detection based format is not precluded</a:t>
            </a:r>
            <a:endParaRPr lang="en-US" sz="16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00100" lvl="1" indent="-342900">
              <a:tabLst>
                <a:tab pos="457200" algn="l"/>
              </a:tabLst>
            </a:pPr>
            <a:r>
              <a:rPr lang="en-GB" sz="18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Collision handling for dedicated SR is </a:t>
            </a:r>
            <a:r>
              <a:rPr lang="en-GB" sz="1800" dirty="0" smtClean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</a:t>
            </a:r>
            <a:endParaRPr lang="en-US" sz="18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en-GB" sz="2400" dirty="0">
                <a:highlight>
                  <a:srgbClr val="00FF00"/>
                </a:highlight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Agreements:</a:t>
            </a:r>
            <a:endParaRPr lang="en-US" sz="2400" dirty="0"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Piggybacked SR with HARQ-ACK is chosen between the</a:t>
            </a:r>
            <a:r>
              <a:rPr lang="en-US" sz="20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following options, with evaluations encouraged at RAN1#90:</a:t>
            </a:r>
          </a:p>
          <a:p>
            <a:pPr lvl="2"/>
            <a:r>
              <a:rPr lang="en-US" dirty="0"/>
              <a:t>Option 1: QPSK-based constellation</a:t>
            </a:r>
          </a:p>
          <a:p>
            <a:pPr lvl="2"/>
            <a:r>
              <a:rPr lang="en-US" dirty="0"/>
              <a:t>Option 3: Cover code/Orthogonal sequence on ACK/NACK data symbols and/or DM-RS symbols</a:t>
            </a:r>
          </a:p>
          <a:p>
            <a:pPr marL="457200" lvl="1" indent="0">
              <a:buNone/>
              <a:tabLst>
                <a:tab pos="457200" algn="l"/>
              </a:tabLst>
            </a:pPr>
            <a:endParaRPr lang="en-GB" sz="1800" dirty="0" smtClean="0"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9212"/>
            <a:ext cx="10515600" cy="5567082"/>
          </a:xfrm>
        </p:spPr>
        <p:txBody>
          <a:bodyPr>
            <a:noAutofit/>
          </a:bodyPr>
          <a:lstStyle/>
          <a:p>
            <a:r>
              <a:rPr lang="en-GB" sz="2400" dirty="0" smtClean="0"/>
              <a:t>Support </a:t>
            </a:r>
            <a:r>
              <a:rPr lang="en-GB" sz="2400" dirty="0"/>
              <a:t>dedicated SR as complementary technique of piggybacked </a:t>
            </a:r>
            <a:r>
              <a:rPr lang="en-GB" sz="2400" dirty="0" smtClean="0"/>
              <a:t>SR </a:t>
            </a:r>
            <a:r>
              <a:rPr lang="en-GB" dirty="0"/>
              <a:t>using one of the </a:t>
            </a:r>
            <a:r>
              <a:rPr lang="en-GB" dirty="0" smtClean="0"/>
              <a:t>followings:</a:t>
            </a:r>
            <a:endParaRPr lang="en-US" dirty="0" smtClean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/>
            <a:r>
              <a:rPr lang="en-GB" sz="2000" dirty="0" smtClean="0"/>
              <a:t>NPRACH signal or signal based on NPRACH in reserved NPRACH resources</a:t>
            </a:r>
            <a:endParaRPr lang="en-US" sz="2000" dirty="0" smtClean="0"/>
          </a:p>
          <a:p>
            <a:pPr lvl="1"/>
            <a:r>
              <a:rPr lang="en-GB" sz="2000" dirty="0" smtClean="0"/>
              <a:t>NPUSCH </a:t>
            </a:r>
            <a:r>
              <a:rPr lang="en-GB" sz="2000" dirty="0"/>
              <a:t>format 2 or new NPUSCH format in </a:t>
            </a:r>
            <a:r>
              <a:rPr lang="en-GB" sz="2000" dirty="0" smtClean="0"/>
              <a:t>pre-allocated resources</a:t>
            </a:r>
          </a:p>
          <a:p>
            <a:pPr lvl="1"/>
            <a:r>
              <a:rPr lang="en-GB" sz="2000" dirty="0" smtClean="0"/>
              <a:t>NPUSCH </a:t>
            </a:r>
            <a:r>
              <a:rPr lang="en-GB" sz="2000" dirty="0"/>
              <a:t>format 2 or new NPUSCH format in reserved NPRACH </a:t>
            </a:r>
            <a:r>
              <a:rPr lang="en-GB" sz="2000" dirty="0" smtClean="0"/>
              <a:t>resources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699</TotalTime>
  <Words>221</Words>
  <Application>Microsoft Office PowerPoint</Application>
  <PresentationFormat>宽屏</PresentationFormat>
  <Paragraphs>26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 Unicode MS</vt:lpstr>
      <vt:lpstr>Batang</vt:lpstr>
      <vt:lpstr>MS Mincho</vt:lpstr>
      <vt:lpstr>Arial</vt:lpstr>
      <vt:lpstr>Calibri</vt:lpstr>
      <vt:lpstr>Calibri Light</vt:lpstr>
      <vt:lpstr>Times</vt:lpstr>
      <vt:lpstr>Times New Roman</vt:lpstr>
      <vt:lpstr>Office Theme</vt:lpstr>
      <vt:lpstr>Way forward on physical layer SR in NB-IoT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Huawei, HiSilicon</cp:lastModifiedBy>
  <cp:revision>106</cp:revision>
  <dcterms:created xsi:type="dcterms:W3CDTF">2016-03-23T22:01:47Z</dcterms:created>
  <dcterms:modified xsi:type="dcterms:W3CDTF">2017-05-17T07:43:47Z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(3)mTj+Zyo9cyqu8I+Popp9eiYSzKXIa5GebgIhMGBTBn6Qcg1ZdhOpklwOTIncdFxkyBtHx81n
pUyvtc2y6unadd57njwHmeLB4Ji+DG/HhyB9Eb/Selt+bVfOJ3QnNIhqINK8lVo+uAHhYX8S
shaRkx0iFSahz4csozHa2JveLLgiR5xkJRnzf43GVKhU6Vu2BoWOy7jl6XNDXRxJ0gpAKeGe
fIrrh5LPIz57y92+/8</vt:lpwstr>
  </property>
  <property fmtid="{D5CDD505-2E9C-101B-9397-08002B2CF9AE}" pid="3" name="_2015_ms_pID_7253431">
    <vt:lpwstr>cC7KeXDoopT1/tQ6Q1vKrgk6zullMhJwJsxejq+Noal8DpneC3SaVX
TZRamot3kN9Ll4DM3+1SRjE7yYq71Xw/JrZoQO67FdtxGWqGaQ67MMcIHT8mtI7dmFoxCUd1
nBJiG4wQOrQcGK4PCHVT7gN+1nMoRpAm/OK5uvny0X2UpjZFeB2aqw0NfY4Fv5NOZH8fNVUU
S5jDRF2p1igGVi3hWi0qHOAnpOT42wtbNqUb</vt:lpwstr>
  </property>
  <property fmtid="{D5CDD505-2E9C-101B-9397-08002B2CF9AE}" pid="4" name="_2015_ms_pID_7253432">
    <vt:lpwstr>zIupWGRhuICOzj+iLpuaha6AcbmRr7QdPbZy
gxEFHhsY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1495003137</vt:lpwstr>
  </property>
</Properties>
</file>