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0" r:id="rId3"/>
    <p:sldId id="292" r:id="rId4"/>
    <p:sldId id="28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08BC"/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75" d="100"/>
          <a:sy n="75" d="100"/>
        </p:scale>
        <p:origin x="111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685800" y="2174999"/>
            <a:ext cx="7772400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rate matching for Polar codes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Qualcomm, Ericsson, Intel, DoCoMo, LG </a:t>
            </a:r>
            <a:r>
              <a:rPr lang="en-US" altLang="ja-JP" dirty="0" smtClean="0"/>
              <a:t>Electronics, ZTE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#89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709362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May 15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19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7.1.4.2.1.2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4525963"/>
          </a:xfrm>
        </p:spPr>
        <p:txBody>
          <a:bodyPr>
            <a:normAutofit/>
          </a:bodyPr>
          <a:lstStyle/>
          <a:p>
            <a:pPr hangingPunct="0"/>
            <a:r>
              <a:rPr lang="en-US" dirty="0" smtClean="0"/>
              <a:t>Puncture (Type I puncture), shortening (Type II puncture) and repetition can provide the good trade off between performance and complexity</a:t>
            </a:r>
          </a:p>
          <a:p>
            <a:pPr hangingPunct="0"/>
            <a:r>
              <a:rPr lang="en-US" dirty="0" smtClean="0"/>
              <a:t>Before evaluating the performance for variable patterns for puncture, shortening and repetition, we need decide the power 2 integer for coded block size N</a:t>
            </a:r>
          </a:p>
        </p:txBody>
      </p:sp>
    </p:spTree>
    <p:extLst>
      <p:ext uri="{BB962C8B-B14F-4D97-AF65-F5344CB8AC3E}">
        <p14:creationId xmlns:p14="http://schemas.microsoft.com/office/powerpoint/2010/main" val="114895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87524" y="-99392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Proposal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7028" y="1040736"/>
            <a:ext cx="8604956" cy="5040560"/>
          </a:xfrm>
        </p:spPr>
        <p:txBody>
          <a:bodyPr>
            <a:noAutofit/>
          </a:bodyPr>
          <a:lstStyle/>
          <a:p>
            <a:pPr hangingPunct="0"/>
            <a:r>
              <a:rPr lang="en-US" sz="2400" dirty="0" smtClean="0"/>
              <a:t>Let M be supported # bits in allocated </a:t>
            </a:r>
            <a:r>
              <a:rPr lang="en-US" sz="2400" dirty="0" smtClean="0"/>
              <a:t>resource</a:t>
            </a:r>
          </a:p>
          <a:p>
            <a:pPr hangingPunct="0"/>
            <a:r>
              <a:rPr lang="en-US" sz="2400" dirty="0" smtClean="0"/>
              <a:t>K is payload size </a:t>
            </a:r>
            <a:endParaRPr lang="en-US" sz="2400" dirty="0" smtClean="0"/>
          </a:p>
          <a:p>
            <a:pPr hangingPunct="0"/>
            <a:r>
              <a:rPr lang="en-US" sz="2400" dirty="0" smtClean="0"/>
              <a:t>Let N</a:t>
            </a:r>
            <a:r>
              <a:rPr lang="en-US" sz="2400" baseline="-25000" dirty="0" smtClean="0"/>
              <a:t>DM </a:t>
            </a:r>
            <a:r>
              <a:rPr lang="en-US" sz="2400" dirty="0" smtClean="0"/>
              <a:t>  Minimum power of 2 &gt;=M</a:t>
            </a:r>
          </a:p>
          <a:p>
            <a:pPr hangingPunct="0"/>
            <a:r>
              <a:rPr lang="en-US" sz="2400" dirty="0" smtClean="0">
                <a:solidFill>
                  <a:srgbClr val="7030A0"/>
                </a:solidFill>
              </a:rPr>
              <a:t>N</a:t>
            </a:r>
            <a:r>
              <a:rPr lang="en-US" sz="2400" baseline="-25000" dirty="0" smtClean="0">
                <a:solidFill>
                  <a:srgbClr val="7030A0"/>
                </a:solidFill>
              </a:rPr>
              <a:t>M  </a:t>
            </a:r>
            <a:r>
              <a:rPr lang="en-US" sz="2400" dirty="0">
                <a:solidFill>
                  <a:srgbClr val="7030A0"/>
                </a:solidFill>
              </a:rPr>
              <a:t>is determined by </a:t>
            </a:r>
          </a:p>
          <a:p>
            <a:pPr lvl="1" hangingPunct="0"/>
            <a:r>
              <a:rPr lang="en-US" sz="2000" dirty="0" smtClean="0"/>
              <a:t>N</a:t>
            </a:r>
            <a:r>
              <a:rPr lang="en-US" sz="2000" baseline="-25000" dirty="0" smtClean="0"/>
              <a:t>DM                    </a:t>
            </a:r>
            <a:r>
              <a:rPr lang="en-US" sz="2000" dirty="0" smtClean="0"/>
              <a:t>M &gt;= </a:t>
            </a:r>
            <a:r>
              <a:rPr lang="el-G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en-US" sz="2000" dirty="0" smtClean="0"/>
              <a:t>* </a:t>
            </a:r>
            <a:r>
              <a:rPr lang="en-US" sz="2000" dirty="0"/>
              <a:t>N</a:t>
            </a:r>
            <a:r>
              <a:rPr lang="en-US" sz="2000" baseline="-25000" dirty="0"/>
              <a:t>MM </a:t>
            </a:r>
            <a:r>
              <a:rPr lang="en-US" sz="2000" dirty="0" smtClean="0"/>
              <a:t>/2    </a:t>
            </a:r>
            <a:r>
              <a:rPr lang="el-G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/>
              <a:t>in [1, 2]    </a:t>
            </a:r>
          </a:p>
          <a:p>
            <a:pPr lvl="1" hangingPunct="0"/>
            <a:r>
              <a:rPr lang="en-US" sz="2000" dirty="0" smtClean="0"/>
              <a:t>N</a:t>
            </a:r>
            <a:r>
              <a:rPr lang="en-US" sz="2000" baseline="-25000" dirty="0" smtClean="0"/>
              <a:t>DM </a:t>
            </a:r>
            <a:r>
              <a:rPr lang="en-US" sz="2000" dirty="0" smtClean="0"/>
              <a:t>/2         M &lt; </a:t>
            </a:r>
            <a:r>
              <a:rPr lang="el-G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en-US" sz="2000" dirty="0" smtClean="0"/>
              <a:t>* </a:t>
            </a:r>
            <a:r>
              <a:rPr lang="en-US" sz="2000" dirty="0"/>
              <a:t>N</a:t>
            </a:r>
            <a:r>
              <a:rPr lang="en-US" sz="2000" baseline="-25000" dirty="0"/>
              <a:t>MM </a:t>
            </a:r>
            <a:r>
              <a:rPr lang="en-US" sz="2000" dirty="0" smtClean="0"/>
              <a:t>/2 and K/M  &lt; </a:t>
            </a:r>
            <a:r>
              <a:rPr lang="en-US" sz="2000" dirty="0" err="1" smtClean="0"/>
              <a:t>R</a:t>
            </a:r>
            <a:r>
              <a:rPr lang="en-US" sz="2000" baseline="-25000" dirty="0" err="1" smtClean="0"/>
              <a:t>repthr</a:t>
            </a:r>
            <a:endParaRPr lang="en-US" sz="2000" baseline="-25000" dirty="0" smtClean="0"/>
          </a:p>
          <a:p>
            <a:pPr lvl="1" hangingPunct="0"/>
            <a:r>
              <a:rPr lang="en-US" sz="2000" dirty="0" smtClean="0"/>
              <a:t>FFS the value of </a:t>
            </a:r>
            <a:r>
              <a:rPr lang="el-G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en-US" sz="2000" dirty="0" smtClean="0"/>
              <a:t> and </a:t>
            </a:r>
            <a:r>
              <a:rPr lang="en-US" sz="2000" dirty="0" err="1" smtClean="0"/>
              <a:t>R</a:t>
            </a:r>
            <a:r>
              <a:rPr lang="en-US" sz="2000" baseline="-25000" dirty="0" err="1" smtClean="0"/>
              <a:t>repthr</a:t>
            </a:r>
            <a:endParaRPr lang="en-US" sz="2000" baseline="-25000" dirty="0" smtClean="0"/>
          </a:p>
          <a:p>
            <a:pPr hangingPunct="0"/>
            <a:r>
              <a:rPr lang="en-US" sz="2400" dirty="0">
                <a:solidFill>
                  <a:srgbClr val="7030A0"/>
                </a:solidFill>
              </a:rPr>
              <a:t>N</a:t>
            </a:r>
            <a:r>
              <a:rPr lang="en-US" sz="2400" baseline="-25000" dirty="0">
                <a:solidFill>
                  <a:srgbClr val="7030A0"/>
                </a:solidFill>
              </a:rPr>
              <a:t>R</a:t>
            </a:r>
            <a:r>
              <a:rPr lang="en-US" sz="2400" dirty="0">
                <a:solidFill>
                  <a:srgbClr val="7030A0"/>
                </a:solidFill>
              </a:rPr>
              <a:t>  minimum power 2 &gt;= K/</a:t>
            </a:r>
            <a:r>
              <a:rPr lang="en-US" sz="2400" dirty="0" err="1">
                <a:solidFill>
                  <a:srgbClr val="7030A0"/>
                </a:solidFill>
              </a:rPr>
              <a:t>R</a:t>
            </a:r>
            <a:r>
              <a:rPr lang="en-US" sz="2400" baseline="-25000" dirty="0" err="1">
                <a:solidFill>
                  <a:srgbClr val="7030A0"/>
                </a:solidFill>
              </a:rPr>
              <a:t>min</a:t>
            </a:r>
            <a:endParaRPr lang="en-US" sz="2400" dirty="0">
              <a:solidFill>
                <a:srgbClr val="7030A0"/>
              </a:solidFill>
            </a:endParaRPr>
          </a:p>
          <a:p>
            <a:pPr lvl="1" hangingPunct="0"/>
            <a:r>
              <a:rPr lang="en-US" sz="2000" dirty="0" err="1"/>
              <a:t>R</a:t>
            </a:r>
            <a:r>
              <a:rPr lang="en-US" sz="2000" baseline="-25000" dirty="0" err="1"/>
              <a:t>min</a:t>
            </a:r>
            <a:r>
              <a:rPr lang="en-US" sz="2000" dirty="0"/>
              <a:t> is the supported minimum coding rate </a:t>
            </a:r>
            <a:endParaRPr lang="en-US" sz="2000" dirty="0" smtClean="0"/>
          </a:p>
          <a:p>
            <a:pPr lvl="1" hangingPunct="0"/>
            <a:r>
              <a:rPr lang="en-US" sz="2000" dirty="0"/>
              <a:t>FFS the value of the supported </a:t>
            </a:r>
            <a:r>
              <a:rPr lang="en-US" sz="2000" dirty="0" err="1"/>
              <a:t>R</a:t>
            </a:r>
            <a:r>
              <a:rPr lang="en-US" sz="2000" baseline="-25000" dirty="0" err="1"/>
              <a:t>min</a:t>
            </a:r>
            <a:endParaRPr lang="en-US" sz="2000" dirty="0"/>
          </a:p>
          <a:p>
            <a:pPr hangingPunct="0"/>
            <a:r>
              <a:rPr lang="en-US" sz="2400" baseline="-25000" dirty="0" smtClean="0"/>
              <a:t> </a:t>
            </a:r>
            <a:r>
              <a:rPr lang="en-US" sz="2400" dirty="0" err="1">
                <a:solidFill>
                  <a:srgbClr val="7030A0"/>
                </a:solidFill>
              </a:rPr>
              <a:t>N</a:t>
            </a:r>
            <a:r>
              <a:rPr lang="en-US" sz="2400" baseline="-25000" dirty="0" err="1">
                <a:solidFill>
                  <a:srgbClr val="7030A0"/>
                </a:solidFill>
              </a:rPr>
              <a:t>max</a:t>
            </a:r>
            <a:r>
              <a:rPr lang="en-US" sz="2400" dirty="0">
                <a:solidFill>
                  <a:srgbClr val="7030A0"/>
                </a:solidFill>
              </a:rPr>
              <a:t>  power of 2 maximum supported coded block size </a:t>
            </a:r>
          </a:p>
          <a:p>
            <a:pPr hangingPunct="0"/>
            <a:r>
              <a:rPr lang="en-US" sz="2800" dirty="0" smtClean="0">
                <a:solidFill>
                  <a:srgbClr val="7030A0"/>
                </a:solidFill>
              </a:rPr>
              <a:t>Determine </a:t>
            </a:r>
            <a:r>
              <a:rPr lang="en-US" sz="2800" dirty="0" smtClean="0">
                <a:solidFill>
                  <a:srgbClr val="7030A0"/>
                </a:solidFill>
              </a:rPr>
              <a:t>the coded block size N as </a:t>
            </a:r>
            <a:r>
              <a:rPr lang="en-US" sz="2800" dirty="0" smtClean="0">
                <a:solidFill>
                  <a:srgbClr val="7030A0"/>
                </a:solidFill>
              </a:rPr>
              <a:t>min(N</a:t>
            </a:r>
            <a:r>
              <a:rPr lang="en-US" sz="2800" baseline="-25000" dirty="0" smtClean="0">
                <a:solidFill>
                  <a:srgbClr val="7030A0"/>
                </a:solidFill>
              </a:rPr>
              <a:t>M</a:t>
            </a:r>
            <a:r>
              <a:rPr lang="en-US" sz="2800" dirty="0" smtClean="0">
                <a:solidFill>
                  <a:srgbClr val="7030A0"/>
                </a:solidFill>
              </a:rPr>
              <a:t>, N</a:t>
            </a:r>
            <a:r>
              <a:rPr lang="en-US" sz="2800" baseline="-25000" dirty="0" smtClean="0">
                <a:solidFill>
                  <a:srgbClr val="7030A0"/>
                </a:solidFill>
              </a:rPr>
              <a:t>R</a:t>
            </a:r>
            <a:r>
              <a:rPr lang="en-US" sz="2800" dirty="0" smtClean="0">
                <a:solidFill>
                  <a:srgbClr val="7030A0"/>
                </a:solidFill>
              </a:rPr>
              <a:t>, </a:t>
            </a:r>
            <a:r>
              <a:rPr lang="en-US" sz="2800" dirty="0" err="1" smtClean="0">
                <a:solidFill>
                  <a:srgbClr val="7030A0"/>
                </a:solidFill>
              </a:rPr>
              <a:t>N</a:t>
            </a:r>
            <a:r>
              <a:rPr lang="en-US" sz="2800" baseline="-25000" dirty="0" err="1" smtClean="0">
                <a:solidFill>
                  <a:srgbClr val="7030A0"/>
                </a:solidFill>
              </a:rPr>
              <a:t>max</a:t>
            </a:r>
            <a:r>
              <a:rPr lang="en-US" sz="2800" dirty="0" smtClean="0">
                <a:solidFill>
                  <a:srgbClr val="7030A0"/>
                </a:solidFill>
              </a:rPr>
              <a:t>)</a:t>
            </a:r>
            <a:endParaRPr lang="en-US" sz="2800" dirty="0" smtClean="0">
              <a:solidFill>
                <a:srgbClr val="7030A0"/>
              </a:solidFill>
            </a:endParaRPr>
          </a:p>
          <a:p>
            <a:pPr hangingPunct="0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437344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356" y="1417638"/>
            <a:ext cx="8507288" cy="4525963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Repetition is applied when   M &gt; N</a:t>
            </a:r>
          </a:p>
          <a:p>
            <a:pPr hangingPunct="0"/>
            <a:r>
              <a:rPr lang="en-US" dirty="0"/>
              <a:t>Puncture or shortening is applied when M </a:t>
            </a:r>
            <a:r>
              <a:rPr lang="en-US" dirty="0" smtClean="0"/>
              <a:t>&lt; </a:t>
            </a:r>
            <a:r>
              <a:rPr lang="en-US" dirty="0"/>
              <a:t>N    </a:t>
            </a:r>
          </a:p>
          <a:p>
            <a:pPr lvl="1" hangingPunct="0"/>
            <a:r>
              <a:rPr lang="en-US" dirty="0" smtClean="0"/>
              <a:t>Puncture </a:t>
            </a:r>
            <a:r>
              <a:rPr lang="en-US" dirty="0" smtClean="0"/>
              <a:t>for rate &lt;=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psthr</a:t>
            </a:r>
            <a:endParaRPr lang="en-US" baseline="-25000" dirty="0" smtClean="0"/>
          </a:p>
          <a:p>
            <a:pPr lvl="1" hangingPunct="0"/>
            <a:r>
              <a:rPr lang="en-US" dirty="0" smtClean="0"/>
              <a:t>Shortening for rate &gt;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psthr</a:t>
            </a:r>
            <a:endParaRPr lang="en-US" baseline="-25000" dirty="0"/>
          </a:p>
          <a:p>
            <a:pPr lvl="1" hangingPunct="0"/>
            <a:r>
              <a:rPr lang="en-US" dirty="0" smtClean="0"/>
              <a:t>FFS the </a:t>
            </a:r>
            <a:r>
              <a:rPr lang="en-US" dirty="0"/>
              <a:t>value of </a:t>
            </a:r>
            <a:r>
              <a:rPr lang="en-US" dirty="0" err="1" smtClean="0"/>
              <a:t>R</a:t>
            </a:r>
            <a:r>
              <a:rPr lang="en-US" baseline="-25000" dirty="0" err="1" smtClean="0"/>
              <a:t>psthr</a:t>
            </a:r>
            <a:endParaRPr lang="en-US" baseline="-25000" dirty="0" smtClean="0"/>
          </a:p>
        </p:txBody>
      </p:sp>
    </p:spTree>
    <p:extLst>
      <p:ext uri="{BB962C8B-B14F-4D97-AF65-F5344CB8AC3E}">
        <p14:creationId xmlns:p14="http://schemas.microsoft.com/office/powerpoint/2010/main" val="3405435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7650</TotalTime>
  <Words>223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Times New Roman</vt:lpstr>
      <vt:lpstr>Office テーマ</vt:lpstr>
      <vt:lpstr>WF on rate matching for Polar codes</vt:lpstr>
      <vt:lpstr>Background</vt:lpstr>
      <vt:lpstr>Proposal (1/2)</vt:lpstr>
      <vt:lpstr>Proposal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Xu, Changlong</cp:lastModifiedBy>
  <cp:revision>313</cp:revision>
  <dcterms:created xsi:type="dcterms:W3CDTF">2014-09-26T23:14:47Z</dcterms:created>
  <dcterms:modified xsi:type="dcterms:W3CDTF">2017-05-17T03:44:17Z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-1461503795</vt:i4>
  </property>
  <property fmtid="{D5CDD505-2E9C-101B-9397-08002B2CF9AE}" pid="9" name="_NewReviewCycle">
    <vt:lpwstr/>
  </property>
  <property fmtid="{D5CDD505-2E9C-101B-9397-08002B2CF9AE}" pid="10" name="_EmailSubject">
    <vt:lpwstr>draft of WF on rate-matching for Polar codes</vt:lpwstr>
  </property>
  <property fmtid="{D5CDD505-2E9C-101B-9397-08002B2CF9AE}" pid="11" name="_AuthorEmail">
    <vt:lpwstr>changlon@qti.qualcomm.com</vt:lpwstr>
  </property>
  <property fmtid="{D5CDD505-2E9C-101B-9397-08002B2CF9AE}" pid="12" name="_AuthorEmailDisplayName">
    <vt:lpwstr>Changlong Xu</vt:lpwstr>
  </property>
  <property fmtid="{D5CDD505-2E9C-101B-9397-08002B2CF9AE}" pid="13" name="_PreviousAdHocReviewCycleID">
    <vt:i4>-513844329</vt:i4>
  </property>
</Properties>
</file>