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72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18/05/2017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805940"/>
            <a:ext cx="9625445" cy="1061085"/>
          </a:xfrm>
        </p:spPr>
        <p:txBody>
          <a:bodyPr>
            <a:normAutofit fontScale="90000"/>
          </a:bodyPr>
          <a:lstStyle/>
          <a:p>
            <a:r>
              <a:rPr lang="fi-FI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</a:t>
            </a:r>
            <a:r>
              <a:rPr lang="en-US" sz="44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TB-level CRC reduction for small size TBs</a:t>
            </a:r>
            <a:endParaRPr lang="en-GB" sz="44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3798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sv-SE" altLang="ko-KR" sz="2400" dirty="0">
                <a:cs typeface="Times New Roman" panose="02020603050405020304" pitchFamily="18" charset="0"/>
              </a:rPr>
              <a:t>3GPP TSG RAN1 #</a:t>
            </a:r>
            <a:r>
              <a:rPr lang="sv-SE" altLang="ko-KR" sz="2400" dirty="0" smtClean="0">
                <a:cs typeface="Times New Roman" panose="02020603050405020304" pitchFamily="18" charset="0"/>
              </a:rPr>
              <a:t>89 </a:t>
            </a:r>
            <a:r>
              <a:rPr lang="sv-SE" altLang="ko-KR" sz="2400" dirty="0">
                <a:cs typeface="Times New Roman" panose="02020603050405020304" pitchFamily="18" charset="0"/>
              </a:rPr>
              <a:t>meeting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2400" dirty="0" smtClean="0">
                <a:cs typeface="Times New Roman" panose="02020603050405020304" pitchFamily="18" charset="0"/>
              </a:rPr>
              <a:t>Hangzhou, P.R. China 15</a:t>
            </a:r>
            <a:r>
              <a:rPr lang="en-GB" altLang="ko-KR" sz="2400" baseline="30000" dirty="0" smtClean="0">
                <a:cs typeface="Times New Roman" panose="02020603050405020304" pitchFamily="18" charset="0"/>
              </a:rPr>
              <a:t>th</a:t>
            </a:r>
            <a:r>
              <a:rPr lang="en-GB" altLang="ko-KR" sz="2400" dirty="0" smtClean="0">
                <a:cs typeface="Times New Roman" panose="02020603050405020304" pitchFamily="18" charset="0"/>
              </a:rPr>
              <a:t> </a:t>
            </a:r>
            <a:r>
              <a:rPr lang="en-GB" altLang="ko-KR" sz="2400" dirty="0">
                <a:cs typeface="Times New Roman" panose="02020603050405020304" pitchFamily="18" charset="0"/>
              </a:rPr>
              <a:t>- </a:t>
            </a:r>
            <a:r>
              <a:rPr lang="en-GB" altLang="ko-KR" sz="2400" dirty="0" smtClean="0">
                <a:cs typeface="Times New Roman" panose="02020603050405020304" pitchFamily="18" charset="0"/>
              </a:rPr>
              <a:t>19</a:t>
            </a:r>
            <a:r>
              <a:rPr lang="en-GB" altLang="ko-KR" sz="2400" baseline="30000" dirty="0" smtClean="0">
                <a:cs typeface="Times New Roman" panose="02020603050405020304" pitchFamily="18" charset="0"/>
              </a:rPr>
              <a:t>th</a:t>
            </a:r>
            <a:r>
              <a:rPr lang="en-GB" altLang="ko-KR" sz="2400" dirty="0" smtClean="0">
                <a:cs typeface="Times New Roman" panose="02020603050405020304" pitchFamily="18" charset="0"/>
              </a:rPr>
              <a:t> May </a:t>
            </a:r>
            <a:r>
              <a:rPr lang="en-GB" altLang="ko-KR" sz="2400" dirty="0">
                <a:cs typeface="Times New Roman" panose="02020603050405020304" pitchFamily="18" charset="0"/>
              </a:rPr>
              <a:t>2017</a:t>
            </a:r>
            <a:endParaRPr lang="sv-SE" altLang="ko-KR" sz="24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400" dirty="0">
                <a:cs typeface="Times New Roman" panose="02020603050405020304" pitchFamily="18" charset="0"/>
              </a:rPr>
              <a:t>Agenda Item: </a:t>
            </a:r>
            <a:r>
              <a:rPr lang="sv-SE" altLang="ko-KR" sz="2400" dirty="0" smtClean="0">
                <a:cs typeface="Times New Roman" panose="02020603050405020304" pitchFamily="18" charset="0"/>
              </a:rPr>
              <a:t>7.1.4.1.1.1</a:t>
            </a:r>
            <a:endParaRPr lang="sv-SE" altLang="ko-KR" sz="2400" dirty="0"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LG Electronics, KT, </a:t>
            </a:r>
            <a:r>
              <a:rPr lang="en-US" sz="2800" dirty="0" smtClean="0"/>
              <a:t>Nokia, ASB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R1-170</a:t>
            </a:r>
            <a:r>
              <a:rPr lang="en-US" altLang="ko-KR" sz="2400" dirty="0"/>
              <a:t>9281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23482" y="991128"/>
            <a:ext cx="11069877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400" b="1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Agreement at #88b meeting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Number </a:t>
            </a:r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of bits for TB-level CRC is: L</a:t>
            </a:r>
            <a:r>
              <a:rPr lang="en-US" altLang="ko-KR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TB,CRC </a:t>
            </a:r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=24 bits, at least for TBs larger than a threshold (e.g. around 512 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bits)</a:t>
            </a:r>
            <a:endParaRPr lang="en-US" altLang="ko-K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FFS </a:t>
            </a:r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the value of L</a:t>
            </a:r>
            <a:r>
              <a:rPr lang="en-US" altLang="ko-KR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TB,CRC </a:t>
            </a:r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for TBs smaller than the threshold, and the value of the threshold (0 is not precluded</a:t>
            </a:r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400" b="1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TBS table of 3GPP LTE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endParaRPr lang="en-US" altLang="ko-KR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  <p:grpSp>
        <p:nvGrpSpPr>
          <p:cNvPr id="12" name="그룹 11"/>
          <p:cNvGrpSpPr/>
          <p:nvPr/>
        </p:nvGrpSpPr>
        <p:grpSpPr>
          <a:xfrm>
            <a:off x="8509429" y="3179805"/>
            <a:ext cx="2430419" cy="3515090"/>
            <a:chOff x="1663786" y="806398"/>
            <a:chExt cx="2113603" cy="4595157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80261" y="806398"/>
              <a:ext cx="2097128" cy="3505200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63786" y="4278646"/>
              <a:ext cx="2113603" cy="1122909"/>
            </a:xfrm>
            <a:prstGeom prst="rect">
              <a:avLst/>
            </a:prstGeom>
          </p:spPr>
        </p:pic>
      </p:grpSp>
      <p:sp>
        <p:nvSpPr>
          <p:cNvPr id="14" name="모서리가 둥근 직사각형 13"/>
          <p:cNvSpPr/>
          <p:nvPr/>
        </p:nvSpPr>
        <p:spPr>
          <a:xfrm>
            <a:off x="8642469" y="3772930"/>
            <a:ext cx="1082169" cy="12670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8634230" y="4009119"/>
            <a:ext cx="1082169" cy="10980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8634229" y="4574003"/>
            <a:ext cx="1082169" cy="1311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/>
        </p:nvSpPr>
        <p:spPr>
          <a:xfrm>
            <a:off x="8634228" y="6454252"/>
            <a:ext cx="1082169" cy="13115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480152" y="3400879"/>
            <a:ext cx="366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</a:rPr>
              <a:t>1/5 code rate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Minimum code rate of base graph #2</a:t>
            </a:r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80152" y="4061235"/>
            <a:ext cx="3662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accent5"/>
                </a:solidFill>
              </a:rPr>
              <a:t>1/3 code rate</a:t>
            </a:r>
          </a:p>
          <a:p>
            <a:r>
              <a:rPr lang="en-US" altLang="ko-KR" dirty="0">
                <a:solidFill>
                  <a:schemeClr val="accent5"/>
                </a:solidFill>
              </a:rPr>
              <a:t>Minimum code rate of base graph </a:t>
            </a:r>
            <a:r>
              <a:rPr lang="en-US" altLang="ko-KR" dirty="0" smtClean="0">
                <a:solidFill>
                  <a:schemeClr val="accent5"/>
                </a:solidFill>
              </a:rPr>
              <a:t>#1</a:t>
            </a:r>
            <a:endParaRPr lang="ko-KR" altLang="en-US">
              <a:solidFill>
                <a:schemeClr val="accent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72051" y="4822325"/>
            <a:ext cx="3684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dirty="0" smtClean="0">
                <a:solidFill>
                  <a:srgbClr val="FF0000"/>
                </a:solidFill>
              </a:rPr>
              <a:t>/3 code rate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Maximum code rate of base graph #2</a:t>
            </a:r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84604" y="5744598"/>
            <a:ext cx="3698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accent5"/>
                </a:solidFill>
              </a:rPr>
              <a:t>8/9 code rate</a:t>
            </a:r>
          </a:p>
          <a:p>
            <a:r>
              <a:rPr lang="en-US" altLang="ko-KR" dirty="0">
                <a:solidFill>
                  <a:schemeClr val="accent5"/>
                </a:solidFill>
              </a:rPr>
              <a:t>Maximum code rate of base graph </a:t>
            </a:r>
            <a:r>
              <a:rPr lang="en-US" altLang="ko-KR" dirty="0" smtClean="0">
                <a:solidFill>
                  <a:schemeClr val="accent5"/>
                </a:solidFill>
              </a:rPr>
              <a:t>#</a:t>
            </a:r>
            <a:r>
              <a:rPr lang="en-US" altLang="ko-KR" dirty="0">
                <a:solidFill>
                  <a:schemeClr val="accent5"/>
                </a:solidFill>
              </a:rPr>
              <a:t>1</a:t>
            </a:r>
            <a:endParaRPr lang="ko-KR" altLang="en-US" dirty="0">
              <a:solidFill>
                <a:schemeClr val="accent5"/>
              </a:solidFill>
            </a:endParaRPr>
          </a:p>
        </p:txBody>
      </p:sp>
      <p:cxnSp>
        <p:nvCxnSpPr>
          <p:cNvPr id="23" name="직선 화살표 연결선 22"/>
          <p:cNvCxnSpPr>
            <a:stCxn id="15" idx="3"/>
          </p:cNvCxnSpPr>
          <p:nvPr/>
        </p:nvCxnSpPr>
        <p:spPr>
          <a:xfrm>
            <a:off x="8142720" y="3724045"/>
            <a:ext cx="345225" cy="949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>
            <a:stCxn id="20" idx="3"/>
          </p:cNvCxnSpPr>
          <p:nvPr/>
        </p:nvCxnSpPr>
        <p:spPr>
          <a:xfrm flipV="1">
            <a:off x="8142719" y="4094889"/>
            <a:ext cx="366710" cy="289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>
            <a:stCxn id="21" idx="3"/>
          </p:cNvCxnSpPr>
          <p:nvPr/>
        </p:nvCxnSpPr>
        <p:spPr>
          <a:xfrm flipV="1">
            <a:off x="8156447" y="4636056"/>
            <a:ext cx="352982" cy="50943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>
            <a:stCxn id="22" idx="3"/>
          </p:cNvCxnSpPr>
          <p:nvPr/>
        </p:nvCxnSpPr>
        <p:spPr>
          <a:xfrm>
            <a:off x="8183149" y="6067764"/>
            <a:ext cx="326280" cy="4520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6693" y="4222161"/>
            <a:ext cx="3493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/>
              <a:t>The minimum TB size is changed according to code rate </a:t>
            </a:r>
            <a:endParaRPr lang="ko-KR" altLang="en-US" sz="2000"/>
          </a:p>
        </p:txBody>
      </p:sp>
    </p:spTree>
    <p:extLst>
      <p:ext uri="{BB962C8B-B14F-4D97-AF65-F5344CB8AC3E}">
        <p14:creationId xmlns:p14="http://schemas.microsoft.com/office/powerpoint/2010/main" val="66236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23482" y="991128"/>
            <a:ext cx="1106987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FAR (or undetected error prob.) is changed according to code rate (R) and information size (K)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FAR decreases as TB size increases.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FAR increases as code rate increases.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endParaRPr lang="en-US" altLang="ko-KR" sz="2000" dirty="0" smtClean="0">
              <a:latin typeface="Arial" panose="020B0604020202020204" pitchFamily="34" charset="0"/>
              <a:ea typeface="Nokia Pure Text" panose="020B0504040602060303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is not straightforward whether </a:t>
            </a:r>
            <a:r>
              <a:rPr lang="en-US" altLang="ko-KR" sz="2000" dirty="0" smtClean="0">
                <a:latin typeface="Arial" panose="020B0604020202020204" pitchFamily="34" charset="0"/>
                <a:ea typeface="Nokia Pure Text" panose="020B0504040602060303" pitchFamily="34" charset="0"/>
                <a:cs typeface="Arial" panose="020B0604020202020204" pitchFamily="34" charset="0"/>
              </a:rPr>
              <a:t>the FAR of 2/3 code rate with 136 TB size is worse than the FAR of 1/5 code rate with 32 TB size or not.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377917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Background</a:t>
            </a:r>
            <a:endParaRPr lang="en-GB" sz="4000" dirty="0"/>
          </a:p>
        </p:txBody>
      </p:sp>
      <p:grpSp>
        <p:nvGrpSpPr>
          <p:cNvPr id="3" name="그룹 2"/>
          <p:cNvGrpSpPr/>
          <p:nvPr/>
        </p:nvGrpSpPr>
        <p:grpSpPr>
          <a:xfrm>
            <a:off x="3008725" y="2133600"/>
            <a:ext cx="5056118" cy="3393988"/>
            <a:chOff x="3008725" y="1447829"/>
            <a:chExt cx="5764572" cy="4079759"/>
          </a:xfrm>
        </p:grpSpPr>
        <p:pic>
          <p:nvPicPr>
            <p:cNvPr id="48" name="그림 47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725" y="1447829"/>
              <a:ext cx="5764572" cy="4079759"/>
            </a:xfrm>
            <a:prstGeom prst="rect">
              <a:avLst/>
            </a:prstGeom>
            <a:noFill/>
          </p:spPr>
        </p:pic>
        <p:sp>
          <p:nvSpPr>
            <p:cNvPr id="2" name="타원 1"/>
            <p:cNvSpPr/>
            <p:nvPr/>
          </p:nvSpPr>
          <p:spPr>
            <a:xfrm>
              <a:off x="4456671" y="3748217"/>
              <a:ext cx="98854" cy="906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/>
          </p:nvSpPr>
          <p:spPr>
            <a:xfrm>
              <a:off x="7483078" y="3825261"/>
              <a:ext cx="98854" cy="906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/>
          </p:nvSpPr>
          <p:spPr>
            <a:xfrm>
              <a:off x="3908855" y="3578127"/>
              <a:ext cx="98854" cy="906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3702908" y="3578127"/>
              <a:ext cx="98854" cy="906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타원 3"/>
          <p:cNvSpPr/>
          <p:nvPr/>
        </p:nvSpPr>
        <p:spPr>
          <a:xfrm rot="784420">
            <a:off x="3802081" y="3593318"/>
            <a:ext cx="3165845" cy="396818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74357" y="3053640"/>
            <a:ext cx="3245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Not used at the LTE TBS table</a:t>
            </a: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908324" y="2299829"/>
            <a:ext cx="856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TB size</a:t>
            </a:r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 rot="1738790">
            <a:off x="3675896" y="3860098"/>
            <a:ext cx="687229" cy="102023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3694204" y="3319849"/>
            <a:ext cx="104025" cy="1031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>
            <a:off x="3513569" y="3371410"/>
            <a:ext cx="328014" cy="3799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50411" y="4650457"/>
            <a:ext cx="43166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The minimum TB sizes of different code rates have a similar FAR (or undetected error prob.)</a:t>
            </a:r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직선 화살표 연결선 20"/>
          <p:cNvCxnSpPr/>
          <p:nvPr/>
        </p:nvCxnSpPr>
        <p:spPr>
          <a:xfrm flipV="1">
            <a:off x="3935589" y="4134367"/>
            <a:ext cx="409229" cy="45446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 flipH="1" flipV="1">
            <a:off x="3632263" y="4095750"/>
            <a:ext cx="97399" cy="46969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3864361" y="4103869"/>
            <a:ext cx="5096" cy="516219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 flipV="1">
            <a:off x="4105566" y="4306946"/>
            <a:ext cx="2827623" cy="37903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148429" y="4850275"/>
            <a:ext cx="361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The values of FAR are obtained  by using LG’s LDPC code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68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70" y="1472554"/>
            <a:ext cx="10385946" cy="471518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After </a:t>
            </a:r>
            <a:r>
              <a:rPr lang="en-US" altLang="zh-CN" dirty="0"/>
              <a:t>the minimum TB size for each code rate (or MCS index) and base graph(s) are </a:t>
            </a:r>
            <a:r>
              <a:rPr lang="en-US" altLang="zh-CN" dirty="0" smtClean="0"/>
              <a:t>agreed, the </a:t>
            </a:r>
            <a:r>
              <a:rPr lang="en-US" altLang="zh-CN" dirty="0" smtClean="0"/>
              <a:t>exact bit size(s) of TB-level CRC for TBs smaller than threshold(s) should be </a:t>
            </a:r>
            <a:r>
              <a:rPr lang="en-US" altLang="zh-CN" dirty="0" smtClean="0"/>
              <a:t>agreed.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At least following sets of code rate and TB size should be considered</a:t>
            </a:r>
          </a:p>
          <a:p>
            <a:pPr lvl="2"/>
            <a:r>
              <a:rPr lang="en-US" altLang="zh-CN" dirty="0" smtClean="0"/>
              <a:t>8/9 and 2/3 are respectively the maximum code rates of base matrix 1 and (nested) base matrix 2.</a:t>
            </a:r>
          </a:p>
          <a:p>
            <a:pPr lvl="2"/>
            <a:r>
              <a:rPr lang="en-US" altLang="zh-CN" dirty="0"/>
              <a:t>1</a:t>
            </a:r>
            <a:r>
              <a:rPr lang="en-US" altLang="zh-CN" dirty="0" smtClean="0"/>
              <a:t>/3 and 1/5 respectively have the minimum TB sizes of base matrix 1 and (nested) base matrix 2.</a:t>
            </a:r>
          </a:p>
          <a:p>
            <a:pPr lvl="2"/>
            <a:endParaRPr lang="en-US" altLang="zh-CN" dirty="0"/>
          </a:p>
          <a:p>
            <a:pPr lvl="2"/>
            <a:endParaRPr lang="en-US" altLang="zh-CN" dirty="0" smtClean="0"/>
          </a:p>
          <a:p>
            <a:pPr lvl="2"/>
            <a:endParaRPr lang="en-US" altLang="zh-CN" dirty="0"/>
          </a:p>
          <a:p>
            <a:pPr lvl="2"/>
            <a:endParaRPr lang="en-US" altLang="zh-CN" dirty="0" smtClean="0"/>
          </a:p>
          <a:p>
            <a:pPr lvl="2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en-US" altLang="zh-CN" dirty="0" smtClean="0"/>
          </a:p>
          <a:p>
            <a:pPr lvl="1">
              <a:buFont typeface="Wingdings" panose="05000000000000000000" pitchFamily="2" charset="2"/>
              <a:buChar char="l"/>
            </a:pPr>
            <a:endParaRPr lang="en-US" altLang="zh-CN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943" y="573170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latin typeface="Nokia Pure Text" panose="020B0504040602060303" pitchFamily="34" charset="0"/>
              </a:rPr>
              <a:t>Proposal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6774</TotalTime>
  <Words>343</Words>
  <Application>Microsoft Office PowerPoint</Application>
  <PresentationFormat>와이드스크린</PresentationFormat>
  <Paragraphs>53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Nokia Pure Text</vt:lpstr>
      <vt:lpstr>宋体</vt:lpstr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TB-level CRC reduction for small size TBs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변일무/선임연구원/차세대표준(연)ACS팀(ilmu.byun@lge.com)</cp:lastModifiedBy>
  <cp:revision>566</cp:revision>
  <dcterms:created xsi:type="dcterms:W3CDTF">2016-04-11T10:28:00Z</dcterms:created>
  <dcterms:modified xsi:type="dcterms:W3CDTF">2017-05-18T03:10:21Z</dcterms:modified>
</cp:coreProperties>
</file>