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3" r:id="rId4"/>
    <p:sldId id="281" r:id="rId5"/>
    <p:sldId id="282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Criterion for Selection of CRC length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R1-1709272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 ,15th - 19th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7.1.4.1.1.1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 NR </a:t>
            </a:r>
            <a:r>
              <a:rPr lang="en-US" dirty="0" err="1"/>
              <a:t>AdHoc</a:t>
            </a:r>
            <a:r>
              <a:rPr lang="en-US" dirty="0"/>
              <a:t>): </a:t>
            </a:r>
            <a:endParaRPr lang="sv-SE" dirty="0"/>
          </a:p>
          <a:p>
            <a:pPr lvl="0"/>
            <a:r>
              <a:rPr lang="en-US" dirty="0"/>
              <a:t>Before code block segmentation, L</a:t>
            </a:r>
            <a:r>
              <a:rPr lang="en-US" baseline="-25000" dirty="0"/>
              <a:t>TB,CRC</a:t>
            </a:r>
            <a:r>
              <a:rPr lang="en-US" dirty="0"/>
              <a:t> bit TB-level CRC are attached to the end of the transport block</a:t>
            </a:r>
            <a:endParaRPr lang="sv-SE" dirty="0"/>
          </a:p>
          <a:p>
            <a:pPr lvl="1"/>
            <a:r>
              <a:rPr lang="en-US" dirty="0"/>
              <a:t>L</a:t>
            </a:r>
            <a:r>
              <a:rPr lang="en-US" baseline="-25000" dirty="0"/>
              <a:t>TB,CRC </a:t>
            </a:r>
            <a:r>
              <a:rPr lang="en-US" dirty="0"/>
              <a:t>&lt;=24 bits</a:t>
            </a:r>
            <a:endParaRPr lang="sv-SE" dirty="0"/>
          </a:p>
          <a:p>
            <a:pPr lvl="1"/>
            <a:r>
              <a:rPr lang="en-US" dirty="0"/>
              <a:t>L</a:t>
            </a:r>
            <a:r>
              <a:rPr lang="en-US" baseline="-25000" dirty="0"/>
              <a:t>TB,CRC</a:t>
            </a:r>
            <a:r>
              <a:rPr lang="en-US" dirty="0"/>
              <a:t> value is determined to satisfy probability of misdetection of TB error &lt;=10</a:t>
            </a:r>
            <a:r>
              <a:rPr lang="en-US" baseline="30000" dirty="0"/>
              <a:t>-6</a:t>
            </a:r>
            <a:endParaRPr lang="sv-SE" dirty="0"/>
          </a:p>
          <a:p>
            <a:r>
              <a:rPr lang="en-US" dirty="0"/>
              <a:t>Inherent error detection of LDPC codes is taken into account in determining the L</a:t>
            </a:r>
            <a:r>
              <a:rPr lang="en-US" baseline="-25000" dirty="0"/>
              <a:t>TB,CRC</a:t>
            </a:r>
            <a:r>
              <a:rPr lang="en-US" dirty="0"/>
              <a:t> value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b="1" u="sng" dirty="0"/>
              <a:t>Agreement: (RAN1#88bis)</a:t>
            </a:r>
            <a:endParaRPr lang="en-US" sz="3400" dirty="0"/>
          </a:p>
          <a:p>
            <a:pPr lvl="1"/>
            <a:r>
              <a:rPr lang="en-US" sz="3000" dirty="0"/>
              <a:t>Number of bits for TB-level CRC is: L</a:t>
            </a:r>
            <a:r>
              <a:rPr lang="en-US" sz="3000" baseline="-25000" dirty="0"/>
              <a:t>TB,CRC </a:t>
            </a:r>
            <a:r>
              <a:rPr lang="en-US" sz="3000" dirty="0"/>
              <a:t>=24 bits, at least for TBs larger than a threshold (e.g. around 512 bits)</a:t>
            </a:r>
            <a:endParaRPr lang="sv-SE" sz="3000" dirty="0"/>
          </a:p>
          <a:p>
            <a:pPr lvl="1"/>
            <a:r>
              <a:rPr lang="en-US" sz="3000" dirty="0"/>
              <a:t>FFS the value of L</a:t>
            </a:r>
            <a:r>
              <a:rPr lang="en-US" sz="3000" baseline="-25000" dirty="0"/>
              <a:t>TB,CRC </a:t>
            </a:r>
            <a:r>
              <a:rPr lang="en-US" sz="3000" dirty="0"/>
              <a:t>for TBs smaller than the threshold, and the value of the threshold (0 is not precluded)</a:t>
            </a:r>
            <a:endParaRPr lang="sv-SE" sz="3000" dirty="0"/>
          </a:p>
          <a:p>
            <a:pPr lvl="1"/>
            <a:r>
              <a:rPr lang="en-US" sz="3000" dirty="0"/>
              <a:t>If a TB is segmented into 2 or more CBs after code block (CB) segmentation,</a:t>
            </a:r>
            <a:endParaRPr lang="sv-SE" sz="3000" dirty="0"/>
          </a:p>
          <a:p>
            <a:pPr lvl="2"/>
            <a:r>
              <a:rPr lang="en-US" sz="3000" dirty="0"/>
              <a:t>CB-level CRC is applied, i.e., CRC bits are attached to each code block individually (as in LTE)</a:t>
            </a:r>
            <a:endParaRPr lang="sv-SE" sz="3000" dirty="0"/>
          </a:p>
          <a:p>
            <a:pPr lvl="2"/>
            <a:r>
              <a:rPr lang="en-US" sz="3000" dirty="0"/>
              <a:t>Number bits for CB-level CRC is: 0 &lt; L</a:t>
            </a:r>
            <a:r>
              <a:rPr lang="en-US" sz="3000" baseline="-25000" dirty="0"/>
              <a:t>CB,CRC</a:t>
            </a:r>
            <a:r>
              <a:rPr lang="en-US" sz="3000" dirty="0"/>
              <a:t> &lt;= 24 bits</a:t>
            </a:r>
            <a:endParaRPr lang="sv-SE" sz="3000" dirty="0"/>
          </a:p>
          <a:p>
            <a:pPr lvl="3"/>
            <a:r>
              <a:rPr lang="en-US" sz="2200" dirty="0"/>
              <a:t>Exact value(s) L</a:t>
            </a:r>
            <a:r>
              <a:rPr lang="en-US" sz="2200" baseline="-25000" dirty="0"/>
              <a:t>CB,CRC</a:t>
            </a:r>
            <a:r>
              <a:rPr lang="en-US" sz="2200" dirty="0"/>
              <a:t> are to be agreed after base graph(s) are agreed, taking into account inherent LDPC PC capability</a:t>
            </a:r>
            <a:endParaRPr lang="sv-SE" sz="2200" dirty="0"/>
          </a:p>
          <a:p>
            <a:pPr lvl="1"/>
            <a:r>
              <a:rPr lang="en-US" sz="3000" dirty="0"/>
              <a:t>FFS whether for a code block group (CBG) containing 2 or more CBs but not all CBs of the TB, any additional CRC bits are attached to the CBG</a:t>
            </a:r>
            <a:endParaRPr lang="sv-SE" sz="3000" dirty="0"/>
          </a:p>
          <a:p>
            <a:pPr lvl="2" hangingPunct="0"/>
            <a:r>
              <a:rPr lang="en-US" sz="2600" dirty="0"/>
              <a:t>To be decide after decision on the value(s) of L</a:t>
            </a:r>
            <a:r>
              <a:rPr lang="en-US" sz="2600" baseline="-25000" dirty="0"/>
              <a:t>CB,CRC</a:t>
            </a:r>
            <a:endParaRPr lang="sv-SE" sz="2600" dirty="0"/>
          </a:p>
        </p:txBody>
      </p:sp>
    </p:spTree>
    <p:extLst>
      <p:ext uri="{BB962C8B-B14F-4D97-AF65-F5344CB8AC3E}">
        <p14:creationId xmlns:p14="http://schemas.microsoft.com/office/powerpoint/2010/main" val="100143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In the agreement, it is not specified how the probability of miss detection is defined</a:t>
                </a:r>
              </a:p>
              <a:p>
                <a:r>
                  <a:rPr lang="en-US" dirty="0"/>
                  <a:t>For blind detection situations (e.g. control), FAR is measured for random input</a:t>
                </a:r>
                <a:br>
                  <a:rPr lang="en-US" dirty="0"/>
                </a:br>
                <a:r>
                  <a:rPr lang="en-US" sz="1000" dirty="0"/>
                  <a:t> 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sv-SE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400" b="0" i="1" smtClean="0">
                            <a:latin typeface="Cambria Math" panose="02040503050406030204" pitchFamily="18" charset="0"/>
                          </a:rPr>
                          <m:t>𝐹𝐴𝑅</m:t>
                        </m:r>
                      </m:e>
                      <m:sub>
                        <m:r>
                          <a:rPr lang="sv-SE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en-GB" sz="24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undetected</m:t>
                        </m:r>
                        <m:r>
                          <a:rPr lang="en-GB" sz="24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frame</m:t>
                        </m:r>
                        <m:r>
                          <a:rPr lang="en-GB" sz="24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errors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sv-SE" sz="2400" b="0" i="0" smtClean="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sv-SE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frame</m:t>
                        </m:r>
                        <m:r>
                          <a:rPr lang="en-GB" sz="24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400">
                            <a:latin typeface="Cambria Math" panose="02040503050406030204" pitchFamily="18" charset="0"/>
                          </a:rPr>
                          <m:t>errors</m:t>
                        </m:r>
                      </m:den>
                    </m:f>
                  </m:oMath>
                </a14:m>
                <a:endParaRPr lang="en-US" dirty="0"/>
              </a:p>
              <a:p>
                <a:r>
                  <a:rPr lang="en-US" dirty="0"/>
                  <a:t>In a situation where actual </a:t>
                </a:r>
                <a:r>
                  <a:rPr lang="en-US" dirty="0" err="1"/>
                  <a:t>codewords</a:t>
                </a:r>
                <a:r>
                  <a:rPr lang="en-US" dirty="0"/>
                  <a:t> are transmitted, probability of undetected error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𝑢𝑑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a better measure (see next slide)</a:t>
                </a:r>
                <a:br>
                  <a:rPr lang="en-US" dirty="0"/>
                </a:br>
                <a:r>
                  <a:rPr lang="en-US" sz="1000" dirty="0">
                    <a:solidFill>
                      <a:prstClr val="black"/>
                    </a:solidFill>
                  </a:rPr>
                  <a:t> 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sv-SE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𝑢𝑑</m:t>
                        </m:r>
                      </m:sub>
                    </m:sSub>
                    <m:r>
                      <a:rPr lang="en-GB" sz="2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en-GB" sz="2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undetected</m:t>
                        </m:r>
                        <m:r>
                          <a:rPr lang="en-GB" sz="2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frame</m:t>
                        </m:r>
                        <m:r>
                          <a:rPr lang="en-GB" sz="2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errors</m:t>
                        </m:r>
                      </m:num>
                      <m:den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sv-SE" sz="2200" b="0" i="0" smtClean="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sv-SE" sz="2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transmitted</m:t>
                        </m:r>
                        <m:r>
                          <a:rPr lang="en-GB" sz="2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200">
                            <a:latin typeface="Cambria Math" panose="02040503050406030204" pitchFamily="18" charset="0"/>
                          </a:rPr>
                          <m:t>frames</m:t>
                        </m:r>
                      </m:den>
                    </m:f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  <a:blipFill>
                <a:blip r:embed="rId2"/>
                <a:stretch>
                  <a:fillRect l="-1704" t="-2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7068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FAR vs. </a:t>
            </a:r>
            <a:r>
              <a:rPr lang="en-US" dirty="0" err="1"/>
              <a:t>P</a:t>
            </a:r>
            <a:r>
              <a:rPr lang="en-US" baseline="-25000" dirty="0" err="1"/>
              <a:t>ud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1676399"/>
          </a:xfrm>
        </p:spPr>
        <p:txBody>
          <a:bodyPr>
            <a:normAutofit fontScale="92500"/>
          </a:bodyPr>
          <a:lstStyle/>
          <a:p>
            <a:r>
              <a:rPr lang="en-US" sz="2800" dirty="0" err="1"/>
              <a:t>P</a:t>
            </a:r>
            <a:r>
              <a:rPr lang="en-US" sz="2800" baseline="-25000" dirty="0" err="1"/>
              <a:t>ud</a:t>
            </a:r>
            <a:r>
              <a:rPr lang="en-US" sz="2800" dirty="0"/>
              <a:t>= FAR x BLER</a:t>
            </a:r>
          </a:p>
          <a:p>
            <a:r>
              <a:rPr lang="en-US" sz="2800" dirty="0" err="1"/>
              <a:t>P</a:t>
            </a:r>
            <a:r>
              <a:rPr lang="en-US" sz="2800" baseline="-25000" dirty="0" err="1"/>
              <a:t>ud</a:t>
            </a:r>
            <a:r>
              <a:rPr lang="en-US" sz="2800" dirty="0"/>
              <a:t> is important from a system level perspective</a:t>
            </a:r>
          </a:p>
          <a:p>
            <a:pPr lvl="1"/>
            <a:r>
              <a:rPr lang="en-US" sz="2400" dirty="0"/>
              <a:t>Takes into account the probability that an error actually occurs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048000"/>
            <a:ext cx="4705888" cy="352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32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Proposal:</a:t>
            </a:r>
            <a:endParaRPr lang="en-US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 </a:t>
            </a:r>
            <a:r>
              <a:rPr lang="en-US" sz="2800" dirty="0" err="1"/>
              <a:t>P</a:t>
            </a:r>
            <a:r>
              <a:rPr lang="en-US" sz="2800" baseline="-25000" dirty="0" err="1"/>
              <a:t>ud</a:t>
            </a:r>
            <a:r>
              <a:rPr lang="en-US" sz="2800" baseline="-25000" dirty="0"/>
              <a:t> </a:t>
            </a:r>
            <a:r>
              <a:rPr lang="en-US" sz="2800" dirty="0"/>
              <a:t>is used as selection criterion for the number of CRC bits to attach. For both</a:t>
            </a:r>
          </a:p>
          <a:p>
            <a:pPr lvl="1"/>
            <a:r>
              <a:rPr lang="en-US" sz="2400" dirty="0"/>
              <a:t>Value of L</a:t>
            </a:r>
            <a:r>
              <a:rPr lang="en-US" sz="2400" baseline="-25000" dirty="0"/>
              <a:t>TB,CRC </a:t>
            </a:r>
            <a:r>
              <a:rPr lang="en-US" sz="2400" dirty="0"/>
              <a:t>for TBs smaller than the threshold</a:t>
            </a:r>
          </a:p>
          <a:p>
            <a:pPr lvl="1"/>
            <a:r>
              <a:rPr lang="en-US" sz="2400" dirty="0"/>
              <a:t>Value of L</a:t>
            </a:r>
            <a:r>
              <a:rPr lang="en-US" sz="2400" baseline="-25000" dirty="0"/>
              <a:t>CB,CRC </a:t>
            </a:r>
            <a:r>
              <a:rPr lang="en-US" sz="2400" dirty="0"/>
              <a:t>for CB-level CRC bits </a:t>
            </a:r>
            <a:br>
              <a:rPr lang="en-US" sz="2400" dirty="0"/>
            </a:br>
            <a:endParaRPr lang="en-US" sz="2400" dirty="0"/>
          </a:p>
          <a:p>
            <a:r>
              <a:rPr lang="en-US" sz="2800" dirty="0"/>
              <a:t>For TBs smaller than the threshold, L</a:t>
            </a:r>
            <a:r>
              <a:rPr lang="en-US" sz="2800" baseline="-25000" dirty="0"/>
              <a:t>TB,CRC</a:t>
            </a:r>
            <a:r>
              <a:rPr lang="en-US" sz="2800" dirty="0"/>
              <a:t> value is determined to satisfy probability of undetected TB error: </a:t>
            </a:r>
            <a:r>
              <a:rPr lang="en-US" sz="2800" dirty="0" err="1"/>
              <a:t>P</a:t>
            </a:r>
            <a:r>
              <a:rPr lang="en-US" sz="2800" baseline="-25000" dirty="0" err="1"/>
              <a:t>ud,TB</a:t>
            </a:r>
            <a:r>
              <a:rPr lang="en-US" sz="2800" baseline="-25000" dirty="0"/>
              <a:t> </a:t>
            </a:r>
            <a:r>
              <a:rPr lang="en-US" sz="2800" dirty="0"/>
              <a:t>&lt;=10</a:t>
            </a:r>
            <a:r>
              <a:rPr lang="en-US" sz="2800" baseline="30000" dirty="0"/>
              <a:t>-6</a:t>
            </a:r>
            <a:endParaRPr lang="sv-SE" sz="2000" dirty="0"/>
          </a:p>
          <a:p>
            <a:endParaRPr lang="en-US" sz="28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</TotalTime>
  <Words>363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WF on Criterion for Selection of CRC length</vt:lpstr>
      <vt:lpstr>Background (1)</vt:lpstr>
      <vt:lpstr>Background (2)</vt:lpstr>
      <vt:lpstr>Discussion</vt:lpstr>
      <vt:lpstr>FAR vs. Pud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226</cp:revision>
  <dcterms:created xsi:type="dcterms:W3CDTF">2006-08-16T00:00:00Z</dcterms:created>
  <dcterms:modified xsi:type="dcterms:W3CDTF">2017-05-18T09:22:21Z</dcterms:modified>
</cp:coreProperties>
</file>