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303" r:id="rId3"/>
    <p:sldId id="304" r:id="rId4"/>
    <p:sldId id="306" r:id="rId5"/>
    <p:sldId id="305" r:id="rId6"/>
    <p:sldId id="30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047" autoAdjust="0"/>
    <p:restoredTop sz="96779" autoAdjust="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.vsd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Evaluation of V2V Transmit Diversity Schemes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LGE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#88bis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en-GB" sz="1800" b="1" dirty="0" smtClean="0"/>
              <a:t>R1-1706555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</a:t>
            </a:r>
            <a:r>
              <a:rPr lang="en-US" altLang="ko-KR" sz="1800" b="1" baseline="30000" dirty="0" smtClean="0"/>
              <a:t>rd</a:t>
            </a:r>
            <a:r>
              <a:rPr lang="en-US" altLang="ko-KR" sz="1800" b="1" dirty="0" smtClean="0"/>
              <a:t>  – 7</a:t>
            </a:r>
            <a:r>
              <a:rPr lang="en-US" altLang="ko-KR" sz="1800" b="1" baseline="30000" dirty="0" smtClean="0"/>
              <a:t>th</a:t>
            </a:r>
            <a:r>
              <a:rPr lang="en-US" altLang="ko-KR" sz="1800" b="1" dirty="0" smtClean="0"/>
              <a:t> April,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</a:t>
            </a:r>
            <a:r>
              <a:rPr lang="en-US" altLang="ko-KR" sz="1800" b="1" dirty="0" smtClean="0"/>
              <a:t>7.2.3.2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of V2V Transmit Diversity Schemes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RAN1 WG has discussed evaluation assumptions for V2V </a:t>
            </a:r>
            <a:r>
              <a:rPr lang="en-GB" sz="2000" dirty="0" err="1" smtClean="0"/>
              <a:t>TxD</a:t>
            </a:r>
            <a:r>
              <a:rPr lang="en-GB" sz="2000" dirty="0" smtClean="0"/>
              <a:t> schemes. The  following working assumption was made by RAN1 WG</a:t>
            </a:r>
          </a:p>
          <a:p>
            <a:r>
              <a:rPr lang="en-GB" sz="2000" dirty="0" smtClean="0"/>
              <a:t>Working </a:t>
            </a:r>
            <a:r>
              <a:rPr lang="en-GB" sz="2000" dirty="0"/>
              <a:t>Assumption:</a:t>
            </a:r>
            <a:endParaRPr lang="ru-RU" sz="2000" dirty="0"/>
          </a:p>
          <a:p>
            <a:pPr lvl="1"/>
            <a:r>
              <a:rPr lang="en-US" sz="1800" dirty="0"/>
              <a:t>Applied method on “Orphan” symbol issue in STBC should be provided if STBC is applied</a:t>
            </a:r>
            <a:endParaRPr lang="ru-RU" sz="1800" dirty="0"/>
          </a:p>
          <a:p>
            <a:pPr lvl="1"/>
            <a:r>
              <a:rPr lang="en-US" sz="1800" dirty="0" err="1" smtClean="0"/>
              <a:t>Precoding</a:t>
            </a:r>
            <a:r>
              <a:rPr lang="en-US" sz="1800" dirty="0" smtClean="0"/>
              <a:t> </a:t>
            </a:r>
            <a:r>
              <a:rPr lang="en-US" sz="1800" dirty="0"/>
              <a:t>details of PVS should be illustrated following with evaluation results</a:t>
            </a:r>
            <a:endParaRPr lang="ru-RU" sz="1800" dirty="0"/>
          </a:p>
          <a:p>
            <a:pPr lvl="1"/>
            <a:r>
              <a:rPr lang="en-US" sz="1800" dirty="0"/>
              <a:t>When only one antenna port is applied, legacy DMRS pattern is reused.</a:t>
            </a:r>
            <a:endParaRPr lang="ru-RU" sz="1800" dirty="0"/>
          </a:p>
          <a:p>
            <a:pPr lvl="1"/>
            <a:r>
              <a:rPr lang="en-US" sz="1800" dirty="0"/>
              <a:t>For the case that more than one antenna port is applied, the time location of DMRS is the same as Rel-14.</a:t>
            </a:r>
            <a:endParaRPr lang="ru-RU" sz="1800" dirty="0"/>
          </a:p>
          <a:p>
            <a:pPr lvl="1"/>
            <a:r>
              <a:rPr lang="en-US" sz="1800" dirty="0"/>
              <a:t>Channel estimation and demodulation details should be provided by proponents</a:t>
            </a:r>
            <a:endParaRPr lang="ru-RU" sz="1800" dirty="0"/>
          </a:p>
          <a:p>
            <a:pPr lvl="1"/>
            <a:r>
              <a:rPr lang="en-US" sz="1800" dirty="0"/>
              <a:t>There should be analysis on impact to Rel-14 UE provided following with evaluation assumption and link and/or system simulations, including interference increase of Rel-15 UEs over Rel-14 UEs </a:t>
            </a:r>
            <a:endParaRPr lang="ru-RU" sz="1800" dirty="0"/>
          </a:p>
          <a:p>
            <a:pPr lvl="2"/>
            <a:r>
              <a:rPr lang="en-US" sz="1600" dirty="0">
                <a:solidFill>
                  <a:srgbClr val="C00000"/>
                </a:solidFill>
              </a:rPr>
              <a:t>Details FFS (</a:t>
            </a:r>
            <a:r>
              <a:rPr lang="en-US" sz="1600" dirty="0" smtClean="0">
                <a:solidFill>
                  <a:srgbClr val="C00000"/>
                </a:solidFill>
              </a:rPr>
              <a:t>Alexey </a:t>
            </a:r>
            <a:r>
              <a:rPr lang="en-US" sz="1600" dirty="0">
                <a:solidFill>
                  <a:srgbClr val="C00000"/>
                </a:solidFill>
              </a:rPr>
              <a:t>to provide WF)</a:t>
            </a:r>
            <a:endParaRPr lang="ru-RU" sz="1600" dirty="0">
              <a:solidFill>
                <a:srgbClr val="C00000"/>
              </a:solidFill>
            </a:endParaRPr>
          </a:p>
          <a:p>
            <a:endParaRPr lang="ru-R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340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 transmit diversity schemes may have different impact on R14 UE V2V demodulation performance</a:t>
            </a:r>
          </a:p>
          <a:p>
            <a:r>
              <a:rPr lang="en-US" dirty="0" smtClean="0"/>
              <a:t>In order to capture impact from candidate R15 Transmit Diversity (</a:t>
            </a:r>
            <a:r>
              <a:rPr lang="en-US" dirty="0" err="1" smtClean="0"/>
              <a:t>TxD</a:t>
            </a:r>
            <a:r>
              <a:rPr lang="en-US" dirty="0" smtClean="0"/>
              <a:t>) schemes on R14 V2V demodulation performance the link and system level studies should be considered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0977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Level Analysis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328198"/>
              </p:ext>
            </p:extLst>
          </p:nvPr>
        </p:nvGraphicFramePr>
        <p:xfrm>
          <a:off x="685800" y="2667000"/>
          <a:ext cx="3429426" cy="3365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Visio" r:id="rId4" imgW="5714852" imgH="5608189" progId="Visio.Drawing.15">
                  <p:embed/>
                </p:oleObj>
              </mc:Choice>
              <mc:Fallback>
                <p:oleObj name="Visio" r:id="rId4" imgW="5714852" imgH="560818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67000"/>
                        <a:ext cx="3429426" cy="33656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434952"/>
              </p:ext>
            </p:extLst>
          </p:nvPr>
        </p:nvGraphicFramePr>
        <p:xfrm>
          <a:off x="4953000" y="2620426"/>
          <a:ext cx="3696774" cy="3627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Visio" r:id="rId7" imgW="5714852" imgH="5608189" progId="Visio.Drawing.15">
                  <p:embed/>
                </p:oleObj>
              </mc:Choice>
              <mc:Fallback>
                <p:oleObj name="Visio" r:id="rId7" imgW="5714852" imgH="5608189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620426"/>
                        <a:ext cx="3696774" cy="36279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38200" y="2057400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R14 Only Scenario (Scenario 1)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097308" y="2057400"/>
            <a:ext cx="3424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Mix R14/R15 Scenario (Scenario 2)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910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Level Analysis (Alt </a:t>
            </a:r>
            <a:r>
              <a:rPr lang="en-US" dirty="0" smtClean="0"/>
              <a:t>1)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Proposals</a:t>
            </a:r>
          </a:p>
          <a:p>
            <a:pPr lvl="1"/>
            <a:r>
              <a:rPr lang="en-US" sz="2400" dirty="0" smtClean="0"/>
              <a:t>R15 </a:t>
            </a:r>
            <a:r>
              <a:rPr lang="en-US" sz="2400" dirty="0" err="1" smtClean="0"/>
              <a:t>TxD</a:t>
            </a:r>
            <a:r>
              <a:rPr lang="en-US" sz="2400" dirty="0" smtClean="0"/>
              <a:t> schemes are analyzed in terms of impact on R14 V2V performance in interference limited scenario</a:t>
            </a:r>
          </a:p>
          <a:p>
            <a:pPr lvl="1"/>
            <a:r>
              <a:rPr lang="en-US" sz="2400" dirty="0" smtClean="0"/>
              <a:t>BLER vs SINR is evaluated</a:t>
            </a:r>
          </a:p>
          <a:p>
            <a:pPr lvl="2"/>
            <a:r>
              <a:rPr lang="en-US" sz="2000" dirty="0" smtClean="0"/>
              <a:t>SNR = 25dB, SIR varies in the range -5:20 dB, MMSE Receiver</a:t>
            </a:r>
          </a:p>
          <a:p>
            <a:pPr lvl="1"/>
            <a:r>
              <a:rPr lang="en-US" sz="2400" dirty="0" smtClean="0"/>
              <a:t>SINR degradation </a:t>
            </a:r>
            <a:r>
              <a:rPr lang="en-US" sz="2400" dirty="0"/>
              <a:t>@BLER = 10</a:t>
            </a:r>
            <a:r>
              <a:rPr lang="en-US" sz="2400" baseline="30000" dirty="0"/>
              <a:t>-2</a:t>
            </a:r>
            <a:r>
              <a:rPr lang="en-US" sz="2400" dirty="0"/>
              <a:t> </a:t>
            </a:r>
            <a:r>
              <a:rPr lang="en-US" sz="2400" dirty="0" smtClean="0"/>
              <a:t>is reported (</a:t>
            </a:r>
            <a:r>
              <a:rPr lang="en-US" sz="2400" dirty="0"/>
              <a:t>∆SINR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∆SINR = SINR</a:t>
            </a:r>
            <a:r>
              <a:rPr lang="en-US" sz="2400" baseline="-25000" dirty="0" smtClean="0"/>
              <a:t>R15 </a:t>
            </a:r>
            <a:r>
              <a:rPr lang="en-US" sz="2400" dirty="0" smtClean="0"/>
              <a:t>– SINR</a:t>
            </a:r>
            <a:r>
              <a:rPr lang="en-US" sz="2400" baseline="-25000" dirty="0" smtClean="0"/>
              <a:t>R14</a:t>
            </a:r>
            <a:endParaRPr lang="en-US" sz="2400" baseline="30000" dirty="0" smtClean="0"/>
          </a:p>
          <a:p>
            <a:pPr lvl="2"/>
            <a:r>
              <a:rPr lang="en-US" sz="2000" dirty="0" smtClean="0"/>
              <a:t>SINR</a:t>
            </a:r>
            <a:r>
              <a:rPr lang="en-US" sz="2000" baseline="-25000" dirty="0" smtClean="0"/>
              <a:t>R15</a:t>
            </a:r>
            <a:r>
              <a:rPr lang="en-US" sz="2000" dirty="0" smtClean="0"/>
              <a:t> – SINR measured under R15 </a:t>
            </a:r>
            <a:r>
              <a:rPr lang="en-US" sz="2000" dirty="0" err="1" smtClean="0"/>
              <a:t>TxD</a:t>
            </a:r>
            <a:r>
              <a:rPr lang="en-US" sz="2000" dirty="0" smtClean="0"/>
              <a:t> signal interference</a:t>
            </a:r>
          </a:p>
          <a:p>
            <a:pPr lvl="2"/>
            <a:r>
              <a:rPr lang="en-US" sz="2000" dirty="0" smtClean="0"/>
              <a:t>SINR</a:t>
            </a:r>
            <a:r>
              <a:rPr lang="en-US" sz="2000" baseline="-25000" dirty="0" smtClean="0"/>
              <a:t>R14</a:t>
            </a:r>
            <a:r>
              <a:rPr lang="en-US" sz="2000" dirty="0" smtClean="0"/>
              <a:t> </a:t>
            </a:r>
            <a:r>
              <a:rPr lang="en-US" sz="2000" dirty="0"/>
              <a:t>– </a:t>
            </a:r>
            <a:r>
              <a:rPr lang="en-US" sz="2000" dirty="0" smtClean="0"/>
              <a:t>SINR measured under R14 V2V signal</a:t>
            </a:r>
            <a:r>
              <a:rPr lang="ru-RU" sz="2000" dirty="0" smtClean="0"/>
              <a:t> </a:t>
            </a:r>
            <a:r>
              <a:rPr lang="en-US" sz="2000" dirty="0" smtClean="0"/>
              <a:t>interference</a:t>
            </a:r>
          </a:p>
          <a:p>
            <a:pPr lvl="1"/>
            <a:r>
              <a:rPr lang="en-US" sz="2400" dirty="0" smtClean="0"/>
              <a:t>Sensitivity to different R15 </a:t>
            </a:r>
            <a:r>
              <a:rPr lang="en-US" sz="2400" dirty="0" err="1" smtClean="0"/>
              <a:t>TxD</a:t>
            </a:r>
            <a:r>
              <a:rPr lang="en-US" sz="2400" dirty="0" smtClean="0"/>
              <a:t> interference signals is analyzed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713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Level Analysis (Alt 2)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Proposals</a:t>
            </a:r>
          </a:p>
          <a:p>
            <a:pPr lvl="1"/>
            <a:r>
              <a:rPr lang="en-US" sz="2400" dirty="0" smtClean="0"/>
              <a:t>R15 </a:t>
            </a:r>
            <a:r>
              <a:rPr lang="en-US" sz="2400" dirty="0" err="1" smtClean="0"/>
              <a:t>TxD</a:t>
            </a:r>
            <a:r>
              <a:rPr lang="en-US" sz="2400" dirty="0" smtClean="0"/>
              <a:t> schemes are analyzed in terms of impact on R14 V2V performance in interference limited scenario</a:t>
            </a:r>
          </a:p>
          <a:p>
            <a:pPr lvl="1"/>
            <a:r>
              <a:rPr lang="en-US" sz="2400" dirty="0" smtClean="0"/>
              <a:t>BLER vs SNR is evaluated</a:t>
            </a:r>
          </a:p>
          <a:p>
            <a:pPr lvl="2"/>
            <a:r>
              <a:rPr lang="en-US" sz="2000" dirty="0" smtClean="0"/>
              <a:t>INR = 10dB, SNR varies in the range 5:30 dB, MMSE Receiver</a:t>
            </a:r>
          </a:p>
          <a:p>
            <a:pPr lvl="1"/>
            <a:r>
              <a:rPr lang="en-US" sz="2400" dirty="0" smtClean="0"/>
              <a:t>∆SNR degradation </a:t>
            </a:r>
            <a:r>
              <a:rPr lang="en-US" sz="2400" dirty="0"/>
              <a:t>@BLER = 10</a:t>
            </a:r>
            <a:r>
              <a:rPr lang="en-US" sz="2400" baseline="30000" dirty="0"/>
              <a:t>-2</a:t>
            </a:r>
            <a:r>
              <a:rPr lang="en-US" sz="2400" dirty="0"/>
              <a:t> </a:t>
            </a:r>
            <a:r>
              <a:rPr lang="en-US" sz="2400" dirty="0" smtClean="0"/>
              <a:t>is reported (</a:t>
            </a:r>
            <a:r>
              <a:rPr lang="en-US" sz="2400" dirty="0"/>
              <a:t>∆</a:t>
            </a:r>
            <a:r>
              <a:rPr lang="en-US" sz="2400" dirty="0" smtClean="0"/>
              <a:t>SNR)</a:t>
            </a:r>
          </a:p>
          <a:p>
            <a:pPr lvl="1"/>
            <a:r>
              <a:rPr lang="en-US" sz="2400" dirty="0" smtClean="0"/>
              <a:t>∆SNR = SNR</a:t>
            </a:r>
            <a:r>
              <a:rPr lang="en-US" sz="2400" baseline="-25000" dirty="0" smtClean="0"/>
              <a:t>R15 </a:t>
            </a:r>
            <a:r>
              <a:rPr lang="en-US" sz="2400" dirty="0" smtClean="0"/>
              <a:t>– SNR</a:t>
            </a:r>
            <a:r>
              <a:rPr lang="en-US" sz="2400" baseline="-25000" dirty="0" smtClean="0"/>
              <a:t>R14</a:t>
            </a:r>
            <a:endParaRPr lang="en-US" sz="2400" baseline="30000" dirty="0" smtClean="0"/>
          </a:p>
          <a:p>
            <a:pPr lvl="2"/>
            <a:r>
              <a:rPr lang="en-US" sz="2000" dirty="0" smtClean="0"/>
              <a:t>SNR</a:t>
            </a:r>
            <a:r>
              <a:rPr lang="en-US" sz="2000" baseline="-25000" dirty="0" smtClean="0"/>
              <a:t>R15</a:t>
            </a:r>
            <a:r>
              <a:rPr lang="en-US" sz="2000" dirty="0" smtClean="0"/>
              <a:t> – SNR required to meet BLER 10</a:t>
            </a:r>
            <a:r>
              <a:rPr lang="en-US" sz="2000" baseline="30000" dirty="0" smtClean="0"/>
              <a:t>-2</a:t>
            </a:r>
            <a:r>
              <a:rPr lang="en-US" sz="2000" dirty="0" smtClean="0"/>
              <a:t> in the presence of R15 </a:t>
            </a:r>
            <a:r>
              <a:rPr lang="en-US" sz="2000" dirty="0" err="1" smtClean="0"/>
              <a:t>TxD</a:t>
            </a:r>
            <a:r>
              <a:rPr lang="en-US" sz="2000" dirty="0" smtClean="0"/>
              <a:t> signal interference</a:t>
            </a:r>
          </a:p>
          <a:p>
            <a:pPr lvl="2"/>
            <a:r>
              <a:rPr lang="en-US" sz="2000" dirty="0" smtClean="0"/>
              <a:t>SNR</a:t>
            </a:r>
            <a:r>
              <a:rPr lang="en-US" sz="2000" baseline="-25000" dirty="0" smtClean="0"/>
              <a:t>R14</a:t>
            </a:r>
            <a:r>
              <a:rPr lang="en-US" sz="2000" dirty="0" smtClean="0"/>
              <a:t> </a:t>
            </a:r>
            <a:r>
              <a:rPr lang="en-US" sz="2000" dirty="0"/>
              <a:t>– SNR required to meet BLER 10</a:t>
            </a:r>
            <a:r>
              <a:rPr lang="en-US" sz="2000" baseline="30000" dirty="0"/>
              <a:t>-2</a:t>
            </a:r>
            <a:r>
              <a:rPr lang="en-US" sz="2000" dirty="0"/>
              <a:t> in the presence of </a:t>
            </a:r>
            <a:r>
              <a:rPr lang="en-US" sz="2000" dirty="0" smtClean="0"/>
              <a:t>R14 signal </a:t>
            </a:r>
            <a:r>
              <a:rPr lang="en-US" sz="2000" dirty="0"/>
              <a:t>interference</a:t>
            </a:r>
            <a:endParaRPr lang="en-US" sz="2000" dirty="0" smtClean="0"/>
          </a:p>
          <a:p>
            <a:pPr lvl="1"/>
            <a:r>
              <a:rPr lang="en-US" sz="2400" dirty="0" smtClean="0"/>
              <a:t>Sensitivity to different R15 </a:t>
            </a:r>
            <a:r>
              <a:rPr lang="en-US" sz="2400" dirty="0" err="1" smtClean="0"/>
              <a:t>TxD</a:t>
            </a:r>
            <a:r>
              <a:rPr lang="en-US" sz="2400" dirty="0" smtClean="0"/>
              <a:t> interference signals is analyzed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2034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</Words>
  <Application>Microsoft Office PowerPoint</Application>
  <PresentationFormat>On-screen Show (4:3)</PresentationFormat>
  <Paragraphs>47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宋体</vt:lpstr>
      <vt:lpstr>Arial</vt:lpstr>
      <vt:lpstr>Calibri</vt:lpstr>
      <vt:lpstr>Times New Roman</vt:lpstr>
      <vt:lpstr>Office Theme</vt:lpstr>
      <vt:lpstr>Visio</vt:lpstr>
      <vt:lpstr>WF on Evaluation of V2V Transmit Diversity Schemes</vt:lpstr>
      <vt:lpstr>Evaluation of V2V Transmit Diversity Schemes</vt:lpstr>
      <vt:lpstr>Background</vt:lpstr>
      <vt:lpstr>Link Level Analysis</vt:lpstr>
      <vt:lpstr>Link Level Analysis (Alt 1)</vt:lpstr>
      <vt:lpstr>Link Level Analysis (Alt 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2017-04-05T16:53:20Z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455c8a18-b78b-4de3-929d-b2d588960fa4</vt:lpwstr>
  </property>
  <property fmtid="{D5CDD505-2E9C-101B-9397-08002B2CF9AE}" pid="3" name="CTP_TimeStamp">
    <vt:lpwstr>2017-04-05 15:58:15Z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