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sldIdLst>
    <p:sldId id="256" r:id="rId8"/>
    <p:sldId id="274" r:id="rId9"/>
    <p:sldId id="287" r:id="rId10"/>
    <p:sldId id="288" r:id="rId11"/>
    <p:sldId id="290" r:id="rId12"/>
    <p:sldId id="291" r:id="rId13"/>
    <p:sldId id="293" r:id="rId14"/>
    <p:sldId id="278" r:id="rId15"/>
    <p:sldId id="282" r:id="rId16"/>
    <p:sldId id="283" r:id="rId17"/>
    <p:sldId id="28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35830D4-3CA6-491D-88BE-76EF0C921B7B}">
          <p14:sldIdLst>
            <p14:sldId id="256"/>
            <p14:sldId id="274"/>
            <p14:sldId id="287"/>
            <p14:sldId id="288"/>
            <p14:sldId id="290"/>
            <p14:sldId id="291"/>
            <p14:sldId id="293"/>
            <p14:sldId id="278"/>
            <p14:sldId id="282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84" d="100"/>
          <a:sy n="84" d="100"/>
        </p:scale>
        <p:origin x="51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9113" y="1568409"/>
            <a:ext cx="10707758" cy="2387600"/>
          </a:xfrm>
        </p:spPr>
        <p:txBody>
          <a:bodyPr anchor="ctr">
            <a:noAutofit/>
          </a:bodyPr>
          <a:lstStyle/>
          <a:p>
            <a:r>
              <a:rPr lang="en-US" dirty="0"/>
              <a:t>WF on </a:t>
            </a:r>
            <a:r>
              <a:rPr lang="en-GB" dirty="0"/>
              <a:t>Channel Models for Aerial Vehicles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077" y="4048084"/>
            <a:ext cx="11343861" cy="1655762"/>
          </a:xfrm>
        </p:spPr>
        <p:txBody>
          <a:bodyPr>
            <a:normAutofit/>
          </a:bodyPr>
          <a:lstStyle/>
          <a:p>
            <a:r>
              <a:rPr lang="en-US" dirty="0"/>
              <a:t>Nokia, Alcatel-Lucent Shanghai Bell, ZTE, ZTE Microelectronics, </a:t>
            </a:r>
            <a:r>
              <a:rPr lang="en-US" dirty="0" err="1"/>
              <a:t>Tongji</a:t>
            </a:r>
            <a:r>
              <a:rPr lang="en-US" dirty="0"/>
              <a:t> University, Intel, Ericsson, Huawei, HiSilicon, NTT DOCOMO, Qualcomm</a:t>
            </a:r>
            <a:r>
              <a:rPr lang="en-US"/>
              <a:t>, Samsung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/>
              <a:t>R1-1706478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3rd – 7th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>
            <a:normAutofit/>
          </a:bodyPr>
          <a:lstStyle/>
          <a:p>
            <a:r>
              <a:rPr lang="en-US" dirty="0"/>
              <a:t>Annex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(3/4)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489" y="95535"/>
            <a:ext cx="7867317" cy="6858000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4800" y="1369733"/>
            <a:ext cx="4680370" cy="4764313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GB" sz="2200" dirty="0">
                <a:solidFill>
                  <a:srgbClr val="0070C0"/>
                </a:solidFill>
              </a:rPr>
              <a:t>Comparison</a:t>
            </a:r>
          </a:p>
          <a:p>
            <a:pPr marL="230400" lvl="1" hangingPunct="0"/>
            <a:r>
              <a:rPr lang="en-GB" sz="2000" dirty="0"/>
              <a:t>3GPP </a:t>
            </a:r>
            <a:r>
              <a:rPr lang="en-GB" sz="2000" dirty="0" err="1"/>
              <a:t>RMa</a:t>
            </a:r>
            <a:r>
              <a:rPr lang="en-GB" sz="2000" dirty="0"/>
              <a:t> LOS (in Table 7.4.1-1 of TR 38.901</a:t>
            </a:r>
          </a:p>
          <a:p>
            <a:pPr marL="230400" lvl="1" hangingPunct="0"/>
            <a:r>
              <a:rPr lang="en-GB" sz="2000" dirty="0" err="1"/>
              <a:t>RMa</a:t>
            </a:r>
            <a:r>
              <a:rPr lang="en-GB" sz="2000" dirty="0"/>
              <a:t> UAV Fit model (in R1-1704430)</a:t>
            </a:r>
          </a:p>
          <a:p>
            <a:pPr marL="230400" lvl="1" hangingPunct="0"/>
            <a:r>
              <a:rPr lang="en-GB" sz="2000" dirty="0"/>
              <a:t>3GPP </a:t>
            </a:r>
            <a:r>
              <a:rPr lang="en-GB" sz="2000" dirty="0" err="1"/>
              <a:t>RMa</a:t>
            </a:r>
            <a:r>
              <a:rPr lang="en-GB" sz="2000" dirty="0"/>
              <a:t> LOS UAV (in Proposal 3) </a:t>
            </a:r>
          </a:p>
          <a:p>
            <a:pPr marL="0" indent="0" hangingPunct="0">
              <a:buNone/>
            </a:pPr>
            <a:endParaRPr lang="en-GB" sz="2400" dirty="0">
              <a:solidFill>
                <a:srgbClr val="0070C0"/>
              </a:solidFill>
            </a:endParaRPr>
          </a:p>
          <a:p>
            <a:pPr marL="0" indent="0" hangingPunct="0">
              <a:buNone/>
            </a:pPr>
            <a:r>
              <a:rPr lang="en-GB" sz="2200" dirty="0">
                <a:solidFill>
                  <a:srgbClr val="0070C0"/>
                </a:solidFill>
              </a:rPr>
              <a:t>Observations</a:t>
            </a:r>
          </a:p>
          <a:p>
            <a:pPr marL="285750" lvl="1" indent="-285750">
              <a:spcBef>
                <a:spcPts val="1000"/>
              </a:spcBef>
              <a:spcAft>
                <a:spcPts val="1200"/>
              </a:spcAft>
            </a:pPr>
            <a:r>
              <a:rPr lang="en-GB" sz="2000" dirty="0"/>
              <a:t>New </a:t>
            </a:r>
            <a:r>
              <a:rPr lang="en-GB" sz="2000" dirty="0" err="1"/>
              <a:t>RMa</a:t>
            </a:r>
            <a:r>
              <a:rPr lang="en-GB" sz="2000" dirty="0"/>
              <a:t> LOS model matches with the experimental results based on the </a:t>
            </a:r>
            <a:r>
              <a:rPr lang="en-GB" sz="2000" dirty="0" err="1"/>
              <a:t>RMa</a:t>
            </a:r>
            <a:r>
              <a:rPr lang="en-GB" sz="2000" dirty="0"/>
              <a:t> UAV Fit model much better.</a:t>
            </a:r>
          </a:p>
          <a:p>
            <a:pPr marL="285750" lvl="1" indent="-285750">
              <a:spcBef>
                <a:spcPts val="1000"/>
              </a:spcBef>
              <a:spcAft>
                <a:spcPts val="1200"/>
              </a:spcAft>
            </a:pPr>
            <a:r>
              <a:rPr lang="en-GB" sz="2000" dirty="0"/>
              <a:t>For UAVs the building height h should be set to 1m to avoid the ‘bend’ in the PL curve vs. distance.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82305" y="3277882"/>
            <a:ext cx="244738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FF0000"/>
                </a:solidFill>
              </a:rPr>
              <a:t>The building height h=1m</a:t>
            </a:r>
          </a:p>
        </p:txBody>
      </p:sp>
    </p:spTree>
    <p:extLst>
      <p:ext uri="{BB962C8B-B14F-4D97-AF65-F5344CB8AC3E}">
        <p14:creationId xmlns:p14="http://schemas.microsoft.com/office/powerpoint/2010/main" val="240833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>
            <a:normAutofit/>
          </a:bodyPr>
          <a:lstStyle/>
          <a:p>
            <a:r>
              <a:rPr lang="en-US" dirty="0"/>
              <a:t>Annex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(4/4)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02444" y="5526808"/>
            <a:ext cx="11661915" cy="1128711"/>
          </a:xfrm>
        </p:spPr>
        <p:txBody>
          <a:bodyPr>
            <a:noAutofit/>
          </a:bodyPr>
          <a:lstStyle/>
          <a:p>
            <a:pPr marL="1800" lvl="1" indent="0" hangingPunct="0">
              <a:buNone/>
            </a:pPr>
            <a:r>
              <a:rPr lang="en-GB" sz="2000" dirty="0">
                <a:solidFill>
                  <a:srgbClr val="0070C0"/>
                </a:solidFill>
              </a:rPr>
              <a:t>Observations</a:t>
            </a:r>
          </a:p>
          <a:p>
            <a:pPr marL="230400" lvl="2" hangingPunct="0"/>
            <a:r>
              <a:rPr lang="en-GB" sz="1600" dirty="0"/>
              <a:t>The path loss and shadowing in the current 3GPP 3D channel model is not suitable for the evaluation of LTE supported aerial vehicles.</a:t>
            </a:r>
          </a:p>
          <a:p>
            <a:pPr marL="230400" lvl="2" hangingPunct="0"/>
            <a:r>
              <a:rPr lang="en-GB" sz="1600" dirty="0"/>
              <a:t>The slope of path loss and standard deviation of shadow fading depend on the propagation environment and the heights of BS and UE.</a:t>
            </a:r>
          </a:p>
        </p:txBody>
      </p:sp>
      <p:pic>
        <p:nvPicPr>
          <p:cNvPr id="6" name="图片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5" y="989756"/>
            <a:ext cx="5419725" cy="37719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402" y="989756"/>
            <a:ext cx="5419725" cy="37719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38195" y="4701265"/>
            <a:ext cx="21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(a) UE height = 100m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7883012" y="4701265"/>
            <a:ext cx="20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(b) UE height = 50m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1414865" y="5070597"/>
            <a:ext cx="97217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" lvl="1" indent="0" hangingPunct="0">
              <a:buNone/>
            </a:pPr>
            <a:r>
              <a:rPr lang="en-GB" dirty="0"/>
              <a:t>Figure </a:t>
            </a:r>
            <a:r>
              <a:rPr lang="en-US" dirty="0"/>
              <a:t>Path loss distribution with different BS and UE heights simulated by ray-tracing</a:t>
            </a:r>
            <a:r>
              <a:rPr lang="en-GB" dirty="0"/>
              <a:t> (R1-1705163)</a:t>
            </a:r>
          </a:p>
        </p:txBody>
      </p:sp>
    </p:spTree>
    <p:extLst>
      <p:ext uri="{BB962C8B-B14F-4D97-AF65-F5344CB8AC3E}">
        <p14:creationId xmlns:p14="http://schemas.microsoft.com/office/powerpoint/2010/main" val="650612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6800" y="1384696"/>
                <a:ext cx="10901082" cy="5148626"/>
              </a:xfrm>
            </p:spPr>
            <p:txBody>
              <a:bodyPr>
                <a:noAutofit/>
              </a:bodyPr>
              <a:lstStyle/>
              <a:p>
                <a:pPr hangingPunct="0"/>
                <a:r>
                  <a:rPr lang="en-GB" sz="1800" dirty="0">
                    <a:solidFill>
                      <a:schemeClr val="tx1"/>
                    </a:solidFill>
                  </a:rPr>
                  <a:t>The applicability ranges of UE heights for </a:t>
                </a:r>
                <a:r>
                  <a:rPr lang="en-GB" sz="1800" dirty="0" err="1">
                    <a:solidFill>
                      <a:schemeClr val="tx1"/>
                    </a:solidFill>
                  </a:rPr>
                  <a:t>pathloss</a:t>
                </a:r>
                <a:r>
                  <a:rPr lang="en-GB" sz="1800" dirty="0">
                    <a:solidFill>
                      <a:schemeClr val="tx1"/>
                    </a:solidFill>
                  </a:rPr>
                  <a:t> models in TR 38.901 are</a:t>
                </a:r>
              </a:p>
              <a:p>
                <a:pPr lvl="1" hangingPunct="0"/>
                <a:r>
                  <a:rPr lang="en-GB" sz="1800" dirty="0" err="1">
                    <a:solidFill>
                      <a:schemeClr val="tx1"/>
                    </a:solidFill>
                  </a:rPr>
                  <a:t>RMa</a:t>
                </a:r>
                <a:r>
                  <a:rPr lang="en-GB" sz="1800" dirty="0">
                    <a:solidFill>
                      <a:schemeClr val="tx1"/>
                    </a:solidFill>
                  </a:rPr>
                  <a:t> LOS/NLOS: </a:t>
                </a:r>
                <a14:m>
                  <m:oMath xmlns:m="http://schemas.openxmlformats.org/officeDocument/2006/math">
                    <m:r>
                      <a:rPr lang="en-GB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GB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GB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GB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𝑈𝑇</m:t>
                        </m:r>
                      </m:sub>
                    </m:sSub>
                    <m:r>
                      <a:rPr lang="en-GB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≤10</m:t>
                    </m:r>
                    <m:r>
                      <a:rPr lang="en-GB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</m:oMath>
                </a14:m>
                <a:endParaRPr lang="en-GB" sz="1800" dirty="0">
                  <a:solidFill>
                    <a:schemeClr val="tx1"/>
                  </a:solidFill>
                </a:endParaRPr>
              </a:p>
              <a:p>
                <a:pPr lvl="1" hangingPunct="0"/>
                <a:r>
                  <a:rPr lang="en-GB" sz="1800" dirty="0" err="1">
                    <a:solidFill>
                      <a:schemeClr val="tx1"/>
                    </a:solidFill>
                  </a:rPr>
                  <a:t>UMa</a:t>
                </a:r>
                <a:r>
                  <a:rPr lang="en-GB" sz="1800" dirty="0">
                    <a:solidFill>
                      <a:schemeClr val="tx1"/>
                    </a:solidFill>
                  </a:rPr>
                  <a:t> LOS/NLOS: </a:t>
                </a:r>
                <a14:m>
                  <m:oMath xmlns:m="http://schemas.openxmlformats.org/officeDocument/2006/math"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GB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.5</m:t>
                    </m:r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GB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GB" sz="1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𝑈𝑇</m:t>
                        </m:r>
                      </m:sub>
                    </m:sSub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GB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22.5</m:t>
                    </m:r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</m:oMath>
                </a14:m>
                <a:endParaRPr lang="en-GB" sz="1800" dirty="0">
                  <a:solidFill>
                    <a:schemeClr val="tx1"/>
                  </a:solidFill>
                </a:endParaRPr>
              </a:p>
              <a:p>
                <a:pPr lvl="1" hangingPunct="0"/>
                <a:r>
                  <a:rPr lang="en-GB" sz="1800" dirty="0" err="1">
                    <a:solidFill>
                      <a:schemeClr val="tx1"/>
                    </a:solidFill>
                  </a:rPr>
                  <a:t>UMi</a:t>
                </a:r>
                <a:r>
                  <a:rPr lang="en-GB" sz="1800" dirty="0">
                    <a:solidFill>
                      <a:schemeClr val="tx1"/>
                    </a:solidFill>
                  </a:rPr>
                  <a:t> LOS/NLOS: </a:t>
                </a:r>
                <a14:m>
                  <m:oMath xmlns:m="http://schemas.openxmlformats.org/officeDocument/2006/math"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1.5</m:t>
                    </m:r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GB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GB" sz="1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𝑈𝑇</m:t>
                        </m:r>
                      </m:sub>
                    </m:sSub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≤22.5</m:t>
                    </m:r>
                    <m:r>
                      <a:rPr lang="en-GB" sz="18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</m:oMath>
                </a14:m>
                <a:endParaRPr lang="en-US" sz="18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pPr hangingPunct="0"/>
                <a:r>
                  <a:rPr lang="en-GB" sz="1800" dirty="0">
                    <a:solidFill>
                      <a:schemeClr val="tx1"/>
                    </a:solidFill>
                  </a:rPr>
                  <a:t>The validity range of 2D distance</a:t>
                </a:r>
              </a:p>
              <a:p>
                <a:pPr lvl="1" hangingPunct="0"/>
                <a:r>
                  <a:rPr lang="en-GB" sz="1800" dirty="0" err="1">
                    <a:solidFill>
                      <a:schemeClr val="tx1"/>
                    </a:solidFill>
                  </a:rPr>
                  <a:t>RMa</a:t>
                </a:r>
                <a:r>
                  <a:rPr lang="en-GB" sz="1800" dirty="0">
                    <a:solidFill>
                      <a:schemeClr val="tx1"/>
                    </a:solidFill>
                  </a:rPr>
                  <a:t> scenario:</a:t>
                </a:r>
                <a14:m>
                  <m:oMath xmlns:m="http://schemas.openxmlformats.org/officeDocument/2006/math"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</m:t>
                    </m:r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GB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GB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1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sz="1800" dirty="0">
                    <a:solidFill>
                      <a:schemeClr val="tx1"/>
                    </a:solidFill>
                  </a:rPr>
                  <a:t>m</a:t>
                </a:r>
              </a:p>
              <a:p>
                <a:pPr lvl="1" hangingPunct="0"/>
                <a:r>
                  <a:rPr lang="en-GB" sz="1800" dirty="0" err="1">
                    <a:solidFill>
                      <a:schemeClr val="tx1"/>
                    </a:solidFill>
                  </a:rPr>
                  <a:t>UMa</a:t>
                </a:r>
                <a:r>
                  <a:rPr lang="en-GB" sz="1800" dirty="0">
                    <a:solidFill>
                      <a:schemeClr val="tx1"/>
                    </a:solidFill>
                  </a:rPr>
                  <a:t>/</a:t>
                </a:r>
                <a:r>
                  <a:rPr lang="en-GB" sz="1800" dirty="0" err="1">
                    <a:solidFill>
                      <a:schemeClr val="tx1"/>
                    </a:solidFill>
                  </a:rPr>
                  <a:t>UMi</a:t>
                </a:r>
                <a:r>
                  <a:rPr lang="en-GB" sz="1800" dirty="0">
                    <a:solidFill>
                      <a:schemeClr val="tx1"/>
                    </a:solidFill>
                  </a:rPr>
                  <a:t> scenario: </a:t>
                </a:r>
                <a14:m>
                  <m:oMath xmlns:m="http://schemas.openxmlformats.org/officeDocument/2006/math"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</m:t>
                    </m:r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GB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GB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1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</m:t>
                    </m:r>
                    <m:r>
                      <a:rPr lang="en-GB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sz="1800" dirty="0">
                    <a:solidFill>
                      <a:schemeClr val="tx1"/>
                    </a:solidFill>
                  </a:rPr>
                  <a:t>m</a:t>
                </a:r>
              </a:p>
              <a:p>
                <a:pPr hangingPunct="0">
                  <a:spcBef>
                    <a:spcPts val="1600"/>
                  </a:spcBef>
                </a:pPr>
                <a:r>
                  <a:rPr lang="en-GB" sz="1800" dirty="0">
                    <a:solidFill>
                      <a:schemeClr val="tx1"/>
                    </a:solidFill>
                  </a:rPr>
                  <a:t>The </a:t>
                </a:r>
                <a:r>
                  <a:rPr lang="en-GB" sz="1800" dirty="0" err="1">
                    <a:solidFill>
                      <a:schemeClr val="tx1"/>
                    </a:solidFill>
                  </a:rPr>
                  <a:t>pathloss</a:t>
                </a:r>
                <a:r>
                  <a:rPr lang="en-GB" sz="1800" dirty="0">
                    <a:solidFill>
                      <a:schemeClr val="tx1"/>
                    </a:solidFill>
                  </a:rPr>
                  <a:t> models in TR 38.901 are not appropriate for UE heights above 10m for </a:t>
                </a:r>
                <a:r>
                  <a:rPr lang="en-GB" sz="1800" dirty="0" err="1">
                    <a:solidFill>
                      <a:schemeClr val="tx1"/>
                    </a:solidFill>
                  </a:rPr>
                  <a:t>RMa</a:t>
                </a:r>
                <a:r>
                  <a:rPr lang="en-GB" sz="1800" dirty="0">
                    <a:solidFill>
                      <a:schemeClr val="tx1"/>
                    </a:solidFill>
                  </a:rPr>
                  <a:t> scenario, and above 22.5m for </a:t>
                </a:r>
                <a:r>
                  <a:rPr lang="en-GB" sz="1800" dirty="0" err="1">
                    <a:solidFill>
                      <a:schemeClr val="tx1"/>
                    </a:solidFill>
                  </a:rPr>
                  <a:t>UMa</a:t>
                </a:r>
                <a:r>
                  <a:rPr lang="en-GB" sz="1800" dirty="0">
                    <a:solidFill>
                      <a:schemeClr val="tx1"/>
                    </a:solidFill>
                  </a:rPr>
                  <a:t> and </a:t>
                </a:r>
                <a:r>
                  <a:rPr lang="en-GB" sz="1800" dirty="0" err="1">
                    <a:solidFill>
                      <a:schemeClr val="tx1"/>
                    </a:solidFill>
                  </a:rPr>
                  <a:t>UMi</a:t>
                </a:r>
                <a:r>
                  <a:rPr lang="en-GB" sz="1800" dirty="0">
                    <a:solidFill>
                      <a:schemeClr val="tx1"/>
                    </a:solidFill>
                  </a:rPr>
                  <a:t> scenarios. While the height of drone UEs might be several hundreds of meters. </a:t>
                </a:r>
              </a:p>
              <a:p>
                <a:pPr hangingPunct="0">
                  <a:spcBef>
                    <a:spcPts val="1600"/>
                  </a:spcBef>
                </a:pPr>
                <a:r>
                  <a:rPr lang="en-GB" sz="1800" dirty="0">
                    <a:solidFill>
                      <a:schemeClr val="tx1"/>
                    </a:solidFill>
                  </a:rPr>
                  <a:t>The contributions from two sources (R1-1704430 and R1-1705163) observe that the existing </a:t>
                </a:r>
                <a:r>
                  <a:rPr lang="en-GB" sz="1800" dirty="0" err="1">
                    <a:solidFill>
                      <a:schemeClr val="tx1"/>
                    </a:solidFill>
                  </a:rPr>
                  <a:t>pathloss</a:t>
                </a:r>
                <a:r>
                  <a:rPr lang="en-GB" sz="1800" dirty="0">
                    <a:solidFill>
                      <a:schemeClr val="tx1"/>
                    </a:solidFill>
                  </a:rPr>
                  <a:t> models in 3GPP are not suitable or need to be revised for aerial vehicles based on the measurement results.  </a:t>
                </a:r>
              </a:p>
              <a:p>
                <a:pPr hangingPunct="0">
                  <a:spcBef>
                    <a:spcPts val="1600"/>
                  </a:spcBef>
                </a:pPr>
                <a:r>
                  <a:rPr lang="en-GB" sz="1800" dirty="0">
                    <a:solidFill>
                      <a:schemeClr val="tx1"/>
                    </a:solidFill>
                  </a:rPr>
                  <a:t>Using existing LOS </a:t>
                </a:r>
                <a:r>
                  <a:rPr lang="en-GB" sz="1800" dirty="0" err="1">
                    <a:solidFill>
                      <a:schemeClr val="tx1"/>
                    </a:solidFill>
                  </a:rPr>
                  <a:t>pathloss</a:t>
                </a:r>
                <a:r>
                  <a:rPr lang="en-GB" sz="1800" dirty="0">
                    <a:solidFill>
                      <a:schemeClr val="tx1"/>
                    </a:solidFill>
                  </a:rPr>
                  <a:t> model for all drone heights would lead to ‘false’ results and severely impact on the performance evaluations for interference mitigation, handover, radio link failure and so on.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6800" y="1384696"/>
                <a:ext cx="10901082" cy="5148626"/>
              </a:xfrm>
              <a:blipFill>
                <a:blip r:embed="rId2"/>
                <a:stretch>
                  <a:fillRect l="-391" t="-10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865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4764313"/>
          </a:xfrm>
        </p:spPr>
        <p:txBody>
          <a:bodyPr>
            <a:noAutofit/>
          </a:bodyPr>
          <a:lstStyle/>
          <a:p>
            <a:pPr hangingPunct="0"/>
            <a:r>
              <a:rPr lang="en-GB" sz="2000" dirty="0"/>
              <a:t>Proposal 1: For channel modelling of Aerial UEs, at least the following can be different from the terrestrial UEs</a:t>
            </a:r>
          </a:p>
          <a:p>
            <a:pPr lvl="1" hangingPunct="0"/>
            <a:r>
              <a:rPr lang="en-GB" sz="2000" dirty="0" err="1"/>
              <a:t>Pathloss</a:t>
            </a:r>
            <a:r>
              <a:rPr lang="en-GB" sz="2000" dirty="0"/>
              <a:t>, shadowing, LOS probability and fast fading</a:t>
            </a:r>
          </a:p>
          <a:p>
            <a:pPr hangingPunct="0"/>
            <a:endParaRPr lang="en-GB" sz="2000" dirty="0"/>
          </a:p>
          <a:p>
            <a:pPr hangingPunct="0"/>
            <a:r>
              <a:rPr lang="en-GB" sz="2000" dirty="0"/>
              <a:t>Proposal 2: Companies are encouraged to provide measurement/simulation/evaluation results for channel modelling of Aerial UEs in RAN1#89 meeting by using the options below</a:t>
            </a:r>
          </a:p>
          <a:p>
            <a:pPr lvl="1" hangingPunct="0"/>
            <a:r>
              <a:rPr lang="en-GB" sz="2000" dirty="0"/>
              <a:t>Option 1</a:t>
            </a:r>
          </a:p>
          <a:p>
            <a:pPr lvl="1" hangingPunct="0"/>
            <a:r>
              <a:rPr lang="en-GB" sz="2000" dirty="0"/>
              <a:t>Option 2</a:t>
            </a:r>
          </a:p>
          <a:p>
            <a:pPr lvl="1" hangingPunct="0"/>
            <a:r>
              <a:rPr lang="en-GB" sz="2000" dirty="0"/>
              <a:t>Option 3</a:t>
            </a:r>
          </a:p>
          <a:p>
            <a:pPr lvl="1" hangingPunct="0"/>
            <a:r>
              <a:rPr lang="en-GB" sz="2000" dirty="0"/>
              <a:t>Option 4</a:t>
            </a:r>
          </a:p>
          <a:p>
            <a:pPr lvl="1" hangingPunct="0"/>
            <a:r>
              <a:rPr lang="en-GB" sz="2000" dirty="0"/>
              <a:t>Other options are not precluded</a:t>
            </a:r>
          </a:p>
          <a:p>
            <a:pPr marL="457200" lvl="1" indent="0" hangingPunct="0">
              <a:buNone/>
            </a:pPr>
            <a:endParaRPr lang="en-GB" sz="1600" dirty="0"/>
          </a:p>
          <a:p>
            <a:pPr hangingPunct="0"/>
            <a:endParaRPr lang="en-GB" sz="2000" dirty="0"/>
          </a:p>
          <a:p>
            <a:pPr hangingPunct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613208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Guidance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00539" y="1086283"/>
                <a:ext cx="10901082" cy="5100761"/>
              </a:xfrm>
            </p:spPr>
            <p:txBody>
              <a:bodyPr>
                <a:noAutofit/>
              </a:bodyPr>
              <a:lstStyle/>
              <a:p>
                <a:pPr marL="0" indent="0" hangingPunct="0">
                  <a:buNone/>
                </a:pPr>
                <a:r>
                  <a:rPr lang="en-GB" sz="2000" dirty="0">
                    <a:solidFill>
                      <a:schemeClr val="tx1"/>
                    </a:solidFill>
                  </a:rPr>
                  <a:t>Option 1: </a:t>
                </a:r>
              </a:p>
              <a:p>
                <a:pPr hangingPunct="0"/>
                <a:r>
                  <a:rPr lang="en-GB" sz="2000" dirty="0"/>
                  <a:t>Modify the existing channel models in TR 38.901/36.873 to support aerial UT with the UT height range of at least above 10m for </a:t>
                </a:r>
                <a:r>
                  <a:rPr lang="en-GB" sz="2000" dirty="0" err="1"/>
                  <a:t>RMa</a:t>
                </a:r>
                <a:r>
                  <a:rPr lang="en-GB" sz="2000" dirty="0"/>
                  <a:t>, and above 22.5m for </a:t>
                </a:r>
                <a:r>
                  <a:rPr lang="en-GB" sz="2000" dirty="0" err="1"/>
                  <a:t>UMa</a:t>
                </a:r>
                <a:r>
                  <a:rPr lang="en-GB" sz="2000" dirty="0"/>
                  <a:t>/</a:t>
                </a:r>
                <a:r>
                  <a:rPr lang="en-GB" sz="2000" dirty="0" err="1"/>
                  <a:t>UMi</a:t>
                </a:r>
                <a:r>
                  <a:rPr lang="en-GB" sz="2000" dirty="0"/>
                  <a:t>.</a:t>
                </a:r>
              </a:p>
              <a:p>
                <a:pPr lvl="1" hangingPunct="0"/>
                <a:r>
                  <a:rPr lang="en-GB" sz="2000" dirty="0"/>
                  <a:t>Define UE height dependent path loss, shadowing and LOS probability for aerial UT.</a:t>
                </a:r>
              </a:p>
              <a:p>
                <a:pPr lvl="2" hangingPunct="0"/>
                <a:r>
                  <a:rPr lang="en-GB" sz="1800" dirty="0"/>
                  <a:t>Modify the </a:t>
                </a:r>
                <a:r>
                  <a:rPr lang="en-GB" sz="1800" dirty="0" err="1"/>
                  <a:t>pathloss</a:t>
                </a:r>
                <a:r>
                  <a:rPr lang="en-GB" sz="1800" dirty="0"/>
                  <a:t> models to include UE height dependent path loss and shadowing for aerial UT in </a:t>
                </a:r>
                <a:r>
                  <a:rPr lang="en-GB" sz="1800" dirty="0" err="1"/>
                  <a:t>RMa</a:t>
                </a:r>
                <a:r>
                  <a:rPr lang="en-GB" sz="1800" dirty="0"/>
                  <a:t>/</a:t>
                </a:r>
                <a:r>
                  <a:rPr lang="en-GB" sz="1800" dirty="0" err="1"/>
                  <a:t>UMa</a:t>
                </a:r>
                <a:r>
                  <a:rPr lang="en-GB" sz="1800" dirty="0"/>
                  <a:t>/</a:t>
                </a:r>
                <a:r>
                  <a:rPr lang="en-GB" sz="1800" dirty="0" err="1"/>
                  <a:t>UMi</a:t>
                </a:r>
                <a:r>
                  <a:rPr lang="en-GB" sz="1800" dirty="0"/>
                  <a:t> scenarios. The details are FFS. </a:t>
                </a:r>
              </a:p>
              <a:p>
                <a:pPr lvl="3" hangingPunct="0"/>
                <a:r>
                  <a:rPr lang="en-GB" sz="1600" dirty="0"/>
                  <a:t>Note: One example for </a:t>
                </a:r>
                <a:r>
                  <a:rPr lang="en-GB" sz="1600" dirty="0" err="1"/>
                  <a:t>pathloss</a:t>
                </a:r>
                <a:r>
                  <a:rPr lang="en-GB" sz="1600" dirty="0"/>
                  <a:t>-LOS in </a:t>
                </a:r>
                <a:r>
                  <a:rPr lang="en-GB" sz="1600" dirty="0" err="1"/>
                  <a:t>RMa</a:t>
                </a:r>
                <a:r>
                  <a:rPr lang="en-GB" sz="1600" dirty="0"/>
                  <a:t> is provided in Table 1 in Annex. </a:t>
                </a:r>
              </a:p>
              <a:p>
                <a:pPr lvl="2" hangingPunct="0"/>
                <a:r>
                  <a:rPr lang="en-GB" sz="1800" dirty="0"/>
                  <a:t>Modify the LOS probability to include UE height dependent LOS probability for aerial UT in </a:t>
                </a:r>
                <a:r>
                  <a:rPr lang="en-GB" sz="1800" dirty="0" err="1"/>
                  <a:t>RMa</a:t>
                </a:r>
                <a:r>
                  <a:rPr lang="en-GB" sz="1800" dirty="0"/>
                  <a:t>, </a:t>
                </a:r>
                <a:r>
                  <a:rPr lang="en-GB" sz="1800" dirty="0" err="1"/>
                  <a:t>UMa</a:t>
                </a:r>
                <a:r>
                  <a:rPr lang="en-GB" sz="1800" dirty="0"/>
                  <a:t> and </a:t>
                </a:r>
                <a:r>
                  <a:rPr lang="en-GB" sz="1800" dirty="0" err="1"/>
                  <a:t>UMi</a:t>
                </a:r>
                <a:r>
                  <a:rPr lang="en-GB" sz="1800" dirty="0"/>
                  <a:t> scenarios. The details are FFS.</a:t>
                </a:r>
              </a:p>
              <a:p>
                <a:pPr lvl="1" hangingPunct="0"/>
                <a:r>
                  <a:rPr lang="en-GB" sz="2000" dirty="0"/>
                  <a:t>Extend the validity range of 2D distance in </a:t>
                </a:r>
                <a:r>
                  <a:rPr lang="en-GB" sz="2000" dirty="0" err="1"/>
                  <a:t>RMa</a:t>
                </a:r>
                <a:r>
                  <a:rPr lang="en-GB" sz="2000" dirty="0"/>
                  <a:t> scenario to </a:t>
                </a:r>
                <a14:m>
                  <m:oMath xmlns:m="http://schemas.openxmlformats.org/officeDocument/2006/math">
                    <m:r>
                      <a:rPr lang="en-GB" sz="200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GB" sz="200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2000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GB" sz="20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sz="2000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GB" sz="200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2000">
                        <a:latin typeface="Cambria Math" panose="02040503050406030204" pitchFamily="18" charset="0"/>
                      </a:rPr>
                      <m:t>[</m:t>
                    </m:r>
                    <m:r>
                      <a:rPr lang="en-GB" sz="2000">
                        <a:latin typeface="Cambria Math" panose="02040503050406030204" pitchFamily="18" charset="0"/>
                      </a:rPr>
                      <m:t>20</m:t>
                    </m:r>
                    <m:r>
                      <a:rPr lang="en-US" sz="2000">
                        <a:latin typeface="Cambria Math" panose="02040503050406030204" pitchFamily="18" charset="0"/>
                      </a:rPr>
                      <m:t>]</m:t>
                    </m:r>
                    <m:r>
                      <a:rPr lang="en-GB" sz="200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sz="2000" dirty="0"/>
                  <a:t>m</a:t>
                </a:r>
              </a:p>
              <a:p>
                <a:pPr lvl="1"/>
                <a:r>
                  <a:rPr lang="en-GB" sz="2000" dirty="0"/>
                  <a:t>If found necessary, extend the validity range of 2D distance in </a:t>
                </a:r>
                <a:r>
                  <a:rPr lang="en-GB" sz="2000" dirty="0" err="1"/>
                  <a:t>UMa</a:t>
                </a:r>
                <a:r>
                  <a:rPr lang="en-GB" sz="2000" dirty="0"/>
                  <a:t>/</a:t>
                </a:r>
                <a:r>
                  <a:rPr lang="en-GB" sz="2000" dirty="0" err="1"/>
                  <a:t>UMi</a:t>
                </a:r>
                <a:r>
                  <a:rPr lang="en-GB" sz="2000" dirty="0"/>
                  <a:t> scenario.</a:t>
                </a:r>
              </a:p>
              <a:p>
                <a:pPr marL="228600" lvl="1" hangingPunct="0">
                  <a:spcBef>
                    <a:spcPts val="1000"/>
                  </a:spcBef>
                </a:pPr>
                <a:r>
                  <a:rPr lang="en-GB" sz="2000" dirty="0"/>
                  <a:t>Companies are encouraged to use measurement data and/or simulated data based on ray-tracing to derive channel models.</a:t>
                </a:r>
              </a:p>
              <a:p>
                <a:pPr marL="228600" lvl="1" hangingPunct="0">
                  <a:spcBef>
                    <a:spcPts val="1000"/>
                  </a:spcBef>
                </a:pPr>
                <a:r>
                  <a:rPr lang="en-GB" sz="2000" dirty="0"/>
                  <a:t>FFS reuse existing channel models for UT height up to 10m in </a:t>
                </a:r>
                <a:r>
                  <a:rPr lang="en-GB" sz="2000" dirty="0" err="1"/>
                  <a:t>RMa</a:t>
                </a:r>
                <a:r>
                  <a:rPr lang="en-GB" sz="2000" dirty="0"/>
                  <a:t> and up to 22.5m in </a:t>
                </a:r>
                <a:r>
                  <a:rPr lang="en-GB" sz="2000" dirty="0" err="1"/>
                  <a:t>UMa</a:t>
                </a:r>
                <a:r>
                  <a:rPr lang="en-GB" sz="2000" dirty="0"/>
                  <a:t>/</a:t>
                </a:r>
                <a:r>
                  <a:rPr lang="en-GB" sz="2000" dirty="0" err="1"/>
                  <a:t>UMi</a:t>
                </a:r>
                <a:r>
                  <a:rPr lang="en-GB" sz="2000" dirty="0"/>
                  <a:t>.</a:t>
                </a:r>
              </a:p>
              <a:p>
                <a:pPr marL="0" lvl="1" indent="0" hangingPunct="0">
                  <a:spcBef>
                    <a:spcPts val="1000"/>
                  </a:spcBef>
                  <a:buNone/>
                </a:pPr>
                <a:endParaRPr lang="en-GB" dirty="0">
                  <a:solidFill>
                    <a:srgbClr val="FF0000"/>
                  </a:solidFill>
                </a:endParaRPr>
              </a:p>
              <a:p>
                <a:pPr lvl="1" hangingPunct="0"/>
                <a:endParaRPr lang="en-GB" sz="2000" dirty="0"/>
              </a:p>
              <a:p>
                <a:pPr marL="457200" lvl="1" indent="0">
                  <a:buNone/>
                </a:pPr>
                <a:endParaRPr lang="en-GB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00539" y="1086283"/>
                <a:ext cx="10901082" cy="5100761"/>
              </a:xfrm>
              <a:blipFill>
                <a:blip r:embed="rId2"/>
                <a:stretch>
                  <a:fillRect l="-615" t="-11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664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Guidance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086284"/>
            <a:ext cx="10901082" cy="54337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Option 2:</a:t>
            </a:r>
          </a:p>
          <a:p>
            <a:r>
              <a:rPr lang="en-US" sz="2000" dirty="0"/>
              <a:t>For aerial UT above [30]m in </a:t>
            </a:r>
            <a:r>
              <a:rPr lang="en-US" sz="2000" dirty="0" err="1"/>
              <a:t>RMa</a:t>
            </a:r>
            <a:r>
              <a:rPr lang="en-US" sz="2000" dirty="0"/>
              <a:t> </a:t>
            </a:r>
            <a:endParaRPr lang="en-GB" sz="2000" dirty="0"/>
          </a:p>
          <a:p>
            <a:pPr lvl="1"/>
            <a:r>
              <a:rPr lang="en-US" sz="1600" dirty="0"/>
              <a:t>Only LOS </a:t>
            </a:r>
            <a:endParaRPr lang="en-GB" sz="1600" dirty="0"/>
          </a:p>
          <a:p>
            <a:pPr lvl="1"/>
            <a:r>
              <a:rPr lang="en-US" sz="1600" dirty="0" err="1"/>
              <a:t>Pathloss</a:t>
            </a:r>
            <a:r>
              <a:rPr lang="en-US" sz="1600" dirty="0"/>
              <a:t> formula according to TR 38.901 by modifying breakpoint distance</a:t>
            </a:r>
            <a:endParaRPr lang="en-GB" sz="1600" dirty="0"/>
          </a:p>
          <a:p>
            <a:pPr lvl="1"/>
            <a:r>
              <a:rPr lang="en-US" sz="1600" dirty="0"/>
              <a:t>0dB shadowing</a:t>
            </a:r>
            <a:endParaRPr lang="en-GB" sz="1600" dirty="0"/>
          </a:p>
          <a:p>
            <a:r>
              <a:rPr lang="en-US" sz="2000" dirty="0"/>
              <a:t>For aerial UT above [30]m in </a:t>
            </a:r>
            <a:r>
              <a:rPr lang="en-US" sz="2000" dirty="0" err="1"/>
              <a:t>UMa</a:t>
            </a:r>
            <a:r>
              <a:rPr lang="en-US" sz="2000" dirty="0"/>
              <a:t> </a:t>
            </a:r>
            <a:endParaRPr lang="en-GB" sz="2000" dirty="0"/>
          </a:p>
          <a:p>
            <a:pPr lvl="1"/>
            <a:r>
              <a:rPr lang="en-US" sz="1600" dirty="0"/>
              <a:t>Only LOS </a:t>
            </a:r>
            <a:endParaRPr lang="en-GB" sz="1600" dirty="0"/>
          </a:p>
          <a:p>
            <a:pPr lvl="1"/>
            <a:r>
              <a:rPr lang="en-US" sz="1600" dirty="0" err="1"/>
              <a:t>Pathloss</a:t>
            </a:r>
            <a:r>
              <a:rPr lang="en-US" sz="1600" dirty="0"/>
              <a:t> formula according to TR 38.901 by modifying breakpoint distance</a:t>
            </a:r>
            <a:endParaRPr lang="en-GB" sz="1600" dirty="0"/>
          </a:p>
          <a:p>
            <a:pPr lvl="1"/>
            <a:r>
              <a:rPr lang="en-US" sz="1600" dirty="0"/>
              <a:t>0dB shadowing</a:t>
            </a:r>
            <a:endParaRPr lang="en-GB" sz="1600" dirty="0"/>
          </a:p>
          <a:p>
            <a:r>
              <a:rPr lang="en-US" sz="2000" dirty="0"/>
              <a:t>For aerial UT above [30]m in </a:t>
            </a:r>
            <a:r>
              <a:rPr lang="en-US" sz="2000" dirty="0" err="1"/>
              <a:t>UMi</a:t>
            </a:r>
            <a:r>
              <a:rPr lang="en-US" sz="2000" dirty="0"/>
              <a:t> </a:t>
            </a:r>
            <a:endParaRPr lang="en-GB" sz="2000" dirty="0"/>
          </a:p>
          <a:p>
            <a:pPr lvl="1"/>
            <a:r>
              <a:rPr lang="en-US" sz="1600" dirty="0"/>
              <a:t>LOS and NLOS </a:t>
            </a:r>
          </a:p>
          <a:p>
            <a:pPr lvl="1"/>
            <a:r>
              <a:rPr lang="en-US" sz="1600" dirty="0"/>
              <a:t>NLOS probability according to TR 38.901 with possible modifications</a:t>
            </a:r>
            <a:endParaRPr lang="en-GB" sz="1600" dirty="0"/>
          </a:p>
          <a:p>
            <a:pPr lvl="1"/>
            <a:r>
              <a:rPr lang="en-US" sz="1600" dirty="0" err="1"/>
              <a:t>Pathloss</a:t>
            </a:r>
            <a:r>
              <a:rPr lang="en-US" sz="1600" dirty="0"/>
              <a:t> formulas according to TR 38.901 by modifying breakpoint distances</a:t>
            </a:r>
            <a:endParaRPr lang="en-GB" sz="1600" dirty="0"/>
          </a:p>
          <a:p>
            <a:pPr lvl="1"/>
            <a:r>
              <a:rPr lang="en-US" sz="1600" dirty="0"/>
              <a:t>0dB shadowing for LOS; 7.82dB shadowing for NLOS</a:t>
            </a:r>
            <a:endParaRPr lang="en-GB" sz="1600" dirty="0"/>
          </a:p>
          <a:p>
            <a:r>
              <a:rPr lang="en-US" sz="2000" dirty="0"/>
              <a:t>FFS channel models for aerial UT below 30m in </a:t>
            </a:r>
            <a:r>
              <a:rPr lang="en-US" sz="2000" dirty="0" err="1"/>
              <a:t>RMa</a:t>
            </a:r>
            <a:r>
              <a:rPr lang="en-US" sz="2000" dirty="0"/>
              <a:t>/</a:t>
            </a:r>
            <a:r>
              <a:rPr lang="en-US" sz="2000" dirty="0" err="1"/>
              <a:t>UMa</a:t>
            </a:r>
            <a:r>
              <a:rPr lang="en-US" sz="2000" dirty="0"/>
              <a:t>/</a:t>
            </a:r>
            <a:r>
              <a:rPr lang="en-US" sz="2000" dirty="0" err="1"/>
              <a:t>UMi</a:t>
            </a:r>
            <a:endParaRPr lang="en-GB" sz="2000" dirty="0"/>
          </a:p>
          <a:p>
            <a:pPr marL="457200" lvl="1" indent="0">
              <a:buNone/>
            </a:pPr>
            <a:endParaRPr lang="en-GB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361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Guidance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086284"/>
            <a:ext cx="10901082" cy="54337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Option 3:</a:t>
            </a:r>
          </a:p>
          <a:p>
            <a:r>
              <a:rPr lang="en-US" sz="2000" dirty="0"/>
              <a:t>For aerial UT above 10m in </a:t>
            </a:r>
            <a:r>
              <a:rPr lang="en-US" sz="2000" dirty="0" err="1"/>
              <a:t>RMa</a:t>
            </a:r>
            <a:r>
              <a:rPr lang="en-US" sz="2000" dirty="0"/>
              <a:t>, </a:t>
            </a:r>
            <a:endParaRPr lang="en-GB" sz="2000" dirty="0"/>
          </a:p>
          <a:p>
            <a:pPr lvl="1"/>
            <a:r>
              <a:rPr lang="en-US" sz="1600" dirty="0"/>
              <a:t>Only LOS </a:t>
            </a:r>
            <a:endParaRPr lang="en-GB" sz="1600" dirty="0"/>
          </a:p>
          <a:p>
            <a:pPr lvl="1"/>
            <a:r>
              <a:rPr lang="en-US" sz="1600" dirty="0"/>
              <a:t>Free-space propagation model</a:t>
            </a:r>
            <a:endParaRPr lang="en-GB" sz="1600" dirty="0"/>
          </a:p>
          <a:p>
            <a:pPr lvl="1"/>
            <a:r>
              <a:rPr lang="en-US" sz="1600" dirty="0"/>
              <a:t>0dB shadowing</a:t>
            </a:r>
            <a:endParaRPr lang="en-GB" sz="1600" dirty="0"/>
          </a:p>
          <a:p>
            <a:r>
              <a:rPr lang="en-US" sz="2000" dirty="0"/>
              <a:t>For aerial UT above 25m in </a:t>
            </a:r>
            <a:r>
              <a:rPr lang="en-US" sz="2000" dirty="0" err="1"/>
              <a:t>UMa</a:t>
            </a:r>
            <a:r>
              <a:rPr lang="en-US" sz="2000" dirty="0"/>
              <a:t>, </a:t>
            </a:r>
            <a:endParaRPr lang="en-GB" sz="2000" dirty="0"/>
          </a:p>
          <a:p>
            <a:pPr lvl="1"/>
            <a:r>
              <a:rPr lang="en-US" sz="1600" dirty="0"/>
              <a:t>Only LOS </a:t>
            </a:r>
            <a:endParaRPr lang="en-GB" sz="1600" dirty="0"/>
          </a:p>
          <a:p>
            <a:pPr lvl="1"/>
            <a:r>
              <a:rPr lang="en-US" sz="1600" dirty="0"/>
              <a:t>Free-space propagation model</a:t>
            </a:r>
            <a:endParaRPr lang="en-GB" sz="1600" dirty="0"/>
          </a:p>
          <a:p>
            <a:pPr lvl="1"/>
            <a:r>
              <a:rPr lang="en-US" sz="1600" dirty="0"/>
              <a:t>0dB shadowing</a:t>
            </a:r>
            <a:endParaRPr lang="en-GB" sz="1600" dirty="0"/>
          </a:p>
          <a:p>
            <a:r>
              <a:rPr lang="en-US" sz="2000" dirty="0"/>
              <a:t>For aerial UT above 25m in </a:t>
            </a:r>
            <a:r>
              <a:rPr lang="en-US" sz="2000" dirty="0" err="1"/>
              <a:t>UMi</a:t>
            </a:r>
            <a:r>
              <a:rPr lang="en-US" sz="2000" dirty="0"/>
              <a:t>, </a:t>
            </a:r>
            <a:endParaRPr lang="en-GB" sz="2000" dirty="0"/>
          </a:p>
          <a:p>
            <a:pPr lvl="1"/>
            <a:r>
              <a:rPr lang="en-GB" sz="1600" dirty="0"/>
              <a:t>FFS</a:t>
            </a:r>
            <a:endParaRPr lang="en-GB" sz="2000" dirty="0"/>
          </a:p>
          <a:p>
            <a:r>
              <a:rPr lang="en-US" sz="2000" dirty="0"/>
              <a:t>FFS: reusing existing models for aerial UT below 10m in </a:t>
            </a:r>
            <a:r>
              <a:rPr lang="en-US" sz="2000" dirty="0" err="1"/>
              <a:t>RMa</a:t>
            </a:r>
            <a:r>
              <a:rPr lang="en-US" sz="2000" dirty="0"/>
              <a:t> and 25m in </a:t>
            </a:r>
            <a:r>
              <a:rPr lang="en-US" sz="2000" dirty="0" err="1"/>
              <a:t>UMa</a:t>
            </a:r>
            <a:r>
              <a:rPr lang="en-US" sz="2000" dirty="0"/>
              <a:t>/</a:t>
            </a:r>
            <a:r>
              <a:rPr lang="en-US" sz="2000" dirty="0" err="1"/>
              <a:t>UMi</a:t>
            </a:r>
            <a:endParaRPr lang="en-GB" sz="2000" dirty="0"/>
          </a:p>
          <a:p>
            <a:pPr marL="457200" lvl="1" indent="0">
              <a:buNone/>
            </a:pPr>
            <a:endParaRPr lang="en-GB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697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Guidance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086284"/>
            <a:ext cx="10901082" cy="54337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Option 4:</a:t>
            </a:r>
          </a:p>
          <a:p>
            <a:r>
              <a:rPr lang="en-US" sz="1800" dirty="0"/>
              <a:t>For </a:t>
            </a:r>
            <a:r>
              <a:rPr lang="en-US" sz="1800" dirty="0" err="1"/>
              <a:t>RMa</a:t>
            </a:r>
            <a:r>
              <a:rPr lang="en-US" sz="1800" dirty="0"/>
              <a:t>, </a:t>
            </a:r>
            <a:endParaRPr lang="en-GB" sz="1800" dirty="0"/>
          </a:p>
          <a:p>
            <a:pPr lvl="1"/>
            <a:r>
              <a:rPr lang="en-GB" sz="1800" dirty="0"/>
              <a:t>For UT height &lt; BS height , according to TR38.901 with potential revised parameters for breakpoint, shadowing and LOS probability. </a:t>
            </a:r>
          </a:p>
          <a:p>
            <a:pPr lvl="1"/>
            <a:r>
              <a:rPr lang="en-GB" sz="1800" dirty="0"/>
              <a:t>For UT height &gt;= BS height, free-space model with necessary update.</a:t>
            </a:r>
          </a:p>
          <a:p>
            <a:r>
              <a:rPr lang="en-US" sz="1800" dirty="0"/>
              <a:t>For </a:t>
            </a:r>
            <a:r>
              <a:rPr lang="en-US" sz="1800" dirty="0" err="1"/>
              <a:t>UMa</a:t>
            </a:r>
            <a:r>
              <a:rPr lang="en-US" sz="1800" dirty="0"/>
              <a:t>, </a:t>
            </a:r>
            <a:endParaRPr lang="en-GB" sz="1800" dirty="0"/>
          </a:p>
          <a:p>
            <a:pPr lvl="1"/>
            <a:r>
              <a:rPr lang="en-GB" sz="1800" dirty="0"/>
              <a:t>For UT height &lt; BS height, according to TR36.873 with potential revised parameters for breakpoint, shadowing and LOS probability. </a:t>
            </a:r>
          </a:p>
          <a:p>
            <a:pPr lvl="1"/>
            <a:r>
              <a:rPr lang="en-GB" sz="1800" dirty="0"/>
              <a:t>For UT height &gt;= BS height, free-space model with necessary update.</a:t>
            </a:r>
          </a:p>
          <a:p>
            <a:r>
              <a:rPr lang="en-US" sz="1800" dirty="0"/>
              <a:t>For </a:t>
            </a:r>
            <a:r>
              <a:rPr lang="en-US" sz="1800" dirty="0" err="1"/>
              <a:t>UMi</a:t>
            </a:r>
            <a:r>
              <a:rPr lang="en-US" sz="1800" dirty="0"/>
              <a:t>, </a:t>
            </a:r>
            <a:endParaRPr lang="en-GB" sz="1800" dirty="0"/>
          </a:p>
          <a:p>
            <a:pPr lvl="1"/>
            <a:r>
              <a:rPr lang="en-GB" sz="1800" dirty="0"/>
              <a:t>For UT height &lt; Building height, according to TR36.873 with potential revised parameters for breakpoint, shadowing and LOS probability. </a:t>
            </a:r>
          </a:p>
          <a:p>
            <a:pPr lvl="1"/>
            <a:r>
              <a:rPr lang="en-GB" sz="1800" dirty="0"/>
              <a:t>For UT height &gt;= Building height, according to TR36.873 with potential revised parameters for breakpoint, shadowing and LOS probability.</a:t>
            </a:r>
          </a:p>
          <a:p>
            <a:pPr marL="457200" lvl="1" indent="0">
              <a:buNone/>
            </a:pPr>
            <a:endParaRPr lang="en-GB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504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Annex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(1/4)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8971907"/>
                  </p:ext>
                </p:extLst>
              </p:nvPr>
            </p:nvGraphicFramePr>
            <p:xfrm>
              <a:off x="943826" y="2154223"/>
              <a:ext cx="10413287" cy="362338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03583">
                      <a:extLst>
                        <a:ext uri="{9D8B030D-6E8A-4147-A177-3AD203B41FA5}">
                          <a16:colId xmlns:a16="http://schemas.microsoft.com/office/drawing/2014/main" val="802585705"/>
                        </a:ext>
                      </a:extLst>
                    </a:gridCol>
                    <a:gridCol w="4830394">
                      <a:extLst>
                        <a:ext uri="{9D8B030D-6E8A-4147-A177-3AD203B41FA5}">
                          <a16:colId xmlns:a16="http://schemas.microsoft.com/office/drawing/2014/main" val="1326778174"/>
                        </a:ext>
                      </a:extLst>
                    </a:gridCol>
                    <a:gridCol w="1916038">
                      <a:extLst>
                        <a:ext uri="{9D8B030D-6E8A-4147-A177-3AD203B41FA5}">
                          <a16:colId xmlns:a16="http://schemas.microsoft.com/office/drawing/2014/main" val="2179792936"/>
                        </a:ext>
                      </a:extLst>
                    </a:gridCol>
                    <a:gridCol w="3163272">
                      <a:extLst>
                        <a:ext uri="{9D8B030D-6E8A-4147-A177-3AD203B41FA5}">
                          <a16:colId xmlns:a16="http://schemas.microsoft.com/office/drawing/2014/main" val="2781397937"/>
                        </a:ext>
                      </a:extLst>
                    </a:gridCol>
                  </a:tblGrid>
                  <a:tr h="1172956">
                    <a:tc>
                      <a:txBody>
                        <a:bodyPr/>
                        <a:lstStyle/>
                        <a:p>
                          <a:pPr marL="71755" marR="71755" algn="ctr">
                            <a:spcAft>
                              <a:spcPts val="0"/>
                            </a:spcAft>
                          </a:pP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 err="1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Pathloss</a:t>
                          </a: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 [dB], </a:t>
                          </a:r>
                          <a:r>
                            <a:rPr lang="en-GB" sz="1600" b="0" i="1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f</a:t>
                          </a:r>
                          <a:r>
                            <a:rPr lang="en-GB" sz="1600" b="0" i="1" baseline="-2500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c</a:t>
                          </a: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 is in GHz and </a:t>
                          </a:r>
                          <a:r>
                            <a:rPr lang="en-GB" sz="1600" b="0" i="1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d</a:t>
                          </a: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 is in meters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Shadow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fading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 err="1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std</a:t>
                          </a: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 [dB]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Applicability range,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antenna height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default values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53183483"/>
                      </a:ext>
                    </a:extLst>
                  </a:tr>
                  <a:tr h="2450426">
                    <a:tc>
                      <a:txBody>
                        <a:bodyPr/>
                        <a:lstStyle/>
                        <a:p>
                          <a:pPr marL="71755" marR="71755"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LOS- </a:t>
                          </a:r>
                          <a:r>
                            <a:rPr lang="en-GB" sz="1600" b="0" baseline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Aerial UT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:r>
                            <a:rPr lang="en-GB" sz="16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GB" sz="160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𝑃𝐿</m:t>
                                  </m:r>
                                </m:e>
                                <m:sub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𝑅𝑀𝑎</m:t>
                                  </m:r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−</m:t>
                                  </m:r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𝑎𝑣</m:t>
                                  </m:r>
                                </m:sub>
                              </m:sSub>
                              <m:r>
                                <a:rPr lang="da-DK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𝑃𝐿</m:t>
                                  </m:r>
                                </m:e>
                                <m:sub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a-DK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      10</m:t>
                              </m:r>
                              <m:r>
                                <a:rPr lang="da-DK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𝑚</m:t>
                              </m:r>
                              <m:r>
                                <a:rPr lang="da-DK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≤</m:t>
                              </m:r>
                              <m:sSub>
                                <m:sSubPr>
                                  <m:ctrlP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2</m:t>
                                  </m:r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𝐷</m:t>
                                  </m:r>
                                </m:sub>
                              </m:sSub>
                              <m:r>
                                <a:rPr lang="da-DK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≤</m:t>
                              </m:r>
                              <m:r>
                                <a:rPr lang="en-GB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[</m:t>
                              </m:r>
                              <m:r>
                                <a:rPr lang="da-DK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20</m:t>
                              </m:r>
                              <m:r>
                                <a:rPr lang="en-GB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]</m:t>
                              </m:r>
                              <m:r>
                                <a:rPr lang="da-DK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𝑘𝑚</m:t>
                              </m:r>
                            </m:oMath>
                          </a14:m>
                          <a:endParaRPr lang="da-DK" sz="1600" b="0" i="1" dirty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endParaRPr>
                        </a:p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:endParaRPr lang="en-GB" sz="1600" i="1" dirty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endParaRPr>
                        </a:p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:r>
                            <a:rPr lang="en-GB" sz="1600" dirty="0">
                              <a:effectLst/>
                              <a:ea typeface="SimSun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GB" sz="160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𝑃𝐿</m:t>
                                  </m:r>
                                </m:e>
                                <m:sub>
                                  <m: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a-DK" sz="1600" b="0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= </m:t>
                              </m:r>
                            </m:oMath>
                          </a14:m>
                          <a:r>
                            <a:rPr lang="da-DK" sz="1600" b="1" i="0" dirty="0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a:t>10max( 3.7 – 0.76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da-DK" sz="1600" b="1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1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da-DK" sz="1600" b="1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da-DK" sz="1600" b="1" i="0" dirty="0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da-DK" sz="1600" b="1" i="1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1" i="1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da-DK" sz="1600" b="1" i="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𝐔𝐓</m:t>
                                  </m:r>
                                </m:sub>
                              </m:sSub>
                            </m:oMath>
                          </a14:m>
                          <a:r>
                            <a:rPr lang="da-DK" sz="1600" b="1" i="0" dirty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a:t>), 2)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da-DK" sz="1600" b="1" i="1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1" i="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da-DK" sz="1600" b="1" i="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𝟏𝟎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a-DK" sz="1600" b="1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da-DK" sz="1600" b="1" i="1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a-DK" sz="1600" b="1" i="0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𝐝</m:t>
                                      </m:r>
                                    </m:e>
                                    <m:sub>
                                      <m:r>
                                        <a:rPr lang="da-DK" sz="1600" b="1" i="0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𝟑𝐃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endParaRPr lang="da-DK" sz="1600" b="1" i="0" dirty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endParaRPr>
                        </a:p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:r>
                            <a:rPr lang="da-DK" sz="1600" b="1" dirty="0">
                              <a:effectLst/>
                              <a:ea typeface="SimSun" panose="02010600030101010101" pitchFamily="2" charset="-122"/>
                            </a:rPr>
                            <a:t>           </a:t>
                          </a:r>
                          <a14:m>
                            <m:oMath xmlns:m="http://schemas.openxmlformats.org/officeDocument/2006/math"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−(  </m:t>
                              </m:r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𝟑𝟓</m:t>
                              </m:r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.</m:t>
                              </m:r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𝟓</m:t>
                              </m:r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−</m:t>
                              </m:r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𝟏𝟖</m:t>
                              </m:r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.</m:t>
                              </m:r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𝟓</m:t>
                              </m:r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da-DK" sz="1600" b="1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1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da-DK" sz="1600" b="1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𝟏𝟎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da-DK" sz="1600" b="1" i="0" dirty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a-DK" sz="1600" b="1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1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da-DK" sz="1600" b="1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𝐔𝐓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da-DK" sz="1600" b="1" i="0" dirty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da-DK" sz="1600" b="1" i="0" dirty="0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 </m:t>
                              </m:r>
                              <m:r>
                                <a:rPr lang="da-DK" sz="1600" b="1" i="1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)</m:t>
                              </m:r>
                            </m:oMath>
                          </a14:m>
                          <a:endParaRPr lang="da-DK" sz="1600" b="1" i="0" dirty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endParaRPr>
                        </a:p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:r>
                            <a:rPr lang="da-DK" sz="1600" b="0" dirty="0">
                              <a:effectLst/>
                              <a:ea typeface="SimSun" panose="02010600030101010101" pitchFamily="2" charset="-122"/>
                            </a:rPr>
                            <a:t>           </a:t>
                          </a:r>
                          <a14:m>
                            <m:oMath xmlns:m="http://schemas.openxmlformats.org/officeDocument/2006/math">
                              <m:r>
                                <a:rPr lang="da-DK" sz="1600" b="0" i="0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da-DK" sz="1600" b="0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20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da-DK" sz="1600" b="0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da-DK" sz="1600" b="0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10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da-DK" sz="16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a-DK" sz="1600" b="0" i="0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40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da-DK" sz="1600" b="0" i="0" smtClean="0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π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da-DK" sz="1600" b="0" i="0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f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da-DK" sz="1600" b="0" i="0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c</m:t>
                                      </m:r>
                                    </m:sub>
                                  </m:sSub>
                                  <m:r>
                                    <a:rPr lang="da-DK" sz="1600" b="0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/3</m:t>
                                  </m:r>
                                </m:e>
                              </m:d>
                              <m:r>
                                <a:rPr lang="da-DK" sz="1600" b="0" i="0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 + 0.03 </m:t>
                              </m:r>
                              <m:sSub>
                                <m:sSubPr>
                                  <m:ctrlP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da-DK" sz="1600" b="0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da-DK" sz="1600" b="0" i="0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10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a-DK" sz="1600" b="0" i="1" smtClean="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da-DK" sz="16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da-DK" sz="1600" b="0" i="0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d</m:t>
                                      </m:r>
                                    </m:e>
                                    <m:sub>
                                      <m:r>
                                        <a:rPr lang="da-DK" sz="1600" b="0" i="0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3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da-DK" sz="1600" b="0" i="0" smtClean="0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D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da-DK" sz="1600" b="0" i="0" smtClean="0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−0.044</m:t>
                              </m:r>
                            </m:oMath>
                          </a14:m>
                          <a:endParaRPr lang="en-GB" sz="1600" i="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a-DK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da-DK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𝝈</m:t>
                                    </m:r>
                                  </m:e>
                                  <m:sub>
                                    <m:r>
                                      <a:rPr lang="da-DK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𝑺𝑭</m:t>
                                    </m:r>
                                  </m:sub>
                                </m:sSub>
                                <m:r>
                                  <a:rPr lang="da-DK" sz="16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= </m:t>
                                </m:r>
                                <m:r>
                                  <a:rPr lang="da-DK" sz="16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𝟖</m:t>
                                </m:r>
                                <m:r>
                                  <a:rPr lang="da-DK" sz="16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.</m:t>
                                </m:r>
                                <m:r>
                                  <a:rPr lang="da-DK" sz="16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𝟑</m:t>
                                </m:r>
                                <m:r>
                                  <a:rPr lang="da-DK" sz="16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−</m:t>
                                </m:r>
                                <m:r>
                                  <a:rPr lang="da-DK" sz="16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𝟐</m:t>
                                </m:r>
                                <m:r>
                                  <a:rPr lang="da-DK" sz="16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.</m:t>
                                </m:r>
                                <m:r>
                                  <a:rPr lang="da-DK" sz="16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𝟎𝟗</m:t>
                                </m:r>
                                <m:r>
                                  <a:rPr lang="da-DK" sz="1600" b="1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da-DK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da-DK" sz="1600" b="1" i="0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𝐥𝐨𝐠</m:t>
                                    </m:r>
                                  </m:e>
                                  <m:sub>
                                    <m:r>
                                      <a:rPr lang="da-DK" sz="1600" b="1" i="0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𝟏𝟎</m:t>
                                    </m:r>
                                  </m:sub>
                                </m:sSub>
                                <m:r>
                                  <m:rPr>
                                    <m:nor/>
                                  </m:rPr>
                                  <a:rPr lang="da-DK" sz="1600" b="1" i="0" dirty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da-DK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da-DK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𝒉</m:t>
                                    </m:r>
                                  </m:e>
                                  <m:sub>
                                    <m:r>
                                      <a:rPr lang="da-DK" sz="1600" b="1" i="0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𝐔𝐓</m:t>
                                    </m:r>
                                  </m:sub>
                                </m:sSub>
                                <m:r>
                                  <m:rPr>
                                    <m:nor/>
                                  </m:rPr>
                                  <a:rPr lang="da-DK" sz="1600" b="1" i="0" dirty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)</m:t>
                                </m:r>
                                <m:r>
                                  <m:rPr>
                                    <m:nor/>
                                  </m:rPr>
                                  <a:rPr lang="da-DK" sz="1600" b="0" i="0" dirty="0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da-DK" sz="1600" b="0" i="0" dirty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endParaRPr>
                        </a:p>
                        <a:p>
                          <a:pPr algn="l" hangingPunct="0"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</a:pPr>
                          <a:endParaRPr lang="en-GB" sz="16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:r>
                            <a:rPr lang="en-GB" sz="16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</a:rPr>
                            <a:t>The applicability ranges:</a:t>
                          </a:r>
                        </a:p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a-DK" sz="1600" b="0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da-DK" sz="1600" b="0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da-DK" sz="1600" b="0" i="1" smtClean="0"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</a:rPr>
                                      <m:t>𝐵𝑆</m:t>
                                    </m:r>
                                  </m:sub>
                                </m:sSub>
                                <m:r>
                                  <a:rPr lang="da-DK" sz="1600" b="0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=35</m:t>
                                </m:r>
                                <m:r>
                                  <a:rPr lang="da-DK" sz="1600" b="0" i="1" smtClean="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GB" sz="1600" b="0" i="1" dirty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endParaRPr>
                        </a:p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a-DK" sz="16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+mn-cs"/>
                                      </a:rPr>
                                      <m:t>[</m:t>
                                    </m:r>
                                    <m:r>
                                      <a:rPr lang="da-DK" sz="16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+mn-cs"/>
                                      </a:rPr>
                                      <m:t>𝟏𝟎</m:t>
                                    </m:r>
                                    <m:r>
                                      <a:rPr lang="da-DK" sz="16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+mn-cs"/>
                                      </a:rPr>
                                      <m:t>𝒎</m:t>
                                    </m:r>
                                    <m:r>
                                      <a:rPr lang="en-GB" sz="16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+mn-cs"/>
                                      </a:rPr>
                                      <m:t>]</m:t>
                                    </m:r>
                                    <m:r>
                                      <a:rPr lang="da-DK" sz="16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+mn-cs"/>
                                      </a:rPr>
                                      <m:t>≤ </m:t>
                                    </m:r>
                                    <m:r>
                                      <a:rPr lang="da-DK" sz="16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+mn-cs"/>
                                      </a:rPr>
                                      <m:t>𝒉</m:t>
                                    </m:r>
                                  </m:e>
                                  <m:sub>
                                    <m:r>
                                      <a:rPr lang="da-DK" sz="16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SimSun" panose="02010600030101010101" pitchFamily="2" charset="-122"/>
                                        <a:cs typeface="+mn-cs"/>
                                      </a:rPr>
                                      <m:t>𝑼𝑻</m:t>
                                    </m:r>
                                  </m:sub>
                                </m:sSub>
                                <m:r>
                                  <a:rPr lang="da-DK" sz="1600" b="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+mn-cs"/>
                                  </a:rPr>
                                  <m:t> ≤</m:t>
                                </m:r>
                                <m:r>
                                  <a:rPr lang="en-GB" sz="1600" b="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+mn-cs"/>
                                  </a:rPr>
                                  <m:t>[</m:t>
                                </m:r>
                                <m:r>
                                  <a:rPr lang="da-DK" sz="1600" b="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+mn-cs"/>
                                  </a:rPr>
                                  <m:t>𝟓𝟎𝟎</m:t>
                                </m:r>
                                <m:r>
                                  <a:rPr lang="en-GB" sz="1600" b="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+mn-cs"/>
                                  </a:rPr>
                                  <m:t>]</m:t>
                                </m:r>
                                <m:r>
                                  <a:rPr lang="da-DK" sz="1600" b="0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+mn-cs"/>
                                  </a:rPr>
                                  <m:t>𝒎</m:t>
                                </m:r>
                              </m:oMath>
                            </m:oMathPara>
                          </a14:m>
                          <a:endParaRPr lang="da-DK" sz="1600" b="0" i="1" kern="1200" dirty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:r>
                            <a:rPr lang="en-US" sz="1600" b="1" i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h = avg. building height = 1m</a:t>
                          </a:r>
                        </a:p>
                        <a:p>
                          <a:pPr marL="0" marR="0" lvl="0" indent="0" algn="l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80340" algn="l"/>
                              <a:tab pos="540385" algn="l"/>
                              <a:tab pos="900430" algn="l"/>
                              <a:tab pos="1260475" algn="l"/>
                              <a:tab pos="1620520" algn="l"/>
                              <a:tab pos="1980565" algn="l"/>
                              <a:tab pos="2340610" algn="l"/>
                            </a:tabLst>
                            <a:defRPr/>
                          </a:pPr>
                          <a:r>
                            <a:rPr lang="en-US" sz="1600" b="1" i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+mn-cs"/>
                            </a:rPr>
                            <a:t>No breakpoint modelling.</a:t>
                          </a:r>
                          <a:endParaRPr lang="en-GB" sz="1600" b="1" i="0" kern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2911503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8971907"/>
                  </p:ext>
                </p:extLst>
              </p:nvPr>
            </p:nvGraphicFramePr>
            <p:xfrm>
              <a:off x="943826" y="2154223"/>
              <a:ext cx="10413287" cy="362338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03583">
                      <a:extLst>
                        <a:ext uri="{9D8B030D-6E8A-4147-A177-3AD203B41FA5}">
                          <a16:colId xmlns:a16="http://schemas.microsoft.com/office/drawing/2014/main" val="802585705"/>
                        </a:ext>
                      </a:extLst>
                    </a:gridCol>
                    <a:gridCol w="4830394">
                      <a:extLst>
                        <a:ext uri="{9D8B030D-6E8A-4147-A177-3AD203B41FA5}">
                          <a16:colId xmlns:a16="http://schemas.microsoft.com/office/drawing/2014/main" val="1326778174"/>
                        </a:ext>
                      </a:extLst>
                    </a:gridCol>
                    <a:gridCol w="1916038">
                      <a:extLst>
                        <a:ext uri="{9D8B030D-6E8A-4147-A177-3AD203B41FA5}">
                          <a16:colId xmlns:a16="http://schemas.microsoft.com/office/drawing/2014/main" val="2179792936"/>
                        </a:ext>
                      </a:extLst>
                    </a:gridCol>
                    <a:gridCol w="3163272">
                      <a:extLst>
                        <a:ext uri="{9D8B030D-6E8A-4147-A177-3AD203B41FA5}">
                          <a16:colId xmlns:a16="http://schemas.microsoft.com/office/drawing/2014/main" val="2781397937"/>
                        </a:ext>
                      </a:extLst>
                    </a:gridCol>
                  </a:tblGrid>
                  <a:tr h="1172956">
                    <a:tc>
                      <a:txBody>
                        <a:bodyPr/>
                        <a:lstStyle/>
                        <a:p>
                          <a:pPr marL="71755" marR="71755" algn="ctr">
                            <a:spcAft>
                              <a:spcPts val="0"/>
                            </a:spcAft>
                          </a:pP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 err="1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Pathloss</a:t>
                          </a: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 [dB], </a:t>
                          </a:r>
                          <a:r>
                            <a:rPr lang="en-GB" sz="1600" b="0" i="1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f</a:t>
                          </a:r>
                          <a:r>
                            <a:rPr lang="en-GB" sz="1600" b="0" i="1" baseline="-2500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c</a:t>
                          </a: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 is in GHz and </a:t>
                          </a:r>
                          <a:r>
                            <a:rPr lang="en-GB" sz="1600" b="0" i="1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d</a:t>
                          </a: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 is in meters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Shadow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fading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 err="1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std</a:t>
                          </a: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 [dB]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Applicability range,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antenna height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Arial" panose="020B0604020202020204" pitchFamily="34" charset="0"/>
                            </a:rPr>
                            <a:t>default values 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53183483"/>
                      </a:ext>
                    </a:extLst>
                  </a:tr>
                  <a:tr h="2450426">
                    <a:tc>
                      <a:txBody>
                        <a:bodyPr/>
                        <a:lstStyle/>
                        <a:p>
                          <a:pPr marL="71755" marR="71755" algn="ctr">
                            <a:spcAft>
                              <a:spcPts val="0"/>
                            </a:spcAft>
                          </a:pPr>
                          <a:r>
                            <a:rPr lang="en-GB" sz="1600" b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LOS- </a:t>
                          </a:r>
                          <a:r>
                            <a:rPr lang="en-GB" sz="1600" b="0" baseline="0" dirty="0">
                              <a:effectLst/>
                              <a:latin typeface="Arial" panose="020B0604020202020204" pitchFamily="34" charset="0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Aerial UT</a:t>
                          </a:r>
                          <a:endParaRPr lang="en-GB" sz="1600" b="0" dirty="0">
                            <a:effectLst/>
                            <a:latin typeface="Arial" panose="020B060402020202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593" t="-48259" r="-105422" b="-4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78413" t="-48259" r="-165397" b="-4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29672" t="-48259" r="-385" b="-4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91150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/>
          <p:cNvSpPr txBox="1"/>
          <p:nvPr/>
        </p:nvSpPr>
        <p:spPr>
          <a:xfrm>
            <a:off x="2569887" y="1589164"/>
            <a:ext cx="7343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Table 1 One example for </a:t>
            </a:r>
            <a:r>
              <a:rPr lang="en-US" dirty="0" err="1"/>
              <a:t>pathloss</a:t>
            </a:r>
            <a:r>
              <a:rPr lang="en-US" dirty="0"/>
              <a:t>-LOS models in </a:t>
            </a:r>
            <a:r>
              <a:rPr lang="en-US" dirty="0" err="1"/>
              <a:t>RMa</a:t>
            </a:r>
            <a:r>
              <a:rPr lang="en-US" dirty="0"/>
              <a:t> – Aerial UT in Option 1</a:t>
            </a:r>
          </a:p>
        </p:txBody>
      </p:sp>
    </p:spTree>
    <p:extLst>
      <p:ext uri="{BB962C8B-B14F-4D97-AF65-F5344CB8AC3E}">
        <p14:creationId xmlns:p14="http://schemas.microsoft.com/office/powerpoint/2010/main" val="1103058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>
            <a:normAutofit/>
          </a:bodyPr>
          <a:lstStyle/>
          <a:p>
            <a:r>
              <a:rPr lang="en-US" dirty="0"/>
              <a:t>Annex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(2/4)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719845" y="194185"/>
            <a:ext cx="7869599" cy="6693088"/>
            <a:chOff x="4437475" y="1053767"/>
            <a:chExt cx="4834372" cy="358262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37475" y="1053767"/>
              <a:ext cx="4834372" cy="358262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6194414" y="2629538"/>
              <a:ext cx="1503455" cy="31190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rgbClr val="FF0000"/>
                  </a:solidFill>
                </a:rPr>
                <a:t>The 3GPP PL model ‘bends’ due to the average building height h=5m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6283382" y="1371601"/>
              <a:ext cx="0" cy="1062507"/>
            </a:xfrm>
            <a:prstGeom prst="line">
              <a:avLst/>
            </a:prstGeom>
            <a:ln w="19050" cmpd="sng">
              <a:solidFill>
                <a:srgbClr val="C0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8423711" y="1371601"/>
              <a:ext cx="0" cy="1062507"/>
            </a:xfrm>
            <a:prstGeom prst="line">
              <a:avLst/>
            </a:prstGeom>
            <a:ln w="19050" cmpd="sng">
              <a:solidFill>
                <a:srgbClr val="C0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6283382" y="3159618"/>
              <a:ext cx="0" cy="1062507"/>
            </a:xfrm>
            <a:prstGeom prst="line">
              <a:avLst/>
            </a:prstGeom>
            <a:ln w="19050" cmpd="sng">
              <a:solidFill>
                <a:srgbClr val="C0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8423711" y="3159618"/>
              <a:ext cx="0" cy="1062507"/>
            </a:xfrm>
            <a:prstGeom prst="line">
              <a:avLst/>
            </a:prstGeom>
            <a:ln w="19050" cmpd="sng">
              <a:solidFill>
                <a:srgbClr val="C0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04800" y="1306079"/>
            <a:ext cx="4680370" cy="4764313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GB" sz="2200" dirty="0">
                <a:solidFill>
                  <a:srgbClr val="0070C0"/>
                </a:solidFill>
              </a:rPr>
              <a:t>Comparison</a:t>
            </a:r>
          </a:p>
          <a:p>
            <a:pPr marL="230400" lvl="1" hangingPunct="0"/>
            <a:r>
              <a:rPr lang="en-GB" sz="2000" dirty="0"/>
              <a:t>3GPP </a:t>
            </a:r>
            <a:r>
              <a:rPr lang="en-GB" sz="2000" dirty="0" err="1"/>
              <a:t>RMa</a:t>
            </a:r>
            <a:r>
              <a:rPr lang="en-GB" sz="2000" dirty="0"/>
              <a:t> LOS (in Table 7.4.1-1 of TR 38.901</a:t>
            </a:r>
          </a:p>
          <a:p>
            <a:pPr marL="230400" lvl="1" hangingPunct="0"/>
            <a:r>
              <a:rPr lang="en-GB" sz="2000" dirty="0" err="1"/>
              <a:t>RMa</a:t>
            </a:r>
            <a:r>
              <a:rPr lang="en-GB" sz="2000" dirty="0"/>
              <a:t> UAV Fit model (in R1-1704430)</a:t>
            </a:r>
          </a:p>
          <a:p>
            <a:pPr marL="460800" lvl="2" hangingPunct="0"/>
            <a:r>
              <a:rPr lang="en-GB" dirty="0"/>
              <a:t>Based on measurement results</a:t>
            </a:r>
          </a:p>
          <a:p>
            <a:pPr marL="460800" lvl="2" hangingPunct="0"/>
            <a:r>
              <a:rPr lang="en-GB" dirty="0"/>
              <a:t>Depending on UAV height</a:t>
            </a:r>
          </a:p>
          <a:p>
            <a:pPr hangingPunct="0"/>
            <a:endParaRPr lang="en-GB" sz="2400" dirty="0"/>
          </a:p>
          <a:p>
            <a:pPr marL="0" indent="0" hangingPunct="0">
              <a:buNone/>
            </a:pPr>
            <a:r>
              <a:rPr lang="en-GB" sz="2200" dirty="0">
                <a:solidFill>
                  <a:srgbClr val="0070C0"/>
                </a:solidFill>
              </a:rPr>
              <a:t>Observations</a:t>
            </a:r>
          </a:p>
          <a:p>
            <a:pPr marL="230400" lvl="1" hangingPunct="0"/>
            <a:r>
              <a:rPr lang="en-GB" sz="2000" dirty="0" err="1"/>
              <a:t>RMa</a:t>
            </a:r>
            <a:r>
              <a:rPr lang="en-GB" sz="2000" dirty="0"/>
              <a:t> model in TR 38.901 and </a:t>
            </a:r>
            <a:r>
              <a:rPr lang="en-GB" sz="2000" dirty="0" err="1"/>
              <a:t>RMa</a:t>
            </a:r>
            <a:r>
              <a:rPr lang="en-GB" sz="2000" dirty="0"/>
              <a:t> UAV Fit model could match only up to 2km - 3km distance (depends on the average building height h)</a:t>
            </a:r>
          </a:p>
          <a:p>
            <a:pPr marL="230400" lvl="1" hangingPunct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18567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E61CF3BF93BE89408BBE082B1CAE5027" ma:contentTypeVersion="6" ma:contentTypeDescription="Create Nokia Word Document" ma:contentTypeScope="" ma:versionID="82c206528592e194f10c379fdcac4ec0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d7d70928f1c471790875658894f9435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/>
                <xsd:element ref="ns2:NokiaConfidentiality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ma:displayName="Document Type" ma:default="Description" ma:description="Document type specifies the content of the document" ma:format="Dropdown" ma:internalName="DocumentType">
      <xsd:simpleType>
        <xsd:restriction base="dms:Choice">
          <xsd:enumeration value="Agenda"/>
          <xsd:enumeration value="Agreement"/>
          <xsd:enumeration value="Analysis"/>
          <xsd:enumeration value="Assessment"/>
          <xsd:enumeration value="Checklist"/>
          <xsd:enumeration value="Communication Material"/>
          <xsd:enumeration value="Configuration Description"/>
          <xsd:enumeration value="Description"/>
          <xsd:enumeration value="Diagram"/>
          <xsd:enumeration value="Drawing"/>
          <xsd:enumeration value="Form"/>
          <xsd:enumeration value="Guide or Manual"/>
          <xsd:enumeration value="Guideline"/>
          <xsd:enumeration value="Instruction"/>
          <xsd:enumeration value="Lessons Learnt"/>
          <xsd:enumeration value="List"/>
          <xsd:enumeration value="Local Operating Procedure"/>
          <xsd:enumeration value="Minutes"/>
          <xsd:enumeration value="Model"/>
          <xsd:enumeration value="Note"/>
          <xsd:enumeration value="Plan"/>
          <xsd:enumeration value="Policy Document"/>
          <xsd:enumeration value="Presentation"/>
          <xsd:enumeration value="Print Marketing Material"/>
          <xsd:enumeration value="Process Document"/>
          <xsd:enumeration value="Proposal"/>
          <xsd:enumeration value="Publication"/>
          <xsd:enumeration value="Report"/>
          <xsd:enumeration value="Requirement"/>
          <xsd:enumeration value="Roadmap"/>
          <xsd:enumeration value="Schedule"/>
          <xsd:enumeration value="Specification"/>
          <xsd:enumeration value="Standard Operating Procedure"/>
          <xsd:enumeration value="Strategy Document"/>
          <xsd:enumeration value="Success Story"/>
          <xsd:enumeration value="Summary"/>
          <xsd:enumeration value="Support Document"/>
          <xsd:enumeration value="Template"/>
          <xsd:enumeration value="Test"/>
          <xsd:enumeration value="Training Material"/>
        </xsd:restriction>
      </xsd:simpleType>
    </xsd:element>
    <xsd:element name="NokiaConfidentiality" ma:index="9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 xsi:nil="true"/>
    <DocumentType xmlns="71c5aaf6-e6ce-465b-b873-5148d2a4c105">Communication Material</DocumentType>
    <NokiaConfidentiality xmlns="71c5aaf6-e6ce-465b-b873-5148d2a4c105">Nokia Internal Use</NokiaConfidentiality>
    <_dlc_DocId xmlns="71c5aaf6-e6ce-465b-b873-5148d2a4c105">SP-TNI2P53I3USP-1310471962-281</_dlc_DocId>
    <_dlc_DocIdUrl xmlns="71c5aaf6-e6ce-465b-b873-5148d2a4c105">
      <Url>https://nokia.sharepoint.com/sites/UAV/_layouts/15/DocIdRedir.aspx?ID=SP-TNI2P53I3USP-1310471962-281</Url>
      <Description>SP-TNI2P53I3USP-1310471962-281</Description>
    </_dlc_DocIdUrl>
  </documentManagement>
</p:properties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F9B0AB-DE3C-44C6-9393-D5BA62337D0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1CA838F-0F27-4C60-B425-8EB385ED22FD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67D1B11A-B41B-45B0-BC98-D13A78ED7BCC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003372E3-64E2-44B3-B895-E58CE8583C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2893639A-07DF-4F4D-8744-69C91E16BD9A}">
  <ds:schemaRefs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71c5aaf6-e6ce-465b-b873-5148d2a4c105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6.xml><?xml version="1.0" encoding="utf-8"?>
<ds:datastoreItem xmlns:ds="http://schemas.openxmlformats.org/officeDocument/2006/customXml" ds:itemID="{3DCD7C22-09CF-4429-86EC-4DD4E7FB33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1983</TotalTime>
  <Words>1151</Words>
  <Application>Microsoft Office PowerPoint</Application>
  <PresentationFormat>Widescreen</PresentationFormat>
  <Paragraphs>128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 Unicode MS</vt:lpstr>
      <vt:lpstr>Malgun Gothic</vt:lpstr>
      <vt:lpstr>宋体</vt:lpstr>
      <vt:lpstr>宋体</vt:lpstr>
      <vt:lpstr>Arial</vt:lpstr>
      <vt:lpstr>Calibri</vt:lpstr>
      <vt:lpstr>Calibri Light</vt:lpstr>
      <vt:lpstr>Cambria Math</vt:lpstr>
      <vt:lpstr>Times New Roman</vt:lpstr>
      <vt:lpstr>Office Theme</vt:lpstr>
      <vt:lpstr>WF on Channel Models for Aerial Vehicles</vt:lpstr>
      <vt:lpstr>Background</vt:lpstr>
      <vt:lpstr>Proposals</vt:lpstr>
      <vt:lpstr>Guidance</vt:lpstr>
      <vt:lpstr>Guidance</vt:lpstr>
      <vt:lpstr>Guidance</vt:lpstr>
      <vt:lpstr>Guidance</vt:lpstr>
      <vt:lpstr>Annex (1/4)</vt:lpstr>
      <vt:lpstr>Annex (2/4)</vt:lpstr>
      <vt:lpstr>Annex (3/4)</vt:lpstr>
      <vt:lpstr>Annex (4/4)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scenarios and channel models for drones</dc:title>
  <dc:creator>Xingqin Lin</dc:creator>
  <cp:lastModifiedBy>Xiong, Zhilan (Nokia - GB/Bristol)</cp:lastModifiedBy>
  <cp:revision>375</cp:revision>
  <dcterms:created xsi:type="dcterms:W3CDTF">2016-03-23T22:01:47Z</dcterms:created>
  <dcterms:modified xsi:type="dcterms:W3CDTF">2017-04-06T01:51:15Z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  <property fmtid="{D5CDD505-2E9C-101B-9397-08002B2CF9AE}" pid="9" name="_NewReviewCycle">
    <vt:lpwstr/>
  </property>
  <property fmtid="{D5CDD505-2E9C-101B-9397-08002B2CF9AE}" pid="10" name="ContentTypeId">
    <vt:lpwstr>0x010100CE50E52E7543470BBDD3827FE50C59CB00E61CF3BF93BE89408BBE082B1CAE5027</vt:lpwstr>
  </property>
  <property fmtid="{D5CDD505-2E9C-101B-9397-08002B2CF9AE}" pid="11" name="_dlc_DocIdItemGuid">
    <vt:lpwstr>04a0e5a2-b722-4ec1-a287-002e4b11640c</vt:lpwstr>
  </property>
</Properties>
</file>