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5.xml" ContentType="application/vnd.openxmlformats-officedocument.them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648" r:id="rId1"/>
    <p:sldMasterId id="2147483650" r:id="rId2"/>
    <p:sldMasterId id="2147483651" r:id="rId3"/>
  </p:sldMasterIdLst>
  <p:notesMasterIdLst>
    <p:notesMasterId r:id="rId7"/>
  </p:notesMasterIdLst>
  <p:handoutMasterIdLst>
    <p:handoutMasterId r:id="rId8"/>
  </p:handoutMasterIdLst>
  <p:sldIdLst>
    <p:sldId id="374" r:id="rId4"/>
    <p:sldId id="383" r:id="rId5"/>
    <p:sldId id="385" r:id="rId6"/>
  </p:sldIdLst>
  <p:sldSz cx="9144000" cy="6858000" type="screen4x3"/>
  <p:notesSz cx="6997700" cy="9271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418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Windows 用户" initials="W用" lastIdx="4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0000FF"/>
    <a:srgbClr val="FF0000"/>
    <a:srgbClr val="FFFFCC"/>
    <a:srgbClr val="AAAAAA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196" autoAdjust="0"/>
    <p:restoredTop sz="50000" autoAdjust="0"/>
  </p:normalViewPr>
  <p:slideViewPr>
    <p:cSldViewPr snapToGrid="0">
      <p:cViewPr>
        <p:scale>
          <a:sx n="75" d="100"/>
          <a:sy n="75" d="100"/>
        </p:scale>
        <p:origin x="-1452" y="-72"/>
      </p:cViewPr>
      <p:guideLst>
        <p:guide orient="horz" pos="2160"/>
        <p:guide pos="4182"/>
      </p:guideLst>
    </p:cSldViewPr>
  </p:slideViewPr>
  <p:notesTextViewPr>
    <p:cViewPr>
      <p:scale>
        <a:sx n="125" d="100"/>
        <a:sy n="125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viewProps" Target="viewProps.xml"/><Relationship Id="rId5" Type="http://schemas.openxmlformats.org/officeDocument/2006/relationships/slide" Target="slides/slide2.xml"/><Relationship Id="rId10" Type="http://schemas.openxmlformats.org/officeDocument/2006/relationships/presProps" Target="presProps.xml"/><Relationship Id="rId4" Type="http://schemas.openxmlformats.org/officeDocument/2006/relationships/slide" Target="slides/slide1.xml"/><Relationship Id="rId9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3312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63988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3312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b" anchorCtr="0" compatLnSpc="1">
            <a:prstTxWarp prst="textNoShape">
              <a:avLst/>
            </a:prstTxWarp>
          </a:bodyPr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3312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63988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b" anchorCtr="0" compatLnSpc="1">
            <a:prstTxWarp prst="textNoShape">
              <a:avLst/>
            </a:prstTxWarp>
          </a:bodyPr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fld id="{7F166B19-9401-4997-AC26-82FFA8160881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xmlns="" val="336296757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1059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63988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19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1100" y="695325"/>
            <a:ext cx="4635500" cy="34766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059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0088" y="4403725"/>
            <a:ext cx="5597525" cy="417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noProof="0"/>
              <a:t>Click to edit Master text styles</a:t>
            </a:r>
          </a:p>
          <a:p>
            <a:pPr lvl="1"/>
            <a:r>
              <a:rPr lang="en-US" altLang="zh-CN" noProof="0"/>
              <a:t>Second level</a:t>
            </a:r>
          </a:p>
          <a:p>
            <a:pPr lvl="2"/>
            <a:r>
              <a:rPr lang="en-US" altLang="zh-CN" noProof="0"/>
              <a:t>Third level</a:t>
            </a:r>
          </a:p>
          <a:p>
            <a:pPr lvl="3"/>
            <a:r>
              <a:rPr lang="en-US" altLang="zh-CN" noProof="0"/>
              <a:t>Fourth level</a:t>
            </a:r>
          </a:p>
          <a:p>
            <a:pPr lvl="4"/>
            <a:r>
              <a:rPr lang="en-US" altLang="zh-CN" noProof="0"/>
              <a:t>Fifth level</a:t>
            </a:r>
          </a:p>
        </p:txBody>
      </p:sp>
      <p:sp>
        <p:nvSpPr>
          <p:cNvPr id="11059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b" anchorCtr="0" compatLnSpc="1">
            <a:prstTxWarp prst="textNoShape">
              <a:avLst/>
            </a:prstTxWarp>
          </a:bodyPr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1059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63988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b" anchorCtr="0" compatLnSpc="1">
            <a:prstTxWarp prst="textNoShape">
              <a:avLst/>
            </a:prstTxWarp>
          </a:bodyPr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fld id="{7BCDCFF0-2787-431F-AEC3-29C73842BDB8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xmlns="" val="160814800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219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zh-CN">
              <a:latin typeface="Arial" charset="0"/>
            </a:endParaRPr>
          </a:p>
        </p:txBody>
      </p:sp>
      <p:sp>
        <p:nvSpPr>
          <p:cNvPr id="9220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89CBC8F-5CB2-48B3-990D-E69B77621597}" type="slidenum">
              <a:rPr lang="zh-CN" altLang="en-US" smtClean="0"/>
              <a:pPr/>
              <a:t>1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xmlns="" val="243735233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zh-CN">
              <a:latin typeface="Arial" charset="0"/>
            </a:endParaRPr>
          </a:p>
        </p:txBody>
      </p:sp>
      <p:sp>
        <p:nvSpPr>
          <p:cNvPr id="1024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EA70332-CFE3-422A-A2FE-B22C4599ED0A}" type="slidenum">
              <a:rPr lang="zh-CN" altLang="en-US" smtClean="0"/>
              <a:pPr/>
              <a:t>2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xmlns="" val="427410892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US" altLang="zh-CN" dirty="0" err="1" smtClean="0">
                <a:latin typeface="Arial" charset="0"/>
              </a:rPr>
              <a:t>i</a:t>
            </a:r>
            <a:endParaRPr lang="zh-CN" altLang="zh-CN" dirty="0">
              <a:latin typeface="Arial" charset="0"/>
            </a:endParaRPr>
          </a:p>
        </p:txBody>
      </p:sp>
      <p:sp>
        <p:nvSpPr>
          <p:cNvPr id="1024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EA70332-CFE3-422A-A2FE-B22C4599ED0A}" type="slidenum">
              <a:rPr lang="zh-CN" altLang="en-US" smtClean="0"/>
              <a:pPr/>
              <a:t>3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xmlns="" val="5475060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42900" y="1943100"/>
            <a:ext cx="8458200" cy="1470025"/>
          </a:xfrm>
        </p:spPr>
        <p:txBody>
          <a:bodyPr/>
          <a:lstStyle>
            <a:lvl1pPr>
              <a:defRPr sz="4000">
                <a:solidFill>
                  <a:schemeClr val="accent2"/>
                </a:solidFill>
              </a:defRPr>
            </a:lvl1pPr>
          </a:lstStyle>
          <a:p>
            <a:r>
              <a:rPr lang="en-US" altLang="zh-CN"/>
              <a:t>Click to edit Master title style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42900" y="3698875"/>
            <a:ext cx="8458200" cy="1485900"/>
          </a:xfrm>
        </p:spPr>
        <p:txBody>
          <a:bodyPr/>
          <a:lstStyle>
            <a:lvl1pPr marL="0" indent="0">
              <a:buFontTx/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 altLang="zh-CN"/>
              <a:t>Click to edit Master subtitle style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0E89CB-EFE9-41E6-84E9-F4E18B6DA6F8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802438" y="0"/>
            <a:ext cx="2219325" cy="62198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44463" y="0"/>
            <a:ext cx="6505575" cy="62198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88B851-99D1-4561-BBB5-E8F4C7F6048D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7800" y="0"/>
            <a:ext cx="8523288" cy="814388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144463" y="833438"/>
            <a:ext cx="8877300" cy="5386387"/>
          </a:xfrm>
        </p:spPr>
        <p:txBody>
          <a:bodyPr/>
          <a:lstStyle/>
          <a:p>
            <a:pPr lvl="0"/>
            <a:endParaRPr lang="en-US" noProof="0" dirty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CD925A-D0A6-410A-B4AE-4C2A6236B37C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C79410-0194-4E12-A857-6124F56EBDAF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D536964-222F-4A8E-BC03-1C1E4971D71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E7C9B2-8497-47C0-A105-4E18075ADBF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429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6B42DD-BF5A-4DA3-8674-83D229E3ABD4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9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13ACB0D-4C07-4CF8-80C3-CA10DC3A519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CDBA3D-0009-4949-A181-1D8E19B21036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2FBCE2-1656-42C0-82C0-D0F67ED13269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5708DB-868D-4B2D-BA2A-8702CF01C954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A4FDF6-06F5-455E-93EF-F0B9B201B44B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A75559-34E5-4792-98E5-AE30F83ED74B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43B2D6-797F-4531-90B4-24EF563E351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86550" y="1943100"/>
            <a:ext cx="2114550" cy="331470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42900" y="1943100"/>
            <a:ext cx="6191250" cy="331470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C76408E-CF7B-4F02-B23F-0C3BC14A7CD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42D7782-9E45-4DBB-BD7E-903FA15CCEF2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CF6B683-327C-496D-A8B3-3E770EC6CE4F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A33158-7F33-4771-8C3E-303B9B605330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429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78138A-B54A-4E0B-BA87-29DFB08694B6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9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C162BC-99BD-4516-9C7D-30BE0B0F4AFF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11377E-66BB-473F-86A6-03BB60EBFCA6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28FBC8B-ECF6-41E0-90AE-33CBF2387EE2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468BAC7-63EB-4BFB-A59C-51ABD48B2B7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095093B-B238-4291-827C-518C34577F75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EE0C56C-A175-4CB5-9166-F68BF5BC3F70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8EA1A3-19D4-4EBC-8898-BEC4582DC909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86550" y="1943100"/>
            <a:ext cx="2114550" cy="331470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42900" y="1943100"/>
            <a:ext cx="6191250" cy="331470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84C30DB-8DA3-4D4B-A883-1955B77B5D5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44463" y="833438"/>
            <a:ext cx="4362450" cy="53863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9313" y="833438"/>
            <a:ext cx="4362450" cy="53863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64B8EBC-BCDD-4358-A4C7-63125195964D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0ABF98C-EB8A-42B8-89CD-25E5507DB4D5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9B0F737-4975-4349-BE09-4F90355D2E4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0FDF18-5AC4-407B-9A31-2A7407B3C659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AD4DC8-F219-44BD-A6B4-10099E049E12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E01D86-E078-45DF-B82D-EE3A834C4C2E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77800" y="0"/>
            <a:ext cx="8523288" cy="814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44463" y="833438"/>
            <a:ext cx="8877300" cy="5386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556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14675" y="6038850"/>
            <a:ext cx="2895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6421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800" b="0"/>
            </a:lvl1pPr>
          </a:lstStyle>
          <a:p>
            <a:pPr>
              <a:defRPr/>
            </a:pPr>
            <a:fld id="{639C8517-825E-4221-BF97-9F0CD55C6EF5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7254" r:id="rId1"/>
    <p:sldLayoutId id="2147487221" r:id="rId2"/>
    <p:sldLayoutId id="2147487222" r:id="rId3"/>
    <p:sldLayoutId id="2147487223" r:id="rId4"/>
    <p:sldLayoutId id="2147487224" r:id="rId5"/>
    <p:sldLayoutId id="2147487225" r:id="rId6"/>
    <p:sldLayoutId id="2147487226" r:id="rId7"/>
    <p:sldLayoutId id="2147487227" r:id="rId8"/>
    <p:sldLayoutId id="2147487228" r:id="rId9"/>
    <p:sldLayoutId id="2147487229" r:id="rId10"/>
    <p:sldLayoutId id="2147487230" r:id="rId11"/>
    <p:sldLayoutId id="2147487231" r:id="rId12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6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7" descr="1c_revBlack_rgb_powerpoint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6629400" y="6418263"/>
            <a:ext cx="1136650" cy="280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1" name="Rectangle 18"/>
          <p:cNvSpPr>
            <a:spLocks noGrp="1" noChangeArrowheads="1"/>
          </p:cNvSpPr>
          <p:nvPr>
            <p:ph type="title"/>
          </p:nvPr>
        </p:nvSpPr>
        <p:spPr bwMode="auto">
          <a:xfrm>
            <a:off x="342900" y="1943100"/>
            <a:ext cx="8458200" cy="148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title style</a:t>
            </a:r>
          </a:p>
        </p:txBody>
      </p:sp>
      <p:sp>
        <p:nvSpPr>
          <p:cNvPr id="2052" name="Rectangle 19"/>
          <p:cNvSpPr>
            <a:spLocks noGrp="1" noChangeArrowheads="1"/>
          </p:cNvSpPr>
          <p:nvPr>
            <p:ph type="body" idx="1"/>
          </p:nvPr>
        </p:nvSpPr>
        <p:spPr bwMode="auto">
          <a:xfrm>
            <a:off x="342900" y="3657600"/>
            <a:ext cx="84582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text styles</a:t>
            </a:r>
          </a:p>
        </p:txBody>
      </p:sp>
      <p:sp>
        <p:nvSpPr>
          <p:cNvPr id="16407" name="Rectangle 2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556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6408" name="Rectangle 2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14675" y="6038850"/>
            <a:ext cx="2895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6409" name="Rectangle 2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6421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800" b="0"/>
            </a:lvl1pPr>
          </a:lstStyle>
          <a:p>
            <a:pPr>
              <a:defRPr/>
            </a:pPr>
            <a:fld id="{E0EFCD72-4E73-48F2-97E3-E6FCB628C3B4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  <p:sp>
        <p:nvSpPr>
          <p:cNvPr id="2056" name="Rectangle 26"/>
          <p:cNvSpPr>
            <a:spLocks noChangeArrowheads="1"/>
          </p:cNvSpPr>
          <p:nvPr userDrawn="1"/>
        </p:nvSpPr>
        <p:spPr bwMode="auto">
          <a:xfrm>
            <a:off x="338138" y="6330950"/>
            <a:ext cx="8462962" cy="46196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>
              <a:defRPr/>
            </a:pPr>
            <a:endParaRPr lang="en-US" altLang="zh-CN" dirty="0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7232" r:id="rId1"/>
    <p:sldLayoutId id="2147487233" r:id="rId2"/>
    <p:sldLayoutId id="2147487234" r:id="rId3"/>
    <p:sldLayoutId id="2147487235" r:id="rId4"/>
    <p:sldLayoutId id="2147487236" r:id="rId5"/>
    <p:sldLayoutId id="2147487237" r:id="rId6"/>
    <p:sldLayoutId id="2147487238" r:id="rId7"/>
    <p:sldLayoutId id="2147487239" r:id="rId8"/>
    <p:sldLayoutId id="2147487240" r:id="rId9"/>
    <p:sldLayoutId id="2147487241" r:id="rId10"/>
    <p:sldLayoutId id="2147487242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bg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bg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bg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18" descr="1c_revGray_rgb_powerpoint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6629400" y="6416675"/>
            <a:ext cx="1136650" cy="280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5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342900" y="1943100"/>
            <a:ext cx="8458200" cy="148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title style</a:t>
            </a:r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342900" y="3657600"/>
            <a:ext cx="84582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text styles</a:t>
            </a:r>
          </a:p>
        </p:txBody>
      </p:sp>
      <p:sp>
        <p:nvSpPr>
          <p:cNvPr id="68622" name="Rectangle 1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556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8623" name="Rectangle 1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14675" y="6038850"/>
            <a:ext cx="2895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8624" name="Rectangle 1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6421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800" b="0"/>
            </a:lvl1pPr>
          </a:lstStyle>
          <a:p>
            <a:pPr>
              <a:defRPr/>
            </a:pPr>
            <a:fld id="{9727BE55-1E67-4119-A392-B2737B254B11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  <p:sp>
        <p:nvSpPr>
          <p:cNvPr id="3080" name="Rectangle 17"/>
          <p:cNvSpPr>
            <a:spLocks noChangeArrowheads="1"/>
          </p:cNvSpPr>
          <p:nvPr userDrawn="1"/>
        </p:nvSpPr>
        <p:spPr bwMode="auto">
          <a:xfrm>
            <a:off x="338138" y="6330950"/>
            <a:ext cx="8462962" cy="461963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>
              <a:defRPr/>
            </a:pPr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7243" r:id="rId1"/>
    <p:sldLayoutId id="2147487244" r:id="rId2"/>
    <p:sldLayoutId id="2147487245" r:id="rId3"/>
    <p:sldLayoutId id="2147487246" r:id="rId4"/>
    <p:sldLayoutId id="2147487247" r:id="rId5"/>
    <p:sldLayoutId id="2147487248" r:id="rId6"/>
    <p:sldLayoutId id="2147487249" r:id="rId7"/>
    <p:sldLayoutId id="2147487250" r:id="rId8"/>
    <p:sldLayoutId id="2147487251" r:id="rId9"/>
    <p:sldLayoutId id="2147487252" r:id="rId10"/>
    <p:sldLayoutId id="2147487253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28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bg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bg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bg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282575" y="2257425"/>
            <a:ext cx="8523288" cy="1214438"/>
          </a:xfrm>
        </p:spPr>
        <p:txBody>
          <a:bodyPr/>
          <a:lstStyle/>
          <a:p>
            <a:pPr algn="ctr" eaLnBrk="1" hangingPunct="1"/>
            <a:r>
              <a:rPr lang="en-US" altLang="zh-CN" dirty="0" smtClean="0">
                <a:solidFill>
                  <a:schemeClr val="tx1"/>
                </a:solidFill>
                <a:ea typeface="宋体" pitchFamily="2" charset="-122"/>
              </a:rPr>
              <a:t>WF on indication for QCL assumption</a:t>
            </a:r>
            <a:endParaRPr lang="en-US" altLang="zh-CN" dirty="0">
              <a:solidFill>
                <a:schemeClr val="tx1"/>
              </a:solidFill>
              <a:ea typeface="宋体" pitchFamily="2" charset="-122"/>
            </a:endParaRPr>
          </a:p>
        </p:txBody>
      </p:sp>
      <p:sp>
        <p:nvSpPr>
          <p:cNvPr id="357380" name="Rectangle 4"/>
          <p:cNvSpPr>
            <a:spLocks noChangeArrowheads="1"/>
          </p:cNvSpPr>
          <p:nvPr/>
        </p:nvSpPr>
        <p:spPr bwMode="auto">
          <a:xfrm>
            <a:off x="228600" y="228600"/>
            <a:ext cx="8686800" cy="23945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en-US" altLang="zh-CN" sz="2000" dirty="0" smtClean="0"/>
              <a:t>3GPP TSG RAN WG1 Meeting #88bis                                      </a:t>
            </a:r>
            <a:r>
              <a:rPr lang="sv-SE" altLang="zh-CN" sz="2000" dirty="0" smtClean="0">
                <a:effectLst>
                  <a:outerShdw blurRad="38100" dist="38100" dir="2700000" algn="tl">
                    <a:srgbClr val="C0C0C0"/>
                  </a:outerShdw>
                </a:effectLst>
                <a:ea typeface="宋体" charset="-122"/>
              </a:rPr>
              <a:t>R1-1706464</a:t>
            </a:r>
            <a:endParaRPr lang="en-US" altLang="zh-CN" sz="2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spcBef>
                <a:spcPct val="20000"/>
              </a:spcBef>
              <a:defRPr/>
            </a:pPr>
            <a:r>
              <a:rPr lang="en-GB" altLang="zh-CN" sz="2000" dirty="0" smtClean="0"/>
              <a:t>Spokane, USA 3</a:t>
            </a:r>
            <a:r>
              <a:rPr lang="en-GB" altLang="zh-CN" sz="2000" baseline="30000" dirty="0" smtClean="0"/>
              <a:t>rd</a:t>
            </a:r>
            <a:r>
              <a:rPr lang="en-GB" altLang="zh-CN" sz="2000" dirty="0" smtClean="0"/>
              <a:t> - 7</a:t>
            </a:r>
            <a:r>
              <a:rPr lang="en-GB" altLang="zh-CN" sz="2000" baseline="30000" dirty="0" smtClean="0"/>
              <a:t>th</a:t>
            </a:r>
            <a:r>
              <a:rPr lang="en-GB" altLang="zh-CN" sz="2000" dirty="0" smtClean="0"/>
              <a:t> April </a:t>
            </a:r>
            <a:r>
              <a:rPr lang="en-US" altLang="zh-CN" sz="2000" dirty="0" smtClean="0"/>
              <a:t>2017</a:t>
            </a:r>
          </a:p>
          <a:p>
            <a:pPr>
              <a:spcBef>
                <a:spcPct val="20000"/>
              </a:spcBef>
              <a:defRPr/>
            </a:pPr>
            <a:r>
              <a:rPr lang="en-US" altLang="ja-JP" sz="2000" dirty="0" smtClean="0"/>
              <a:t>Agenda Item: </a:t>
            </a:r>
            <a:r>
              <a:rPr lang="en-US" altLang="zh-CN" sz="2000" dirty="0" smtClean="0"/>
              <a:t>8.1.2.4.5</a:t>
            </a:r>
            <a:endParaRPr lang="en-US" altLang="ja-JP" sz="2000" dirty="0" smtClean="0"/>
          </a:p>
          <a:p>
            <a:pPr>
              <a:spcBef>
                <a:spcPct val="20000"/>
              </a:spcBef>
              <a:defRPr/>
            </a:pPr>
            <a:endParaRPr lang="zh-CN" altLang="zh-CN" sz="2400" dirty="0" smtClean="0">
              <a:latin typeface="Calibri" pitchFamily="34" charset="0"/>
            </a:endParaRPr>
          </a:p>
          <a:p>
            <a:pPr>
              <a:spcBef>
                <a:spcPct val="20000"/>
              </a:spcBef>
              <a:defRPr/>
            </a:pPr>
            <a:endParaRPr lang="zh-CN" altLang="zh-CN" sz="2400" dirty="0">
              <a:effectLst>
                <a:outerShdw blurRad="38100" dist="38100" dir="2700000" algn="tl">
                  <a:srgbClr val="C0C0C0"/>
                </a:outerShdw>
              </a:effectLst>
              <a:latin typeface="Calibri" pitchFamily="34" charset="0"/>
            </a:endParaRPr>
          </a:p>
          <a:p>
            <a:pPr>
              <a:spcBef>
                <a:spcPct val="20000"/>
              </a:spcBef>
              <a:defRPr/>
            </a:pPr>
            <a:endParaRPr lang="en-US" altLang="ko-KR" sz="2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5126" name="Rectangle 5"/>
          <p:cNvSpPr>
            <a:spLocks noChangeArrowheads="1"/>
          </p:cNvSpPr>
          <p:nvPr/>
        </p:nvSpPr>
        <p:spPr bwMode="auto">
          <a:xfrm>
            <a:off x="1215025" y="4568974"/>
            <a:ext cx="6863763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/>
            <a:r>
              <a:rPr lang="en-GB" altLang="it-IT" sz="2400" dirty="0"/>
              <a:t>ZTE, ZTE Microelectronics</a:t>
            </a:r>
            <a:r>
              <a:rPr lang="en-US" altLang="it-IT" sz="2400" dirty="0" smtClean="0"/>
              <a:t>, [ ]</a:t>
            </a:r>
            <a:endParaRPr lang="en-US" altLang="ja-JP" sz="2400" b="0" dirty="0">
              <a:ea typeface="ＭＳ Ｐゴシック" pitchFamily="34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标题 1"/>
          <p:cNvSpPr>
            <a:spLocks noGrp="1"/>
          </p:cNvSpPr>
          <p:nvPr>
            <p:ph type="title"/>
          </p:nvPr>
        </p:nvSpPr>
        <p:spPr>
          <a:xfrm>
            <a:off x="295275" y="153988"/>
            <a:ext cx="8523288" cy="673100"/>
          </a:xfrm>
        </p:spPr>
        <p:txBody>
          <a:bodyPr/>
          <a:lstStyle/>
          <a:p>
            <a:pPr algn="ctr"/>
            <a:r>
              <a:rPr lang="en-US" altLang="zh-CN" dirty="0" smtClean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Background (1)</a:t>
            </a:r>
            <a:endParaRPr lang="zh-CN" altLang="en-US" dirty="0"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6147" name="Rectangle 4"/>
          <p:cNvSpPr>
            <a:spLocks noChangeArrowheads="1"/>
          </p:cNvSpPr>
          <p:nvPr/>
        </p:nvSpPr>
        <p:spPr bwMode="auto">
          <a:xfrm>
            <a:off x="365125" y="914400"/>
            <a:ext cx="8402638" cy="55009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en-US" altLang="zh-CN" u="sng" dirty="0" smtClean="0"/>
              <a:t>Agreements:</a:t>
            </a:r>
            <a:endParaRPr lang="en-US" altLang="zh-CN" dirty="0" smtClean="0"/>
          </a:p>
          <a:p>
            <a:pPr lvl="1">
              <a:buFont typeface="Arial" pitchFamily="34" charset="0"/>
              <a:buChar char="•"/>
            </a:pPr>
            <a:r>
              <a:rPr lang="en-US" altLang="zh-CN" b="0" i="1" dirty="0" smtClean="0"/>
              <a:t>Indication of QCL assumption associated with subset of QCL parameters between the antenna ports of two RS resources is supported based on following alternatives, and RAN1 will down select it</a:t>
            </a:r>
            <a:endParaRPr lang="zh-CN" altLang="zh-CN" b="0" i="1" dirty="0" smtClean="0"/>
          </a:p>
          <a:p>
            <a:pPr lvl="2">
              <a:buFont typeface="Arial" pitchFamily="34" charset="0"/>
              <a:buChar char="•"/>
            </a:pPr>
            <a:r>
              <a:rPr lang="en-US" altLang="zh-CN" b="0" i="1" dirty="0" smtClean="0"/>
              <a:t>Alt. 1: Which of the subset of QCL parameters are configured by </a:t>
            </a:r>
            <a:r>
              <a:rPr lang="en-US" altLang="zh-CN" b="0" i="1" dirty="0" err="1" smtClean="0"/>
              <a:t>gNB</a:t>
            </a:r>
            <a:endParaRPr lang="zh-CN" altLang="zh-CN" b="0" i="1" dirty="0" smtClean="0"/>
          </a:p>
          <a:p>
            <a:pPr lvl="2">
              <a:buFont typeface="Arial" pitchFamily="34" charset="0"/>
              <a:buChar char="•"/>
            </a:pPr>
            <a:r>
              <a:rPr lang="en-US" altLang="zh-CN" b="0" i="1" dirty="0" smtClean="0"/>
              <a:t>Alt. 2: Which of QCL type is configured by </a:t>
            </a:r>
            <a:r>
              <a:rPr lang="en-US" altLang="zh-CN" b="0" i="1" dirty="0" err="1" smtClean="0"/>
              <a:t>gNB</a:t>
            </a:r>
            <a:r>
              <a:rPr lang="en-US" altLang="zh-CN" b="0" i="1" dirty="0" smtClean="0"/>
              <a:t> where multiple QCL types are pre-defined</a:t>
            </a:r>
            <a:endParaRPr lang="zh-CN" altLang="zh-CN" b="0" i="1" dirty="0" smtClean="0"/>
          </a:p>
          <a:p>
            <a:pPr lvl="2">
              <a:buFont typeface="Arial" pitchFamily="34" charset="0"/>
              <a:buChar char="•"/>
            </a:pPr>
            <a:r>
              <a:rPr lang="en-US" altLang="zh-CN" b="0" i="1" dirty="0" smtClean="0"/>
              <a:t>Alt. 3: QCL types are pre-defined</a:t>
            </a:r>
            <a:endParaRPr lang="zh-CN" altLang="zh-CN" b="0" i="1" dirty="0" smtClean="0"/>
          </a:p>
          <a:p>
            <a:pPr lvl="1"/>
            <a:endParaRPr lang="en-US" altLang="zh-CN" sz="1600" b="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665501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标题 1"/>
          <p:cNvSpPr>
            <a:spLocks noGrp="1"/>
          </p:cNvSpPr>
          <p:nvPr>
            <p:ph type="title"/>
          </p:nvPr>
        </p:nvSpPr>
        <p:spPr>
          <a:xfrm>
            <a:off x="295275" y="-9788"/>
            <a:ext cx="8523288" cy="673100"/>
          </a:xfrm>
        </p:spPr>
        <p:txBody>
          <a:bodyPr/>
          <a:lstStyle/>
          <a:p>
            <a:pPr algn="ctr"/>
            <a:r>
              <a:rPr lang="en-US" altLang="zh-CN" dirty="0" smtClean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Proposal</a:t>
            </a:r>
            <a:endParaRPr lang="zh-CN" altLang="en-US" dirty="0"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6147" name="Rectangle 4"/>
          <p:cNvSpPr>
            <a:spLocks noChangeArrowheads="1"/>
          </p:cNvSpPr>
          <p:nvPr/>
        </p:nvSpPr>
        <p:spPr bwMode="auto">
          <a:xfrm>
            <a:off x="172969" y="573132"/>
            <a:ext cx="8402638" cy="57877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lvl="1" indent="-342900" algn="just" eaLnBrk="1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altLang="zh-CN" b="0" dirty="0" smtClean="0">
                <a:latin typeface="Times New Roman" pitchFamily="18" charset="0"/>
                <a:cs typeface="Times New Roman" pitchFamily="18" charset="0"/>
              </a:rPr>
              <a:t>The configurable QCL assumption associated with subset of QCL parameters between the antenna ports of two RS resources should be supported in NR</a:t>
            </a:r>
          </a:p>
          <a:p>
            <a:pPr lvl="2" indent="-342900" algn="just" eaLnBrk="1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altLang="zh-CN" b="0" dirty="0" smtClean="0">
                <a:latin typeface="Times New Roman" pitchFamily="18" charset="0"/>
                <a:cs typeface="Times New Roman" pitchFamily="18" charset="0"/>
              </a:rPr>
              <a:t>At least, the following methods to determine the subset of the QCL parameters can be considered:</a:t>
            </a:r>
          </a:p>
          <a:p>
            <a:pPr lvl="3" indent="-342900" algn="just" eaLnBrk="1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altLang="zh-CN" b="0" dirty="0" smtClean="0">
                <a:latin typeface="Times New Roman" pitchFamily="18" charset="0"/>
                <a:cs typeface="Times New Roman" pitchFamily="18" charset="0"/>
              </a:rPr>
              <a:t>Configured by </a:t>
            </a:r>
            <a:r>
              <a:rPr lang="en-US" altLang="zh-CN" b="0" dirty="0" err="1" smtClean="0">
                <a:latin typeface="Times New Roman" pitchFamily="18" charset="0"/>
                <a:cs typeface="Times New Roman" pitchFamily="18" charset="0"/>
              </a:rPr>
              <a:t>gNB</a:t>
            </a:r>
            <a:r>
              <a:rPr lang="en-US" altLang="zh-CN" b="0" dirty="0" smtClean="0">
                <a:latin typeface="Times New Roman" pitchFamily="18" charset="0"/>
                <a:cs typeface="Times New Roman" pitchFamily="18" charset="0"/>
              </a:rPr>
              <a:t> based on UE feedback, TXRU virtualization</a:t>
            </a:r>
          </a:p>
          <a:p>
            <a:pPr lvl="3" indent="-342900" algn="just" eaLnBrk="1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altLang="zh-CN" b="0" dirty="0" smtClean="0">
                <a:latin typeface="Times New Roman" pitchFamily="18" charset="0"/>
                <a:cs typeface="Times New Roman" pitchFamily="18" charset="0"/>
              </a:rPr>
              <a:t>Predefined subset according to typical functionalities, e.g.,</a:t>
            </a:r>
            <a:endParaRPr lang="en-US" altLang="zh-CN" sz="2000" b="0" dirty="0" smtClean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1231901" y="2490761"/>
          <a:ext cx="7048500" cy="3040016"/>
        </p:xfrm>
        <a:graphic>
          <a:graphicData uri="http://schemas.openxmlformats.org/drawingml/2006/table">
            <a:tbl>
              <a:tblPr/>
              <a:tblGrid>
                <a:gridCol w="1333499"/>
                <a:gridCol w="1550028"/>
                <a:gridCol w="2373552"/>
                <a:gridCol w="1791421"/>
              </a:tblGrid>
              <a:tr h="239848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1" dirty="0">
                          <a:latin typeface="Times New Roman"/>
                          <a:ea typeface="宋体"/>
                        </a:rPr>
                        <a:t>Assumption Type</a:t>
                      </a:r>
                      <a:endParaRPr lang="zh-CN" sz="1200" b="1" dirty="0">
                        <a:latin typeface="Times New Roman"/>
                        <a:ea typeface="MS Gothic"/>
                      </a:endParaRPr>
                    </a:p>
                  </a:txBody>
                  <a:tcPr marL="50675" marR="50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1">
                          <a:latin typeface="Times New Roman"/>
                          <a:ea typeface="宋体"/>
                        </a:rPr>
                        <a:t>Notes</a:t>
                      </a:r>
                      <a:endParaRPr lang="zh-CN" sz="1200" b="1">
                        <a:latin typeface="Times New Roman"/>
                        <a:ea typeface="MS Gothic"/>
                      </a:endParaRPr>
                    </a:p>
                  </a:txBody>
                  <a:tcPr marL="50675" marR="50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1">
                          <a:latin typeface="Times New Roman"/>
                          <a:ea typeface="宋体"/>
                        </a:rPr>
                        <a:t>Application case (i.e.,)</a:t>
                      </a:r>
                      <a:endParaRPr lang="zh-CN" sz="1200" b="1">
                        <a:latin typeface="Times New Roman"/>
                        <a:ea typeface="MS Gothic"/>
                      </a:endParaRPr>
                    </a:p>
                  </a:txBody>
                  <a:tcPr marL="50675" marR="50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9848">
                <a:tc rowSpan="6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1" dirty="0">
                          <a:latin typeface="Times New Roman"/>
                          <a:ea typeface="宋体"/>
                        </a:rPr>
                        <a:t>Typical Case </a:t>
                      </a:r>
                      <a:endParaRPr lang="zh-CN" sz="1200" b="1" dirty="0">
                        <a:latin typeface="Times New Roman"/>
                        <a:ea typeface="MS Gothic"/>
                      </a:endParaRPr>
                    </a:p>
                  </a:txBody>
                  <a:tcPr marL="50675" marR="50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1" dirty="0">
                          <a:latin typeface="Times New Roman"/>
                          <a:ea typeface="宋体"/>
                        </a:rPr>
                        <a:t>Type 1</a:t>
                      </a:r>
                      <a:endParaRPr lang="zh-CN" sz="1200" b="1" dirty="0">
                        <a:latin typeface="Times New Roman"/>
                        <a:ea typeface="MS Gothic"/>
                      </a:endParaRPr>
                    </a:p>
                  </a:txBody>
                  <a:tcPr marL="50675" marR="50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1" dirty="0">
                          <a:latin typeface="Times New Roman"/>
                          <a:ea typeface="宋体"/>
                        </a:rPr>
                        <a:t>No QCL</a:t>
                      </a:r>
                      <a:endParaRPr lang="zh-CN" sz="1200" b="1" dirty="0">
                        <a:latin typeface="Times New Roman"/>
                        <a:ea typeface="MS Gothic"/>
                      </a:endParaRPr>
                    </a:p>
                  </a:txBody>
                  <a:tcPr marL="50675" marR="50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1">
                          <a:latin typeface="Times New Roman"/>
                          <a:ea typeface="宋体"/>
                        </a:rPr>
                        <a:t>Multiple TRPs/CCs or default</a:t>
                      </a:r>
                      <a:endParaRPr lang="zh-CN" sz="1200" b="1">
                        <a:latin typeface="Times New Roman"/>
                        <a:ea typeface="MS Gothic"/>
                      </a:endParaRPr>
                    </a:p>
                  </a:txBody>
                  <a:tcPr marL="50675" marR="50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5482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1" dirty="0">
                          <a:latin typeface="Times New Roman"/>
                          <a:ea typeface="宋体"/>
                        </a:rPr>
                        <a:t>Type 2</a:t>
                      </a:r>
                      <a:endParaRPr lang="zh-CN" sz="1200" b="1" dirty="0">
                        <a:latin typeface="Times New Roman"/>
                        <a:ea typeface="MS Gothic"/>
                      </a:endParaRPr>
                    </a:p>
                  </a:txBody>
                  <a:tcPr marL="50675" marR="50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1" dirty="0">
                          <a:latin typeface="Times New Roman"/>
                          <a:ea typeface="宋体"/>
                        </a:rPr>
                        <a:t>All parameters  </a:t>
                      </a:r>
                      <a:endParaRPr lang="zh-CN" sz="1200" b="1" dirty="0">
                        <a:latin typeface="Times New Roman"/>
                        <a:ea typeface="MS Gothic"/>
                      </a:endParaRPr>
                    </a:p>
                  </a:txBody>
                  <a:tcPr marL="50675" marR="50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1">
                          <a:latin typeface="Times New Roman"/>
                          <a:ea typeface="宋体"/>
                        </a:rPr>
                        <a:t>Same RS with the same transceiver  configurations (e.g. the same panel)</a:t>
                      </a:r>
                      <a:endParaRPr lang="zh-CN" sz="1200" b="1">
                        <a:latin typeface="Times New Roman"/>
                        <a:ea typeface="MS Gothic"/>
                      </a:endParaRPr>
                    </a:p>
                  </a:txBody>
                  <a:tcPr marL="50675" marR="50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9848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1" dirty="0">
                          <a:latin typeface="Times New Roman"/>
                          <a:ea typeface="宋体"/>
                        </a:rPr>
                        <a:t>Type 3</a:t>
                      </a:r>
                      <a:endParaRPr lang="zh-CN" sz="1200" b="1" dirty="0">
                        <a:latin typeface="Times New Roman"/>
                        <a:ea typeface="MS Gothic"/>
                      </a:endParaRPr>
                    </a:p>
                  </a:txBody>
                  <a:tcPr marL="50675" marR="50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1" dirty="0">
                          <a:latin typeface="Times New Roman"/>
                          <a:ea typeface="宋体"/>
                        </a:rPr>
                        <a:t>Doppler shift and average delay, angle of arrival</a:t>
                      </a:r>
                      <a:endParaRPr lang="zh-CN" sz="1200" b="1" dirty="0">
                        <a:latin typeface="Times New Roman"/>
                        <a:ea typeface="MS Gothic"/>
                      </a:endParaRPr>
                    </a:p>
                  </a:txBody>
                  <a:tcPr marL="50675" marR="50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1" dirty="0">
                          <a:latin typeface="Times New Roman"/>
                          <a:ea typeface="宋体"/>
                        </a:rPr>
                        <a:t>RS for synchronization</a:t>
                      </a:r>
                      <a:endParaRPr lang="zh-CN" sz="1200" b="1" dirty="0">
                        <a:latin typeface="Times New Roman"/>
                        <a:ea typeface="MS Gothic"/>
                      </a:endParaRPr>
                    </a:p>
                  </a:txBody>
                  <a:tcPr marL="50675" marR="50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5482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1">
                          <a:latin typeface="Times New Roman"/>
                          <a:ea typeface="宋体"/>
                        </a:rPr>
                        <a:t>Type 4</a:t>
                      </a:r>
                      <a:endParaRPr lang="zh-CN" sz="1200" b="1">
                        <a:latin typeface="Times New Roman"/>
                        <a:ea typeface="MS Gothic"/>
                      </a:endParaRPr>
                    </a:p>
                  </a:txBody>
                  <a:tcPr marL="50675" marR="50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1" dirty="0">
                          <a:latin typeface="Times New Roman"/>
                          <a:ea typeface="宋体"/>
                        </a:rPr>
                        <a:t>Doppler shift, and Doppler spread, angle of arrival</a:t>
                      </a:r>
                      <a:endParaRPr lang="zh-CN" sz="1200" b="1" dirty="0">
                        <a:latin typeface="Times New Roman"/>
                        <a:ea typeface="MS Gothic"/>
                      </a:endParaRPr>
                    </a:p>
                  </a:txBody>
                  <a:tcPr marL="50675" marR="50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1" dirty="0">
                          <a:latin typeface="Times New Roman"/>
                          <a:ea typeface="宋体"/>
                        </a:rPr>
                        <a:t>RS for  Doppler (including phase noise) estimation</a:t>
                      </a:r>
                      <a:endParaRPr lang="zh-CN" sz="1200" b="1" dirty="0">
                        <a:latin typeface="Times New Roman"/>
                        <a:ea typeface="MS Gothic"/>
                      </a:endParaRPr>
                    </a:p>
                  </a:txBody>
                  <a:tcPr marL="50675" marR="50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5482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1" dirty="0">
                          <a:latin typeface="Times New Roman"/>
                          <a:ea typeface="宋体"/>
                        </a:rPr>
                        <a:t>Type 5</a:t>
                      </a:r>
                      <a:endParaRPr lang="zh-CN" sz="1200" b="1" dirty="0">
                        <a:latin typeface="Times New Roman"/>
                        <a:ea typeface="MS Gothic"/>
                      </a:endParaRPr>
                    </a:p>
                  </a:txBody>
                  <a:tcPr marL="50675" marR="50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1" dirty="0">
                          <a:latin typeface="Times New Roman"/>
                          <a:ea typeface="宋体"/>
                        </a:rPr>
                        <a:t>delay spread, Doppler spread, Doppler shift, and average delay, angle of arrival</a:t>
                      </a:r>
                      <a:endParaRPr lang="zh-CN" sz="1200" b="1" dirty="0">
                        <a:latin typeface="Times New Roman"/>
                        <a:ea typeface="MS Gothic"/>
                      </a:endParaRPr>
                    </a:p>
                  </a:txBody>
                  <a:tcPr marL="50675" marR="50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1" dirty="0">
                          <a:latin typeface="Times New Roman"/>
                          <a:ea typeface="宋体"/>
                        </a:rPr>
                        <a:t>RS with different density in frequency </a:t>
                      </a:r>
                      <a:endParaRPr lang="zh-CN" sz="1200" b="1" dirty="0">
                        <a:latin typeface="Times New Roman"/>
                        <a:ea typeface="MS Gothic"/>
                      </a:endParaRPr>
                    </a:p>
                  </a:txBody>
                  <a:tcPr marL="50675" marR="50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9848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1" dirty="0">
                          <a:latin typeface="Times New Roman"/>
                          <a:ea typeface="宋体"/>
                        </a:rPr>
                        <a:t>Type 6</a:t>
                      </a:r>
                      <a:endParaRPr lang="zh-CN" sz="1200" b="1" dirty="0">
                        <a:latin typeface="Times New Roman"/>
                        <a:ea typeface="MS Gothic"/>
                      </a:endParaRPr>
                    </a:p>
                  </a:txBody>
                  <a:tcPr marL="50675" marR="50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1">
                          <a:latin typeface="Times New Roman"/>
                          <a:ea typeface="宋体"/>
                        </a:rPr>
                        <a:t>Angle of arrival</a:t>
                      </a:r>
                      <a:endParaRPr lang="zh-CN" sz="1200" b="1">
                        <a:latin typeface="Times New Roman"/>
                        <a:ea typeface="MS Gothic"/>
                      </a:endParaRPr>
                    </a:p>
                  </a:txBody>
                  <a:tcPr marL="50675" marR="50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1" dirty="0">
                          <a:latin typeface="Times New Roman"/>
                          <a:ea typeface="宋体"/>
                        </a:rPr>
                        <a:t>Tx beam training</a:t>
                      </a:r>
                      <a:endParaRPr lang="zh-CN" sz="1200" b="1" dirty="0">
                        <a:latin typeface="Times New Roman"/>
                        <a:ea typeface="MS Gothic"/>
                      </a:endParaRPr>
                    </a:p>
                  </a:txBody>
                  <a:tcPr marL="50675" marR="50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1573213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FinalPowerpoint">
  <a:themeElements>
    <a:clrScheme name="FinalPowerpoint 1">
      <a:dk1>
        <a:srgbClr val="000000"/>
      </a:dk1>
      <a:lt1>
        <a:srgbClr val="FFFFFF"/>
      </a:lt1>
      <a:dk2>
        <a:srgbClr val="FF0000"/>
      </a:dk2>
      <a:lt2>
        <a:srgbClr val="808080"/>
      </a:lt2>
      <a:accent1>
        <a:srgbClr val="AAAAAA"/>
      </a:accent1>
      <a:accent2>
        <a:srgbClr val="000000"/>
      </a:accent2>
      <a:accent3>
        <a:srgbClr val="FFFFFF"/>
      </a:accent3>
      <a:accent4>
        <a:srgbClr val="000000"/>
      </a:accent4>
      <a:accent5>
        <a:srgbClr val="D2D2D2"/>
      </a:accent5>
      <a:accent6>
        <a:srgbClr val="000000"/>
      </a:accent6>
      <a:hlink>
        <a:srgbClr val="FF0000"/>
      </a:hlink>
      <a:folHlink>
        <a:srgbClr val="AAAAAA"/>
      </a:folHlink>
    </a:clrScheme>
    <a:fontScheme name="FinalPowerpoint">
      <a:majorFont>
        <a:latin typeface="Arial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FinalPowerpoint 1">
        <a:dk1>
          <a:srgbClr val="000000"/>
        </a:dk1>
        <a:lt1>
          <a:srgbClr val="FFFFFF"/>
        </a:lt1>
        <a:dk2>
          <a:srgbClr val="FF0000"/>
        </a:dk2>
        <a:lt2>
          <a:srgbClr val="808080"/>
        </a:lt2>
        <a:accent1>
          <a:srgbClr val="AAAAAA"/>
        </a:accent1>
        <a:accent2>
          <a:srgbClr val="000000"/>
        </a:accent2>
        <a:accent3>
          <a:srgbClr val="FFFFFF"/>
        </a:accent3>
        <a:accent4>
          <a:srgbClr val="000000"/>
        </a:accent4>
        <a:accent5>
          <a:srgbClr val="D2D2D2"/>
        </a:accent5>
        <a:accent6>
          <a:srgbClr val="000000"/>
        </a:accent6>
        <a:hlink>
          <a:srgbClr val="FF0000"/>
        </a:hlink>
        <a:folHlink>
          <a:srgbClr val="AAAAA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inalPowerpoint 2">
        <a:dk1>
          <a:srgbClr val="AAAAAA"/>
        </a:dk1>
        <a:lt1>
          <a:srgbClr val="FFFFFF"/>
        </a:lt1>
        <a:dk2>
          <a:srgbClr val="000000"/>
        </a:dk2>
        <a:lt2>
          <a:srgbClr val="FFFFFF"/>
        </a:lt2>
        <a:accent1>
          <a:srgbClr val="AAAAAA"/>
        </a:accent1>
        <a:accent2>
          <a:srgbClr val="FFFFFF"/>
        </a:accent2>
        <a:accent3>
          <a:srgbClr val="AAAAAA"/>
        </a:accent3>
        <a:accent4>
          <a:srgbClr val="DADADA"/>
        </a:accent4>
        <a:accent5>
          <a:srgbClr val="D2D2D2"/>
        </a:accent5>
        <a:accent6>
          <a:srgbClr val="E7E7E7"/>
        </a:accent6>
        <a:hlink>
          <a:srgbClr val="AAAAAA"/>
        </a:hlink>
        <a:folHlink>
          <a:srgbClr val="FF0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nalPowerpoint 3">
        <a:dk1>
          <a:srgbClr val="808080"/>
        </a:dk1>
        <a:lt1>
          <a:srgbClr val="FFFFFF"/>
        </a:lt1>
        <a:dk2>
          <a:srgbClr val="AAAAAA"/>
        </a:dk2>
        <a:lt2>
          <a:srgbClr val="000000"/>
        </a:lt2>
        <a:accent1>
          <a:srgbClr val="000000"/>
        </a:accent1>
        <a:accent2>
          <a:srgbClr val="AAAAAA"/>
        </a:accent2>
        <a:accent3>
          <a:srgbClr val="D2D2D2"/>
        </a:accent3>
        <a:accent4>
          <a:srgbClr val="DADADA"/>
        </a:accent4>
        <a:accent5>
          <a:srgbClr val="AAAAAA"/>
        </a:accent5>
        <a:accent6>
          <a:srgbClr val="9A9A9A"/>
        </a:accent6>
        <a:hlink>
          <a:srgbClr val="FF0000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nalPowerpoint 4">
        <a:dk1>
          <a:srgbClr val="000000"/>
        </a:dk1>
        <a:lt1>
          <a:srgbClr val="FF0000"/>
        </a:lt1>
        <a:dk2>
          <a:srgbClr val="FFFFFF"/>
        </a:dk2>
        <a:lt2>
          <a:srgbClr val="000000"/>
        </a:lt2>
        <a:accent1>
          <a:srgbClr val="AAAAAA"/>
        </a:accent1>
        <a:accent2>
          <a:srgbClr val="FFFFFF"/>
        </a:accent2>
        <a:accent3>
          <a:srgbClr val="FFAAAA"/>
        </a:accent3>
        <a:accent4>
          <a:srgbClr val="000000"/>
        </a:accent4>
        <a:accent5>
          <a:srgbClr val="D2D2D2"/>
        </a:accent5>
        <a:accent6>
          <a:srgbClr val="E7E7E7"/>
        </a:accent6>
        <a:hlink>
          <a:srgbClr val="000000"/>
        </a:hlink>
        <a:folHlink>
          <a:srgbClr val="AAAAAA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Custom Design 1">
      <a:dk1>
        <a:srgbClr val="AAAAAA"/>
      </a:dk1>
      <a:lt1>
        <a:srgbClr val="FFFFFF"/>
      </a:lt1>
      <a:dk2>
        <a:srgbClr val="000000"/>
      </a:dk2>
      <a:lt2>
        <a:srgbClr val="FFFFFF"/>
      </a:lt2>
      <a:accent1>
        <a:srgbClr val="AAAAAA"/>
      </a:accent1>
      <a:accent2>
        <a:srgbClr val="FFFFFF"/>
      </a:accent2>
      <a:accent3>
        <a:srgbClr val="AAAAAA"/>
      </a:accent3>
      <a:accent4>
        <a:srgbClr val="DADADA"/>
      </a:accent4>
      <a:accent5>
        <a:srgbClr val="D2D2D2"/>
      </a:accent5>
      <a:accent6>
        <a:srgbClr val="E7E7E7"/>
      </a:accent6>
      <a:hlink>
        <a:srgbClr val="AAAAAA"/>
      </a:hlink>
      <a:folHlink>
        <a:srgbClr val="FF0000"/>
      </a:folHlink>
    </a:clrScheme>
    <a:fontScheme name="Custom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Custom Design 1">
        <a:dk1>
          <a:srgbClr val="AAAAAA"/>
        </a:dk1>
        <a:lt1>
          <a:srgbClr val="FFFFFF"/>
        </a:lt1>
        <a:dk2>
          <a:srgbClr val="000000"/>
        </a:dk2>
        <a:lt2>
          <a:srgbClr val="FFFFFF"/>
        </a:lt2>
        <a:accent1>
          <a:srgbClr val="AAAAAA"/>
        </a:accent1>
        <a:accent2>
          <a:srgbClr val="FFFFFF"/>
        </a:accent2>
        <a:accent3>
          <a:srgbClr val="AAAAAA"/>
        </a:accent3>
        <a:accent4>
          <a:srgbClr val="DADADA"/>
        </a:accent4>
        <a:accent5>
          <a:srgbClr val="D2D2D2"/>
        </a:accent5>
        <a:accent6>
          <a:srgbClr val="E7E7E7"/>
        </a:accent6>
        <a:hlink>
          <a:srgbClr val="AAAAAA"/>
        </a:hlink>
        <a:folHlink>
          <a:srgbClr val="FF00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_Custom Design">
  <a:themeElements>
    <a:clrScheme name="1_Custom Design 1">
      <a:dk1>
        <a:srgbClr val="000000"/>
      </a:dk1>
      <a:lt1>
        <a:srgbClr val="AAAAAA"/>
      </a:lt1>
      <a:dk2>
        <a:srgbClr val="FFFFFF"/>
      </a:dk2>
      <a:lt2>
        <a:srgbClr val="808080"/>
      </a:lt2>
      <a:accent1>
        <a:srgbClr val="000000"/>
      </a:accent1>
      <a:accent2>
        <a:srgbClr val="AAAAAA"/>
      </a:accent2>
      <a:accent3>
        <a:srgbClr val="D2D2D2"/>
      </a:accent3>
      <a:accent4>
        <a:srgbClr val="000000"/>
      </a:accent4>
      <a:accent5>
        <a:srgbClr val="AAAAAA"/>
      </a:accent5>
      <a:accent6>
        <a:srgbClr val="9A9A9A"/>
      </a:accent6>
      <a:hlink>
        <a:srgbClr val="FF0000"/>
      </a:hlink>
      <a:folHlink>
        <a:srgbClr val="FFFFFF"/>
      </a:folHlink>
    </a:clrScheme>
    <a:fontScheme name="1_Custom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1_Custom Design 1">
        <a:dk1>
          <a:srgbClr val="000000"/>
        </a:dk1>
        <a:lt1>
          <a:srgbClr val="AAAAAA"/>
        </a:lt1>
        <a:dk2>
          <a:srgbClr val="FFFFFF"/>
        </a:dk2>
        <a:lt2>
          <a:srgbClr val="808080"/>
        </a:lt2>
        <a:accent1>
          <a:srgbClr val="000000"/>
        </a:accent1>
        <a:accent2>
          <a:srgbClr val="AAAAAA"/>
        </a:accent2>
        <a:accent3>
          <a:srgbClr val="D2D2D2"/>
        </a:accent3>
        <a:accent4>
          <a:srgbClr val="000000"/>
        </a:accent4>
        <a:accent5>
          <a:srgbClr val="AAAAAA"/>
        </a:accent5>
        <a:accent6>
          <a:srgbClr val="9A9A9A"/>
        </a:accent6>
        <a:hlink>
          <a:srgbClr val="FF0000"/>
        </a:hlink>
        <a:folHlink>
          <a:srgbClr val="FFFF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FinalPowerpoint 4">
    <a:dk1>
      <a:srgbClr val="000000"/>
    </a:dk1>
    <a:lt1>
      <a:srgbClr val="FF0000"/>
    </a:lt1>
    <a:dk2>
      <a:srgbClr val="FFFFFF"/>
    </a:dk2>
    <a:lt2>
      <a:srgbClr val="000000"/>
    </a:lt2>
    <a:accent1>
      <a:srgbClr val="AAAAAA"/>
    </a:accent1>
    <a:accent2>
      <a:srgbClr val="FFFFFF"/>
    </a:accent2>
    <a:accent3>
      <a:srgbClr val="FFAAAA"/>
    </a:accent3>
    <a:accent4>
      <a:srgbClr val="000000"/>
    </a:accent4>
    <a:accent5>
      <a:srgbClr val="D2D2D2"/>
    </a:accent5>
    <a:accent6>
      <a:srgbClr val="E7E7E7"/>
    </a:accent6>
    <a:hlink>
      <a:srgbClr val="000000"/>
    </a:hlink>
    <a:folHlink>
      <a:srgbClr val="AAAAAA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FinalPowerpoint</Template>
  <TotalTime>24204</TotalTime>
  <Words>279</Words>
  <Application>Microsoft Office PowerPoint</Application>
  <PresentationFormat>全屏显示(4:3)</PresentationFormat>
  <Paragraphs>43</Paragraphs>
  <Slides>3</Slides>
  <Notes>3</Notes>
  <HiddenSlides>0</HiddenSlides>
  <MMClips>0</MMClips>
  <ScaleCrop>false</ScaleCrop>
  <HeadingPairs>
    <vt:vector size="4" baseType="variant">
      <vt:variant>
        <vt:lpstr>主题</vt:lpstr>
      </vt:variant>
      <vt:variant>
        <vt:i4>3</vt:i4>
      </vt:variant>
      <vt:variant>
        <vt:lpstr>幻灯片标题</vt:lpstr>
      </vt:variant>
      <vt:variant>
        <vt:i4>3</vt:i4>
      </vt:variant>
    </vt:vector>
  </HeadingPairs>
  <TitlesOfParts>
    <vt:vector size="6" baseType="lpstr">
      <vt:lpstr>FinalPowerpoint</vt:lpstr>
      <vt:lpstr>Custom Design</vt:lpstr>
      <vt:lpstr>1_Custom Design</vt:lpstr>
      <vt:lpstr>WF on indication for QCL assumption</vt:lpstr>
      <vt:lpstr>Background (1)</vt:lpstr>
      <vt:lpstr>Proposal</vt:lpstr>
    </vt:vector>
  </TitlesOfParts>
  <Company>Texas Instruments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TTI Shortening</dc:title>
  <dc:creator>Workman</dc:creator>
  <cp:lastModifiedBy>Windows 用户</cp:lastModifiedBy>
  <cp:revision>2481</cp:revision>
  <dcterms:created xsi:type="dcterms:W3CDTF">2007-12-19T20:51:45Z</dcterms:created>
  <dcterms:modified xsi:type="dcterms:W3CDTF">2017-04-05T22:36:20Z</dcterms:modified>
</cp:coreProperties>
</file>