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  <p:sldMasterId id="2147483650" r:id="rId2"/>
    <p:sldMasterId id="2147483651" r:id="rId3"/>
  </p:sldMasterIdLst>
  <p:notesMasterIdLst>
    <p:notesMasterId r:id="rId9"/>
  </p:notesMasterIdLst>
  <p:handoutMasterIdLst>
    <p:handoutMasterId r:id="rId10"/>
  </p:handoutMasterIdLst>
  <p:sldIdLst>
    <p:sldId id="374" r:id="rId4"/>
    <p:sldId id="383" r:id="rId5"/>
    <p:sldId id="386" r:id="rId6"/>
    <p:sldId id="385" r:id="rId7"/>
    <p:sldId id="388" r:id="rId8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96" autoAdjust="0"/>
    <p:restoredTop sz="50000" autoAdjust="0"/>
  </p:normalViewPr>
  <p:slideViewPr>
    <p:cSldViewPr snapToGrid="0">
      <p:cViewPr varScale="1">
        <p:scale>
          <a:sx n="62" d="100"/>
          <a:sy n="62" d="100"/>
        </p:scale>
        <p:origin x="-198" y="-90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33629675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16081480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24373523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2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42741089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3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42741089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4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17785328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5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17785328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WF on beam </a:t>
            </a:r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  <a:t>reporting</a:t>
            </a:r>
            <a:endParaRPr lang="en-US" altLang="zh-CN" dirty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15819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2000" dirty="0" smtClean="0"/>
              <a:t>3GPP TSG RAN WG1 Meeting #88bis </a:t>
            </a:r>
            <a:r>
              <a:rPr lang="en-US" altLang="zh-CN" sz="2000" dirty="0" smtClean="0"/>
              <a:t>                                     </a:t>
            </a:r>
            <a:r>
              <a:rPr lang="en-US" altLang="zh-CN" sz="2000" dirty="0" smtClean="0"/>
              <a:t>R1-1706459 </a:t>
            </a:r>
            <a:endParaRPr lang="en-US" altLang="zh-CN" sz="20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ct val="20000"/>
              </a:spcBef>
              <a:defRPr/>
            </a:pPr>
            <a:r>
              <a:rPr lang="en-GB" altLang="zh-CN" sz="2000" dirty="0" smtClean="0"/>
              <a:t>Spokane, USA 3</a:t>
            </a:r>
            <a:r>
              <a:rPr lang="en-GB" altLang="zh-CN" sz="2000" baseline="30000" dirty="0" smtClean="0"/>
              <a:t>rd</a:t>
            </a:r>
            <a:r>
              <a:rPr lang="en-GB" altLang="zh-CN" sz="2000" dirty="0" smtClean="0"/>
              <a:t> - 7</a:t>
            </a:r>
            <a:r>
              <a:rPr lang="en-GB" altLang="zh-CN" sz="2000" baseline="30000" dirty="0" smtClean="0"/>
              <a:t>th</a:t>
            </a:r>
            <a:r>
              <a:rPr lang="en-GB" altLang="zh-CN" sz="2000" dirty="0" smtClean="0"/>
              <a:t> April </a:t>
            </a:r>
            <a:r>
              <a:rPr lang="en-US" altLang="zh-CN" sz="2000" dirty="0" smtClean="0"/>
              <a:t>2017</a:t>
            </a:r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57381" name="Rectangle 5"/>
          <p:cNvSpPr>
            <a:spLocks noChangeArrowheads="1"/>
          </p:cNvSpPr>
          <p:nvPr/>
        </p:nvSpPr>
        <p:spPr bwMode="auto">
          <a:xfrm>
            <a:off x="250825" y="1276320"/>
            <a:ext cx="277351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marL="228600" indent="-228600" eaLnBrk="1" hangingPunct="1">
              <a:defRPr/>
            </a:pPr>
            <a:r>
              <a:rPr lang="en-US" altLang="ja-JP" sz="2000" b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Agenda Item: </a:t>
            </a:r>
            <a:r>
              <a:rPr lang="en-US" altLang="ja-JP" sz="2000" b="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8.1.2.2.1</a:t>
            </a:r>
            <a:endParaRPr lang="en-US" altLang="ja-JP" sz="2000" b="0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pitchFamily="34" charset="-128"/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568974"/>
            <a:ext cx="68637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GB" altLang="it-IT" sz="2400" dirty="0"/>
              <a:t>ZTE, ZTE Microelectronics</a:t>
            </a:r>
            <a:r>
              <a:rPr lang="en-US" altLang="it-IT" sz="2400" dirty="0" smtClean="0"/>
              <a:t>, ASTRI</a:t>
            </a:r>
            <a:endParaRPr lang="en-US" altLang="it-IT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Background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801689"/>
            <a:ext cx="8402638" cy="561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1600" b="0" dirty="0">
                <a:latin typeface="Times New Roman" pitchFamily="18" charset="0"/>
                <a:cs typeface="Times New Roman" pitchFamily="18" charset="0"/>
              </a:rPr>
              <a:t>The following agreements on </a:t>
            </a: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grouping-based beam reporting been </a:t>
            </a:r>
            <a:r>
              <a:rPr lang="en-US" altLang="zh-CN" sz="1600" b="0" dirty="0">
                <a:latin typeface="Times New Roman" pitchFamily="18" charset="0"/>
                <a:cs typeface="Times New Roman" pitchFamily="18" charset="0"/>
              </a:rPr>
              <a:t>reached:</a:t>
            </a:r>
          </a:p>
          <a:p>
            <a:pPr lvl="2" indent="-342900" algn="just" eaLnBrk="1" hangingPunct="1"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Confirm the working assumption on group based beam reporting made in RAN1 Jan. NR </a:t>
            </a:r>
            <a:r>
              <a:rPr lang="en-US" altLang="zh-CN" sz="1600" b="0" i="1" dirty="0" err="1" smtClean="0">
                <a:latin typeface="Times New Roman" pitchFamily="18" charset="0"/>
                <a:cs typeface="Times New Roman" pitchFamily="18" charset="0"/>
              </a:rPr>
              <a:t>Adhoc</a:t>
            </a:r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 Meeting, with the following update:</a:t>
            </a:r>
          </a:p>
          <a:p>
            <a:pPr lvl="3" indent="-342900" algn="just" eaLnBrk="1" hangingPunct="1"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Further discussion for possible down-selection or merging, especially taking into account overhead</a:t>
            </a:r>
          </a:p>
          <a:p>
            <a:pPr lvl="1" indent="-342900" algn="just" eaLnBrk="1" hangingPunct="1"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The work assumption on group based beam reporting is copied as follows</a:t>
            </a:r>
          </a:p>
          <a:p>
            <a:pPr lvl="1" algn="just"/>
            <a:r>
              <a:rPr lang="en-US" altLang="zh-CN" b="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Alt 1:</a:t>
            </a:r>
            <a:endParaRPr lang="zh-CN" altLang="zh-CN" sz="1600" b="0" i="1" dirty="0" smtClean="0">
              <a:latin typeface="Times New Roman" pitchFamily="18" charset="0"/>
              <a:cs typeface="Times New Roman" pitchFamily="18" charset="0"/>
            </a:endParaRPr>
          </a:p>
          <a:p>
            <a:pPr marL="987425" lvl="1" indent="-530225" algn="just"/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-	UE reports information about TRP </a:t>
            </a:r>
            <a:r>
              <a:rPr lang="en-US" altLang="zh-CN" sz="1600" b="0" i="1" dirty="0" err="1" smtClean="0">
                <a:latin typeface="Times New Roman" pitchFamily="18" charset="0"/>
                <a:cs typeface="Times New Roman" pitchFamily="18" charset="0"/>
              </a:rPr>
              <a:t>Tx</a:t>
            </a:r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 Beam(s) that can be received using selected UE Rx beam set(s) where a Rx beam set refers to a set of UE Rx beams that are used for receiving a DL signal. </a:t>
            </a:r>
            <a:endParaRPr lang="zh-CN" altLang="zh-CN" sz="1600" b="0" i="1" dirty="0" smtClean="0">
              <a:latin typeface="Times New Roman" pitchFamily="18" charset="0"/>
              <a:cs typeface="Times New Roman" pitchFamily="18" charset="0"/>
            </a:endParaRPr>
          </a:p>
          <a:p>
            <a:pPr marL="1430338" lvl="2" algn="just"/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-	NOTE: Different TRP </a:t>
            </a:r>
            <a:r>
              <a:rPr lang="en-US" altLang="zh-CN" sz="1600" b="0" i="1" dirty="0" err="1" smtClean="0">
                <a:latin typeface="Times New Roman" pitchFamily="18" charset="0"/>
                <a:cs typeface="Times New Roman" pitchFamily="18" charset="0"/>
              </a:rPr>
              <a:t>Tx</a:t>
            </a:r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 beams reported for the same Rx beam set can be received simultaneously at the UE.</a:t>
            </a:r>
            <a:endParaRPr lang="zh-CN" altLang="zh-CN" sz="1600" b="0" i="1" dirty="0" smtClean="0">
              <a:latin typeface="Times New Roman" pitchFamily="18" charset="0"/>
              <a:cs typeface="Times New Roman" pitchFamily="18" charset="0"/>
            </a:endParaRPr>
          </a:p>
          <a:p>
            <a:pPr marL="1430338" lvl="2" algn="just"/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-	NOTE: Different TRP TX beams reported for different UE Rx beam set may not be possible to be received simultaneously at the UE</a:t>
            </a:r>
            <a:endParaRPr lang="zh-CN" altLang="zh-CN" sz="1600" b="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         Alt 2:</a:t>
            </a:r>
            <a:endParaRPr lang="zh-CN" altLang="zh-CN" sz="1600" b="0" i="1" dirty="0" smtClean="0">
              <a:latin typeface="Times New Roman" pitchFamily="18" charset="0"/>
              <a:cs typeface="Times New Roman" pitchFamily="18" charset="0"/>
            </a:endParaRPr>
          </a:p>
          <a:p>
            <a:pPr marL="900113" lvl="1" indent="-442913" algn="just"/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-	UE reports information about TRP </a:t>
            </a:r>
            <a:r>
              <a:rPr lang="en-US" altLang="zh-CN" sz="1600" b="0" i="1" dirty="0" err="1" smtClean="0">
                <a:latin typeface="Times New Roman" pitchFamily="18" charset="0"/>
                <a:cs typeface="Times New Roman" pitchFamily="18" charset="0"/>
              </a:rPr>
              <a:t>Tx</a:t>
            </a:r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 Beam(s) per UE antenna group basis where UE antenna group refers to receive UE antenna panel or </a:t>
            </a:r>
            <a:r>
              <a:rPr lang="en-US" altLang="zh-CN" sz="1600" b="0" i="1" dirty="0" err="1" smtClean="0">
                <a:latin typeface="Times New Roman" pitchFamily="18" charset="0"/>
                <a:cs typeface="Times New Roman" pitchFamily="18" charset="0"/>
              </a:rPr>
              <a:t>subarray</a:t>
            </a:r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zh-CN" altLang="zh-CN" sz="1600" b="0" i="1" dirty="0" smtClean="0">
              <a:latin typeface="Times New Roman" pitchFamily="18" charset="0"/>
              <a:cs typeface="Times New Roman" pitchFamily="18" charset="0"/>
            </a:endParaRPr>
          </a:p>
          <a:p>
            <a:pPr marL="1430338" lvl="2" algn="just"/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-	NOTE: Different TX beams reported for different antenna groups can be received simultaneously at the UE.</a:t>
            </a:r>
            <a:endParaRPr lang="zh-CN" altLang="zh-CN" sz="1600" b="0" i="1" dirty="0" smtClean="0">
              <a:latin typeface="Times New Roman" pitchFamily="18" charset="0"/>
              <a:cs typeface="Times New Roman" pitchFamily="18" charset="0"/>
            </a:endParaRPr>
          </a:p>
          <a:p>
            <a:pPr marL="1430338" lvl="2" indent="457200" algn="just">
              <a:buFontTx/>
              <a:buChar char="-"/>
            </a:pPr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NOTE: Different TX beams reported for the same UE antenna group may not be possible to be received simultaneously at the UE</a:t>
            </a:r>
            <a:endParaRPr lang="zh-CN" altLang="zh-CN" b="0" i="1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665501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Background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801689"/>
            <a:ext cx="8402638" cy="561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The following agreements on 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details of grouping-based beam reporting have been </a:t>
            </a: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reached:</a:t>
            </a:r>
          </a:p>
          <a:p>
            <a:pPr lvl="2" indent="-342900" algn="just" eaLnBrk="1" hangingPunct="1"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b="0" i="1" dirty="0" smtClean="0">
                <a:latin typeface="Times New Roman" pitchFamily="18" charset="0"/>
                <a:cs typeface="Times New Roman" pitchFamily="18" charset="0"/>
              </a:rPr>
              <a:t>NR supports the following beam reporting considering L groups where L&gt;=1 and each group refers to a Rx beam set (Alt1) or a UE antenna group (Alt2) depending on which alternative is adopted. </a:t>
            </a:r>
            <a:endParaRPr lang="zh-CN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2"/>
            <a:r>
              <a:rPr lang="en-US" altLang="zh-CN" b="0" i="1" dirty="0" smtClean="0">
                <a:latin typeface="Times New Roman" pitchFamily="18" charset="0"/>
                <a:cs typeface="Times New Roman" pitchFamily="18" charset="0"/>
              </a:rPr>
              <a:t>-  For each group l, UE reports at least the following information:</a:t>
            </a:r>
            <a:endParaRPr lang="zh-CN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3"/>
            <a:r>
              <a:rPr lang="en-US" altLang="zh-CN" b="0" i="1" dirty="0" smtClean="0">
                <a:latin typeface="Times New Roman" pitchFamily="18" charset="0"/>
                <a:cs typeface="Times New Roman" pitchFamily="18" charset="0"/>
              </a:rPr>
              <a:t>Information indicating group at least for some cases</a:t>
            </a:r>
            <a:endParaRPr lang="zh-CN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3"/>
            <a:r>
              <a:rPr lang="en-US" altLang="zh-CN" b="0" i="1" dirty="0" smtClean="0">
                <a:latin typeface="Times New Roman" pitchFamily="18" charset="0"/>
                <a:cs typeface="Times New Roman" pitchFamily="18" charset="0"/>
              </a:rPr>
              <a:t>Measurement quantities for </a:t>
            </a:r>
            <a:r>
              <a:rPr lang="en-US" altLang="zh-CN" b="0" i="1" dirty="0" err="1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b="0" i="1" baseline="-25000" dirty="0" err="1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altLang="zh-CN" b="0" i="1" dirty="0" smtClean="0">
                <a:latin typeface="Times New Roman" pitchFamily="18" charset="0"/>
                <a:cs typeface="Times New Roman" pitchFamily="18" charset="0"/>
              </a:rPr>
              <a:t> beam (s)</a:t>
            </a:r>
            <a:endParaRPr lang="zh-CN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4"/>
            <a:r>
              <a:rPr lang="en-US" altLang="zh-CN" b="0" i="1" dirty="0" smtClean="0">
                <a:latin typeface="Times New Roman" pitchFamily="18" charset="0"/>
                <a:cs typeface="Times New Roman" pitchFamily="18" charset="0"/>
              </a:rPr>
              <a:t>Support L1 RSRP and CSI report (when CSI-RS is for CSI acquisition)</a:t>
            </a:r>
            <a:endParaRPr lang="zh-CN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3"/>
            <a:r>
              <a:rPr lang="en-US" altLang="zh-CN" b="0" i="1" dirty="0" smtClean="0">
                <a:latin typeface="Times New Roman" pitchFamily="18" charset="0"/>
                <a:cs typeface="Times New Roman" pitchFamily="18" charset="0"/>
              </a:rPr>
              <a:t>Information indicating </a:t>
            </a:r>
            <a:r>
              <a:rPr lang="en-US" altLang="zh-CN" b="0" i="1" dirty="0" err="1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b="0" i="1" baseline="-25000" dirty="0" err="1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altLang="zh-CN" b="0" i="1" dirty="0" smtClean="0">
                <a:latin typeface="Times New Roman" pitchFamily="18" charset="0"/>
                <a:cs typeface="Times New Roman" pitchFamily="18" charset="0"/>
              </a:rPr>
              <a:t> DL </a:t>
            </a:r>
            <a:r>
              <a:rPr lang="en-US" altLang="zh-CN" b="0" i="1" dirty="0" err="1" smtClean="0">
                <a:latin typeface="Times New Roman" pitchFamily="18" charset="0"/>
                <a:cs typeface="Times New Roman" pitchFamily="18" charset="0"/>
              </a:rPr>
              <a:t>Tx</a:t>
            </a:r>
            <a:r>
              <a:rPr lang="en-US" altLang="zh-CN" b="0" i="1" dirty="0" smtClean="0">
                <a:latin typeface="Times New Roman" pitchFamily="18" charset="0"/>
                <a:cs typeface="Times New Roman" pitchFamily="18" charset="0"/>
              </a:rPr>
              <a:t> beam(s) when applicable</a:t>
            </a:r>
            <a:endParaRPr lang="zh-CN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2"/>
            <a:r>
              <a:rPr lang="en-US" altLang="zh-CN" b="0" i="1" dirty="0" smtClean="0">
                <a:latin typeface="Times New Roman" pitchFamily="18" charset="0"/>
                <a:cs typeface="Times New Roman" pitchFamily="18" charset="0"/>
              </a:rPr>
              <a:t>- This group based beam reporting is configurable per UE basis.</a:t>
            </a:r>
            <a:endParaRPr lang="zh-CN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3"/>
            <a:r>
              <a:rPr lang="en-US" altLang="zh-CN" b="0" i="1" dirty="0" smtClean="0">
                <a:latin typeface="Times New Roman" pitchFamily="18" charset="0"/>
                <a:cs typeface="Times New Roman" pitchFamily="18" charset="0"/>
              </a:rPr>
              <a:t>This group based beam reporting can be turned off per UE basis e.g. when L=1 or </a:t>
            </a:r>
            <a:r>
              <a:rPr lang="en-US" altLang="zh-CN" b="0" i="1" dirty="0" err="1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b="0" i="1" baseline="-25000" dirty="0" err="1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altLang="zh-CN" b="0" i="1" dirty="0" smtClean="0">
                <a:latin typeface="Times New Roman" pitchFamily="18" charset="0"/>
                <a:cs typeface="Times New Roman" pitchFamily="18" charset="0"/>
              </a:rPr>
              <a:t>=1</a:t>
            </a:r>
            <a:endParaRPr lang="zh-CN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4"/>
            <a:r>
              <a:rPr lang="en-US" altLang="zh-CN" b="0" i="1" dirty="0" smtClean="0">
                <a:latin typeface="Times New Roman" pitchFamily="18" charset="0"/>
                <a:cs typeface="Times New Roman" pitchFamily="18" charset="0"/>
              </a:rPr>
              <a:t>NOTE: No group identifier is reported when it is turned off </a:t>
            </a:r>
            <a:endParaRPr lang="zh-CN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2"/>
            <a:r>
              <a:rPr lang="en-US" altLang="zh-CN" i="1" dirty="0" smtClean="0"/>
              <a:t> </a:t>
            </a:r>
            <a:endParaRPr lang="en-US" altLang="zh-CN" sz="2000" b="0" dirty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665501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Proposal-1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801689"/>
            <a:ext cx="8402638" cy="5787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571500" lvl="2" algn="just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NR supports 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Alt1 </a:t>
            </a: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of group based beam reporting i.e. 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UE </a:t>
            </a: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reports information about TRP </a:t>
            </a:r>
            <a:r>
              <a:rPr lang="en-US" altLang="zh-CN" b="0" dirty="0" err="1">
                <a:latin typeface="Times New Roman" pitchFamily="18" charset="0"/>
                <a:cs typeface="Times New Roman" pitchFamily="18" charset="0"/>
              </a:rPr>
              <a:t>Tx</a:t>
            </a: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 Beam(s) that can be received using selected UE Rx beam set(s) </a:t>
            </a:r>
            <a:endParaRPr lang="en-US" altLang="zh-TW" b="0" dirty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Merge of Alt2 into Alt1 is supported by tagging UE antenna group ID(s) on each reported TRP </a:t>
            </a:r>
            <a:r>
              <a:rPr lang="en-US" altLang="zh-CN" b="0" dirty="0" err="1" smtClean="0">
                <a:latin typeface="Times New Roman" pitchFamily="18" charset="0"/>
                <a:cs typeface="Times New Roman" pitchFamily="18" charset="0"/>
              </a:rPr>
              <a:t>Tx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 Beam in each selected Rx beam set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Different TRP </a:t>
            </a:r>
            <a:r>
              <a:rPr lang="en-US" altLang="zh-CN" b="0" dirty="0" err="1" smtClean="0">
                <a:latin typeface="Times New Roman" pitchFamily="18" charset="0"/>
                <a:cs typeface="Times New Roman" pitchFamily="18" charset="0"/>
              </a:rPr>
              <a:t>Tx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 beams reported for the same Rx beam set can be received simultaneously at the UE. </a:t>
            </a: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ndication of antenna group ID is to distinguish between the following two cases: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Signals carried by different TRP </a:t>
            </a:r>
            <a:r>
              <a:rPr lang="en-US" altLang="zh-CN" b="0" dirty="0" err="1" smtClean="0">
                <a:latin typeface="Times New Roman" pitchFamily="18" charset="0"/>
                <a:cs typeface="Times New Roman" pitchFamily="18" charset="0"/>
              </a:rPr>
              <a:t>Tx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 beams reported for the different UE antenna group and same Rx beam set can be </a:t>
            </a:r>
            <a:r>
              <a:rPr lang="en-GB" altLang="zh-CN" b="0" dirty="0" smtClean="0">
                <a:latin typeface="Times New Roman" pitchFamily="18" charset="0"/>
                <a:cs typeface="Times New Roman" pitchFamily="18" charset="0"/>
              </a:rPr>
              <a:t>spatially 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multiplexed.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Signals carried by different TRP </a:t>
            </a:r>
            <a:r>
              <a:rPr lang="en-US" altLang="zh-CN" b="0" dirty="0" err="1" smtClean="0">
                <a:latin typeface="Times New Roman" pitchFamily="18" charset="0"/>
                <a:cs typeface="Times New Roman" pitchFamily="18" charset="0"/>
              </a:rPr>
              <a:t>Tx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 beams reported for the same UE antenna group and same Rx beam set may not be possible to be </a:t>
            </a:r>
            <a:r>
              <a:rPr lang="en-GB" altLang="zh-CN" b="0" dirty="0" smtClean="0">
                <a:latin typeface="Times New Roman" pitchFamily="18" charset="0"/>
                <a:cs typeface="Times New Roman" pitchFamily="18" charset="0"/>
              </a:rPr>
              <a:t>spatially 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multiplexed but they can be used for joint transmission/diversity purpose.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eam </a:t>
            </a: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selection 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rule </a:t>
            </a: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for 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the UE to select TRP </a:t>
            </a:r>
            <a:r>
              <a:rPr lang="en-US" altLang="zh-CN" b="0" dirty="0" err="1" smtClean="0">
                <a:latin typeface="Times New Roman" pitchFamily="18" charset="0"/>
                <a:cs typeface="Times New Roman" pitchFamily="18" charset="0"/>
              </a:rPr>
              <a:t>Tx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 beams for spatial </a:t>
            </a: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multiplexing 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should </a:t>
            </a: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follow 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TRP </a:t>
            </a: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constraint 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on which TRP </a:t>
            </a:r>
            <a:r>
              <a:rPr lang="en-US" altLang="zh-CN" b="0" dirty="0" err="1" smtClean="0">
                <a:latin typeface="Times New Roman" pitchFamily="18" charset="0"/>
                <a:cs typeface="Times New Roman" pitchFamily="18" charset="0"/>
              </a:rPr>
              <a:t>Tx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 beams can or cannot be transmitted simultaneously from TRP perspective.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Such constraint is indicated by TRP to UE</a:t>
            </a:r>
            <a:endParaRPr lang="en-US" altLang="zh-CN" b="0" dirty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b="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175922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Example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801689"/>
            <a:ext cx="8402638" cy="5787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571500" lvl="2" algn="just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b="0" dirty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b="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30698" y="938517"/>
            <a:ext cx="6905625" cy="439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1197" y="5318945"/>
            <a:ext cx="6715125" cy="135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617592225"/>
      </p:ext>
    </p:extLst>
  </p:cSld>
  <p:clrMapOvr>
    <a:masterClrMapping/>
  </p:clrMapOvr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23409</TotalTime>
  <Words>441</Words>
  <Application>Microsoft Office PowerPoint</Application>
  <PresentationFormat>全屏显示(4:3)</PresentationFormat>
  <Paragraphs>47</Paragraphs>
  <Slides>5</Slides>
  <Notes>5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FinalPowerpoint</vt:lpstr>
      <vt:lpstr>Custom Design</vt:lpstr>
      <vt:lpstr>1_Custom Design</vt:lpstr>
      <vt:lpstr>WF on beam reporting</vt:lpstr>
      <vt:lpstr>Background</vt:lpstr>
      <vt:lpstr>Background</vt:lpstr>
      <vt:lpstr>Proposal-1</vt:lpstr>
      <vt:lpstr>Example</vt:lpstr>
    </vt:vector>
  </TitlesOfParts>
  <Company>Texas Instruments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lastModifiedBy>Windows 用户</cp:lastModifiedBy>
  <cp:revision>2325</cp:revision>
  <dcterms:created xsi:type="dcterms:W3CDTF">2007-12-19T20:51:45Z</dcterms:created>
  <dcterms:modified xsi:type="dcterms:W3CDTF">2017-04-06T01:05:02Z</dcterms:modified>
</cp:coreProperties>
</file>