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8"/>
  </p:notesMasterIdLst>
  <p:sldIdLst>
    <p:sldId id="256" r:id="rId2"/>
    <p:sldId id="285" r:id="rId3"/>
    <p:sldId id="287" r:id="rId4"/>
    <p:sldId id="288" r:id="rId5"/>
    <p:sldId id="289" r:id="rId6"/>
    <p:sldId id="290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59" autoAdjust="0"/>
    <p:restoredTop sz="82874" autoAdjust="0"/>
  </p:normalViewPr>
  <p:slideViewPr>
    <p:cSldViewPr>
      <p:cViewPr varScale="1">
        <p:scale>
          <a:sx n="89" d="100"/>
          <a:sy n="89" d="100"/>
        </p:scale>
        <p:origin x="211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Remaining Details of FeD2D Evaluation Methodology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Sony, Huawei</a:t>
            </a:r>
            <a:r>
              <a:rPr lang="en-US" altLang="zh-CN" smtClean="0"/>
              <a:t>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R1-1706237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Spokane, USA, 3rd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7th April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7.2.9.1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/>
              <a:t>Channel modeling</a:t>
            </a:r>
          </a:p>
          <a:p>
            <a:pPr lvl="1"/>
            <a:r>
              <a:rPr lang="en-US" dirty="0" smtClean="0"/>
              <a:t>Extend </a:t>
            </a:r>
            <a:r>
              <a:rPr lang="en-US" dirty="0"/>
              <a:t>applicability of UE-UE channel models from TR 36.843 to distances between 1 and 3 </a:t>
            </a:r>
            <a:r>
              <a:rPr lang="en-US" dirty="0" smtClean="0"/>
              <a:t>meters</a:t>
            </a:r>
            <a:endParaRPr lang="en-US" dirty="0"/>
          </a:p>
          <a:p>
            <a:pPr lvl="1"/>
            <a:r>
              <a:rPr lang="en-US" dirty="0" smtClean="0"/>
              <a:t>For </a:t>
            </a:r>
            <a:r>
              <a:rPr lang="en-US" dirty="0"/>
              <a:t>Scenario 1, at distances below 1 m apply pathloss calculated at 1 </a:t>
            </a:r>
            <a:r>
              <a:rPr lang="en-US" dirty="0" smtClean="0"/>
              <a:t>m</a:t>
            </a:r>
            <a:endParaRPr lang="en-US" dirty="0"/>
          </a:p>
          <a:p>
            <a:pPr lvl="1"/>
            <a:r>
              <a:rPr lang="en-US" dirty="0" smtClean="0"/>
              <a:t>For </a:t>
            </a:r>
            <a:r>
              <a:rPr lang="en-US" dirty="0"/>
              <a:t>Scenario 2, keep the 3 meter UE-UE minimum </a:t>
            </a:r>
            <a:r>
              <a:rPr lang="en-US" dirty="0" smtClean="0"/>
              <a:t>distance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009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(2/5)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 smtClean="0"/>
              <a:t>The </a:t>
            </a:r>
            <a:r>
              <a:rPr lang="en-US" sz="2800" dirty="0"/>
              <a:t>eNB – Remote UE channel model is defined as outdoor LOS path loss for 700 MHz and ISD = 1732 m deployment options from TR 36.843 plus a building penetration loss calculated according to Scenario 2 from TR 45.820</a:t>
            </a:r>
            <a:r>
              <a:rPr lang="en-US" sz="2800" dirty="0" smtClean="0"/>
              <a:t>.</a:t>
            </a:r>
          </a:p>
          <a:p>
            <a:pPr lvl="0"/>
            <a:r>
              <a:rPr lang="en-US" sz="2800" dirty="0"/>
              <a:t>For UE – UE channel modeling, replace each value of 20 dB penetration loss by the statistical BPL value calculated according to Scenario 2 from TR 45.820.</a:t>
            </a:r>
          </a:p>
          <a:p>
            <a:pPr lvl="1"/>
            <a:r>
              <a:rPr lang="en-US" sz="2400" dirty="0"/>
              <a:t>No spatial correlation of building penetration loss for UE – UE links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453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(3/5)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/>
              <a:t>For evaluations in Scenario 1 use the following parameters:</a:t>
            </a:r>
          </a:p>
          <a:p>
            <a:pPr lvl="1"/>
            <a:r>
              <a:rPr lang="en-US" sz="2400" dirty="0"/>
              <a:t>Number of Relay UEs: N = 10</a:t>
            </a:r>
            <a:r>
              <a:rPr lang="en-US" sz="2400" dirty="0" smtClean="0"/>
              <a:t>;</a:t>
            </a:r>
          </a:p>
          <a:p>
            <a:pPr lvl="1"/>
            <a:r>
              <a:rPr lang="en-US" sz="2400" dirty="0" smtClean="0"/>
              <a:t>Number of Remote UEs: M = 1, 2</a:t>
            </a:r>
            <a:r>
              <a:rPr lang="en-US" sz="2400" dirty="0"/>
              <a:t>, 8; 4 is optional</a:t>
            </a:r>
          </a:p>
          <a:p>
            <a:pPr lvl="1"/>
            <a:r>
              <a:rPr lang="en-US" sz="2400" dirty="0" smtClean="0"/>
              <a:t>Min </a:t>
            </a:r>
            <a:r>
              <a:rPr lang="en-US" sz="2400" dirty="0"/>
              <a:t>and max distances between UEs: D1 = 0, D2 = </a:t>
            </a:r>
            <a:r>
              <a:rPr lang="en-US" sz="2400" dirty="0" smtClean="0"/>
              <a:t>15 m.</a:t>
            </a:r>
          </a:p>
          <a:p>
            <a:pPr lvl="0"/>
            <a:r>
              <a:rPr lang="en-US" sz="2800" dirty="0" smtClean="0"/>
              <a:t>For </a:t>
            </a:r>
            <a:r>
              <a:rPr lang="en-US" sz="2800" dirty="0"/>
              <a:t>Scenario 2:</a:t>
            </a:r>
          </a:p>
          <a:p>
            <a:pPr lvl="1"/>
            <a:r>
              <a:rPr lang="en-US" sz="2400" dirty="0"/>
              <a:t>N = 20. </a:t>
            </a:r>
            <a:r>
              <a:rPr lang="en-US" sz="2400" dirty="0" smtClean="0"/>
              <a:t>Optional: N = 40.</a:t>
            </a:r>
            <a:endParaRPr lang="en-US" sz="2400" dirty="0"/>
          </a:p>
          <a:p>
            <a:pPr lvl="1"/>
            <a:r>
              <a:rPr lang="en-US" sz="2400" dirty="0"/>
              <a:t>M = 70. Other values can be considered optionally.</a:t>
            </a:r>
          </a:p>
          <a:p>
            <a:pPr lvl="1"/>
            <a:r>
              <a:rPr lang="en-US" sz="2400" dirty="0"/>
              <a:t>D1 and D2 are not applied</a:t>
            </a:r>
            <a:r>
              <a:rPr lang="en-US" sz="2400" dirty="0" smtClean="0"/>
              <a:t>.</a:t>
            </a:r>
          </a:p>
          <a:p>
            <a:pPr lvl="1"/>
            <a:r>
              <a:rPr lang="en-US" sz="2400" dirty="0" smtClean="0"/>
              <a:t>All </a:t>
            </a:r>
            <a:r>
              <a:rPr lang="en-US" sz="2400" dirty="0"/>
              <a:t>Relay UEs are </a:t>
            </a:r>
            <a:r>
              <a:rPr lang="en-US" sz="2400" dirty="0" smtClean="0"/>
              <a:t>dropped uniformly </a:t>
            </a:r>
            <a:r>
              <a:rPr lang="en-US" sz="2400" dirty="0"/>
              <a:t>outdoor.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216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(4/5)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Values [I, S, R, X, k, T] are the following for lower capable devices:</a:t>
            </a:r>
          </a:p>
          <a:p>
            <a:pPr lvl="1"/>
            <a:r>
              <a:rPr lang="en-US" dirty="0" smtClean="0"/>
              <a:t>I </a:t>
            </a:r>
            <a:r>
              <a:rPr lang="en-US" dirty="0"/>
              <a:t>= </a:t>
            </a:r>
            <a:r>
              <a:rPr lang="en-US" dirty="0" smtClean="0"/>
              <a:t>0.01</a:t>
            </a:r>
            <a:r>
              <a:rPr lang="en-US" dirty="0"/>
              <a:t>, S = </a:t>
            </a:r>
            <a:r>
              <a:rPr lang="en-US" dirty="0" smtClean="0"/>
              <a:t>0.01, </a:t>
            </a:r>
            <a:r>
              <a:rPr lang="en-US" dirty="0"/>
              <a:t>R = </a:t>
            </a:r>
            <a:r>
              <a:rPr lang="en-US" dirty="0" smtClean="0"/>
              <a:t>0.4, </a:t>
            </a:r>
            <a:r>
              <a:rPr lang="en-US" dirty="0"/>
              <a:t>X = 0 </a:t>
            </a:r>
            <a:r>
              <a:rPr lang="en-US" dirty="0" err="1"/>
              <a:t>dBm</a:t>
            </a:r>
            <a:r>
              <a:rPr lang="en-US" dirty="0"/>
              <a:t>, k = </a:t>
            </a:r>
            <a:r>
              <a:rPr lang="en-US" dirty="0" smtClean="0"/>
              <a:t>8, </a:t>
            </a:r>
            <a:r>
              <a:rPr lang="en-US" dirty="0"/>
              <a:t>T = </a:t>
            </a:r>
            <a:r>
              <a:rPr lang="en-US" dirty="0" smtClean="0"/>
              <a:t>0.4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5670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(5/5)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For both considered deployment scenarios, reuse eNB parameters according to Rel.12 D2D </a:t>
            </a:r>
            <a:r>
              <a:rPr lang="en-US" dirty="0" smtClean="0"/>
              <a:t>assumptions</a:t>
            </a:r>
            <a:endParaRPr lang="en-US" dirty="0"/>
          </a:p>
          <a:p>
            <a:pPr lvl="0"/>
            <a:r>
              <a:rPr lang="en-US" dirty="0"/>
              <a:t>The system bandwidth of 10 MHz is used for UL/SL and DL </a:t>
            </a:r>
            <a:r>
              <a:rPr lang="en-US" dirty="0" smtClean="0"/>
              <a:t>carriers</a:t>
            </a:r>
            <a:endParaRPr lang="en-US" dirty="0"/>
          </a:p>
          <a:p>
            <a:r>
              <a:rPr lang="en-US" dirty="0" smtClean="0"/>
              <a:t>Legacy </a:t>
            </a:r>
            <a:r>
              <a:rPr lang="en-US" dirty="0"/>
              <a:t>cellular UEs are not considered in Scenario 1 and Scenario 2 </a:t>
            </a:r>
            <a:r>
              <a:rPr lang="en-US" dirty="0" smtClean="0"/>
              <a:t>evaluations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9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</Words>
  <Application>Microsoft Office PowerPoint</Application>
  <PresentationFormat>On-screen Show (4:3)</PresentationFormat>
  <Paragraphs>37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맑은 고딕</vt:lpstr>
      <vt:lpstr>宋体</vt:lpstr>
      <vt:lpstr>Arial</vt:lpstr>
      <vt:lpstr>Calibri</vt:lpstr>
      <vt:lpstr>Times New Roman</vt:lpstr>
      <vt:lpstr>Office Theme</vt:lpstr>
      <vt:lpstr>WF on Remaining Details of FeD2D Evaluation Methodology</vt:lpstr>
      <vt:lpstr>Proposal (1/5)</vt:lpstr>
      <vt:lpstr>Proposal (2/5)</vt:lpstr>
      <vt:lpstr>Proposal (3/5)</vt:lpstr>
      <vt:lpstr>Proposal (4/5)</vt:lpstr>
      <vt:lpstr>Proposal (5/5)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2017-04-04T16:21:03Z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2017-02-13 16:17:09Z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