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5"/>
  </p:notesMasterIdLst>
  <p:sldIdLst>
    <p:sldId id="256" r:id="rId2"/>
    <p:sldId id="257" r:id="rId3"/>
    <p:sldId id="258" r:id="rId4"/>
  </p:sldIdLst>
  <p:sldSz cx="9145588" cy="6859588"/>
  <p:notesSz cx="6858000" cy="9144000"/>
  <p:defaultTextStyle>
    <a:defPPr>
      <a:defRPr lang="zh-CN"/>
    </a:defPPr>
    <a:lvl1pPr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609600" indent="-1524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1219200" indent="-3048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828800" indent="-4572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2438400" indent="-6096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6">
          <p15:clr>
            <a:srgbClr val="A4A3A4"/>
          </p15:clr>
        </p15:guide>
        <p15:guide id="2" orient="horz" pos="104">
          <p15:clr>
            <a:srgbClr val="A4A3A4"/>
          </p15:clr>
        </p15:guide>
        <p15:guide id="3" orient="horz" pos="3976">
          <p15:clr>
            <a:srgbClr val="A4A3A4"/>
          </p15:clr>
        </p15:guide>
        <p15:guide id="4" orient="horz" pos="981" userDrawn="1">
          <p15:clr>
            <a:srgbClr val="A4A3A4"/>
          </p15:clr>
        </p15:guide>
        <p15:guide id="5" pos="275">
          <p15:clr>
            <a:srgbClr val="A4A3A4"/>
          </p15:clr>
        </p15:guide>
        <p15:guide id="6" pos="550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inyi (A)" initials="q(" lastIdx="1" clrIdx="0">
    <p:extLst>
      <p:ext uri="{19B8F6BF-5375-455C-9EA6-DF929625EA0E}">
        <p15:presenceInfo xmlns:p15="http://schemas.microsoft.com/office/powerpoint/2012/main" userId="S-1-5-21-147214757-305610072-1517763936-32986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718" autoAdjust="0"/>
  </p:normalViewPr>
  <p:slideViewPr>
    <p:cSldViewPr snapToObjects="1">
      <p:cViewPr varScale="1">
        <p:scale>
          <a:sx n="116" d="100"/>
          <a:sy n="116" d="100"/>
        </p:scale>
        <p:origin x="1446" y="108"/>
      </p:cViewPr>
      <p:guideLst>
        <p:guide orient="horz" pos="776"/>
        <p:guide orient="horz" pos="104"/>
        <p:guide orient="horz" pos="3976"/>
        <p:guide orient="horz" pos="981"/>
        <p:guide pos="275"/>
        <p:guide pos="5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0724F7-F449-4CFF-8B1F-25B693948BB0}" type="datetimeFigureOut">
              <a:rPr lang="en-US"/>
              <a:pPr>
                <a:defRPr/>
              </a:pPr>
              <a:t>2/17/2017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59A9553-4EAB-4E18-B984-2B6282F5BC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785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269554"/>
            <a:ext cx="8640209" cy="1440160"/>
          </a:xfrm>
          <a:prstGeom prst="rect">
            <a:avLst/>
          </a:prstGeom>
        </p:spPr>
        <p:txBody>
          <a:bodyPr anchor="ctr" anchorCtr="0"/>
          <a:lstStyle>
            <a:lvl1pPr algn="ctr" fontAlgn="ctr">
              <a:defRPr sz="3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252137" y="2925738"/>
            <a:ext cx="8640762" cy="649288"/>
          </a:xfrm>
          <a:prstGeom prst="rect">
            <a:avLst/>
          </a:prstGeom>
        </p:spPr>
        <p:txBody>
          <a:bodyPr anchor="ctr"/>
          <a:lstStyle>
            <a:lvl1pPr marL="0" indent="0" algn="ctr" fontAlgn="ctr">
              <a:spcBef>
                <a:spcPts val="0"/>
              </a:spcBef>
              <a:buNone/>
              <a:defRPr sz="1800" baseline="0"/>
            </a:lvl1pPr>
            <a:lvl2pPr marL="271426" indent="0">
              <a:buNone/>
              <a:defRPr/>
            </a:lvl2pPr>
            <a:lvl3pPr marL="535710" indent="0">
              <a:buNone/>
              <a:defRPr/>
            </a:lvl3pPr>
            <a:lvl4pPr marL="807136" indent="0">
              <a:buNone/>
              <a:defRPr/>
            </a:lvl4pPr>
            <a:lvl5pPr marL="1078562" indent="0">
              <a:buNone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20" name="表格占位符 19"/>
          <p:cNvSpPr>
            <a:spLocks noGrp="1"/>
          </p:cNvSpPr>
          <p:nvPr>
            <p:ph type="tbl" sz="quarter" idx="11"/>
          </p:nvPr>
        </p:nvSpPr>
        <p:spPr>
          <a:xfrm>
            <a:off x="252137" y="314383"/>
            <a:ext cx="8640485" cy="56477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823520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89433"/>
            <a:ext cx="8640209" cy="648073"/>
          </a:xfrm>
          <a:prstGeom prst="rect">
            <a:avLst/>
          </a:prstGeom>
        </p:spPr>
        <p:txBody>
          <a:bodyPr anchor="ctr" anchorCtr="0"/>
          <a:lstStyle>
            <a:lvl1pPr algn="ctr">
              <a:defRPr sz="2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257800"/>
          </a:xfrm>
          <a:prstGeom prst="rect">
            <a:avLst/>
          </a:prstGeom>
        </p:spPr>
        <p:txBody>
          <a:bodyPr/>
          <a:lstStyle>
            <a:lvl1pPr>
              <a:defRPr sz="18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172450" y="6357938"/>
            <a:ext cx="720725" cy="365125"/>
          </a:xfrm>
          <a:prstGeom prst="rect">
            <a:avLst/>
          </a:prstGeom>
        </p:spPr>
        <p:txBody>
          <a:bodyPr anchor="ctr" anchorCtr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6F92DE-F565-4A0B-9DA6-F9FE5ADC95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23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77913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6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99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22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459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9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2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5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8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1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4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algn="ctr" fontAlgn="ctr"/>
            <a:r>
              <a:rPr lang="en-US" altLang="zh-CN" sz="3200" dirty="0" smtClean="0"/>
              <a:t>WF on UL Beam Management</a:t>
            </a:r>
            <a:endParaRPr lang="zh-CN" altLang="en-US" sz="32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Huawei, </a:t>
            </a:r>
            <a:r>
              <a:rPr lang="en-US" altLang="zh-CN" dirty="0" smtClean="0"/>
              <a:t>HiSilicon, Intel, MediaTek, InterDigital, Xinwei, NTT DOCOMO, Samsung, LG Electronics, </a:t>
            </a:r>
            <a:r>
              <a:rPr lang="en-US" altLang="zh-CN" dirty="0" smtClean="0"/>
              <a:t>[…]</a:t>
            </a:r>
            <a:endParaRPr lang="zh-CN" altLang="zh-CN" dirty="0"/>
          </a:p>
        </p:txBody>
      </p:sp>
      <p:graphicFrame>
        <p:nvGraphicFramePr>
          <p:cNvPr id="5" name="表格占位符 4"/>
          <p:cNvGraphicFramePr>
            <a:graphicFrameLocks noGrp="1"/>
          </p:cNvGraphicFramePr>
          <p:nvPr>
            <p:ph type="tbl" sz="quarter" idx="11"/>
            <p:extLst>
              <p:ext uri="{D42A27DB-BD31-4B8C-83A1-F6EECF244321}">
                <p14:modId xmlns:p14="http://schemas.microsoft.com/office/powerpoint/2010/main" val="460899836"/>
              </p:ext>
            </p:extLst>
          </p:nvPr>
        </p:nvGraphicFramePr>
        <p:xfrm>
          <a:off x="252413" y="314325"/>
          <a:ext cx="8640762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48573"/>
                <a:gridCol w="2592189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3GPP TSG RAN WG1 #88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</a:rPr>
                        <a:t>R1-1704090</a:t>
                      </a:r>
                      <a:endParaRPr lang="zh-CN" altLang="en-US" sz="18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altLang="zh-CN" dirty="0" smtClean="0">
                          <a:solidFill>
                            <a:schemeClr val="tx1"/>
                          </a:solidFill>
                        </a:rPr>
                        <a:t>Athens,</a:t>
                      </a:r>
                      <a:r>
                        <a:rPr lang="de-DE" altLang="zh-CN" baseline="0" dirty="0" smtClean="0">
                          <a:solidFill>
                            <a:schemeClr val="tx1"/>
                          </a:solidFill>
                        </a:rPr>
                        <a:t> Greece, </a:t>
                      </a:r>
                      <a:r>
                        <a:rPr lang="de-DE" altLang="zh-CN" dirty="0" smtClean="0">
                          <a:solidFill>
                            <a:schemeClr val="tx1"/>
                          </a:solidFill>
                        </a:rPr>
                        <a:t>13 – 17 Feb 2017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Agenda Item: 8.1.2.2.3</a:t>
                      </a:r>
                      <a:endParaRPr lang="zh-CN" altLang="en-US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838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sz="1600" dirty="0" smtClean="0"/>
              <a:t>Working assumption in RAN1 Ad Hoc meeting for NR in </a:t>
            </a:r>
            <a:r>
              <a:rPr lang="en-US" altLang="zh-CN" sz="1600" dirty="0"/>
              <a:t>January </a:t>
            </a:r>
            <a:r>
              <a:rPr lang="en-US" altLang="zh-CN" sz="1600" dirty="0" smtClean="0"/>
              <a:t>2017</a:t>
            </a:r>
          </a:p>
          <a:p>
            <a:endParaRPr lang="en-US" altLang="zh-CN" sz="1600" dirty="0" smtClean="0"/>
          </a:p>
          <a:p>
            <a:pPr lvl="1"/>
            <a:r>
              <a:rPr lang="en-US" altLang="zh-CN" dirty="0" smtClean="0"/>
              <a:t>NR </a:t>
            </a:r>
            <a:r>
              <a:rPr lang="en-US" altLang="zh-CN" dirty="0"/>
              <a:t>supports at least one NW-controlled mechanism for beam management for UL transmission(s)</a:t>
            </a:r>
          </a:p>
          <a:p>
            <a:pPr lvl="2"/>
            <a:r>
              <a:rPr lang="en-US" altLang="zh-CN" dirty="0"/>
              <a:t>Details are FFS, including at least the following study:</a:t>
            </a:r>
          </a:p>
          <a:p>
            <a:pPr lvl="3"/>
            <a:r>
              <a:rPr lang="en-US" altLang="zh-CN" sz="1600" dirty="0"/>
              <a:t>Signal(s) for the mechanism(s) if necessary</a:t>
            </a:r>
          </a:p>
          <a:p>
            <a:pPr lvl="4"/>
            <a:r>
              <a:rPr lang="en-US" altLang="zh-CN" sz="1600" dirty="0"/>
              <a:t>E.g., SRS, PRACH preamble, UL DMRS</a:t>
            </a:r>
          </a:p>
          <a:p>
            <a:pPr lvl="4"/>
            <a:r>
              <a:rPr lang="en-US" altLang="zh-CN" sz="1600" dirty="0"/>
              <a:t>Additional contents can also be included, e.g., beam reporting</a:t>
            </a:r>
          </a:p>
          <a:p>
            <a:pPr lvl="3"/>
            <a:r>
              <a:rPr lang="en-US" altLang="zh-CN" sz="1600" dirty="0"/>
              <a:t>Method(s) and content for TRP to indicate selected UE Tx beam and configure UE sweeping</a:t>
            </a:r>
          </a:p>
          <a:p>
            <a:pPr lvl="3"/>
            <a:r>
              <a:rPr lang="en-US" altLang="zh-CN" sz="1600" dirty="0"/>
              <a:t>Impact of beam correspondence Status</a:t>
            </a:r>
          </a:p>
          <a:p>
            <a:pPr lvl="4"/>
            <a:r>
              <a:rPr lang="en-US" altLang="zh-CN" sz="1600" dirty="0"/>
              <a:t>E.g., When to use the mechanism(s)</a:t>
            </a:r>
          </a:p>
          <a:p>
            <a:pPr lvl="4"/>
            <a:r>
              <a:rPr lang="en-US" altLang="zh-CN" sz="1600" dirty="0"/>
              <a:t>E.g., Procedures such as U-1, U-2, U-3, and beam correspondence based procedure</a:t>
            </a:r>
          </a:p>
          <a:p>
            <a:pPr lvl="3"/>
            <a:r>
              <a:rPr lang="en-US" altLang="zh-CN" sz="1600" dirty="0"/>
              <a:t>UE capability reporting</a:t>
            </a:r>
          </a:p>
          <a:p>
            <a:pPr lvl="4"/>
            <a:r>
              <a:rPr lang="en-US" altLang="zh-CN" sz="1600" dirty="0"/>
              <a:t>E.g., capability of analog beamforming</a:t>
            </a:r>
          </a:p>
          <a:p>
            <a:pPr lvl="3"/>
            <a:r>
              <a:rPr lang="en-US" altLang="zh-CN" sz="1600" dirty="0"/>
              <a:t>Consider the cases when UL and DL are from the same TRP and from different TRPs</a:t>
            </a:r>
          </a:p>
          <a:p>
            <a:pPr lvl="3"/>
            <a:r>
              <a:rPr lang="en-US" altLang="zh-CN" sz="1600" dirty="0" smtClean="0"/>
              <a:t>Conditions </a:t>
            </a:r>
            <a:r>
              <a:rPr lang="en-US" altLang="zh-CN" sz="1600" dirty="0"/>
              <a:t>when the mechanism is particularly </a:t>
            </a:r>
            <a:r>
              <a:rPr lang="en-US" altLang="zh-CN" sz="1600" dirty="0" smtClean="0"/>
              <a:t>useful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12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52391" y="837506"/>
            <a:ext cx="8640508" cy="5401369"/>
          </a:xfrm>
        </p:spPr>
        <p:txBody>
          <a:bodyPr/>
          <a:lstStyle/>
          <a:p>
            <a:r>
              <a:rPr lang="en-US" altLang="zh-CN" sz="2400" dirty="0" smtClean="0"/>
              <a:t>Confirm the WA of </a:t>
            </a:r>
          </a:p>
          <a:p>
            <a:pPr marL="541337" lvl="2"/>
            <a:r>
              <a:rPr lang="en-US" altLang="zh-CN" sz="2400" dirty="0" smtClean="0"/>
              <a:t>NR supports at least one NW-controlled mechanism for beam management for UL transmission(s)</a:t>
            </a:r>
          </a:p>
          <a:p>
            <a:pPr marL="812800" lvl="3"/>
            <a:r>
              <a:rPr lang="en-US" altLang="zh-CN" sz="2400" dirty="0" smtClean="0"/>
              <a:t>E.g., non-beam </a:t>
            </a:r>
            <a:r>
              <a:rPr lang="en-US" altLang="zh-CN" sz="2400" smtClean="0"/>
              <a:t>correspondence </a:t>
            </a:r>
            <a:r>
              <a:rPr lang="en-US" altLang="zh-CN" sz="2400" smtClean="0"/>
              <a:t>case</a:t>
            </a:r>
            <a:endParaRPr lang="en-US" altLang="zh-CN" sz="24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295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5268</TotalTime>
  <Words>215</Words>
  <Application>Microsoft Office PowerPoint</Application>
  <PresentationFormat>自定义</PresentationFormat>
  <Paragraphs>28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Times New Roman</vt:lpstr>
      <vt:lpstr>Background</vt:lpstr>
      <vt:lpstr>WF on UL Beam Management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 Zhang</dc:creator>
  <cp:lastModifiedBy>Xi Zhang</cp:lastModifiedBy>
  <cp:revision>539</cp:revision>
  <dcterms:created xsi:type="dcterms:W3CDTF">2014-09-24T01:01:53Z</dcterms:created>
  <dcterms:modified xsi:type="dcterms:W3CDTF">2017-02-17T09:09:48Z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(2)4B71NYbgwg4bZzzkWvQumAKiR+zVBvnwlVTdXACOUSMwhm79bqETrhXjILqz6wYt+xB9/RKx
CUqr3SrF6JOFF6C40JQNxlWY8t3+5aSpcV5iPdEzzoj2rNcIdX7awc9yNdE9Eb0E1nQeXL/E
LgSqgZyiSdPQHQ08r4ecyMpja8sgCgkeGv97fXTch9NWPBD8PhGcZ5z2EtL18l5KTFqkkqXh
h5gIqEEGVcnMfAEaAZ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h5PHbBK5/Xs2vwElZgoEvWooSnNfy/zSqmM5CJoTeUa3gnKSZ1n1cR
DsGbr3z3JUog/dM6QxrbRUoOkhpJsK4kHk4ofajqDj/04r4ZdwM4GmQ0V1B5UK51k+yUHSUZ
rp6bnj+uNC7RqPgY9vwXKeI1Cp/3/Vl0lcm6e3T8mpUdY+pY97NQukDZmbV0t/2aUBn5pyH/
2Gw5mwyOyOqIUWOZ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1487321573</vt:lpwstr>
  </property>
</Properties>
</file>