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8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9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0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11.xml" ContentType="application/vnd.openxmlformats-officedocument.theme+xml"/>
  <Override PartName="/ppt/slideLayouts/slideLayout48.xml" ContentType="application/vnd.openxmlformats-officedocument.presentationml.slideLayout+xml"/>
  <Override PartName="/ppt/theme/theme1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13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1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1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26" r:id="rId3"/>
    <p:sldMasterId id="2147483812" r:id="rId4"/>
    <p:sldMasterId id="2147483824" r:id="rId5"/>
    <p:sldMasterId id="2147483828" r:id="rId6"/>
    <p:sldMasterId id="2147483836" r:id="rId7"/>
    <p:sldMasterId id="2147483841" r:id="rId8"/>
    <p:sldMasterId id="2147483864" r:id="rId9"/>
    <p:sldMasterId id="2147483868" r:id="rId10"/>
    <p:sldMasterId id="2147483871" r:id="rId11"/>
    <p:sldMasterId id="2147483878" r:id="rId12"/>
    <p:sldMasterId id="2147483893" r:id="rId13"/>
    <p:sldMasterId id="2147483913" r:id="rId14"/>
    <p:sldMasterId id="2147483917" r:id="rId15"/>
    <p:sldMasterId id="2147483929" r:id="rId16"/>
  </p:sldMasterIdLst>
  <p:notesMasterIdLst>
    <p:notesMasterId r:id="rId19"/>
  </p:notesMasterIdLst>
  <p:handoutMasterIdLst>
    <p:handoutMasterId r:id="rId20"/>
  </p:handoutMasterIdLst>
  <p:sldIdLst>
    <p:sldId id="645" r:id="rId17"/>
    <p:sldId id="655" r:id="rId18"/>
  </p:sldIdLst>
  <p:sldSz cx="9144000" cy="5143500" type="screen16x9"/>
  <p:notesSz cx="6797675" cy="9926638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6" userDrawn="1">
          <p15:clr>
            <a:srgbClr val="A4A3A4"/>
          </p15:clr>
        </p15:guide>
        <p15:guide id="2" pos="2180" userDrawn="1">
          <p15:clr>
            <a:srgbClr val="A4A3A4"/>
          </p15:clr>
        </p15:guide>
        <p15:guide id="3" orient="horz" pos="3150" userDrawn="1">
          <p15:clr>
            <a:srgbClr val="A4A3A4"/>
          </p15:clr>
        </p15:guide>
        <p15:guide id="4" pos="2165" userDrawn="1">
          <p15:clr>
            <a:srgbClr val="A4A3A4"/>
          </p15:clr>
        </p15:guide>
        <p15:guide id="5" orient="horz" pos="2875" userDrawn="1">
          <p15:clr>
            <a:srgbClr val="A4A3A4"/>
          </p15:clr>
        </p15:guide>
        <p15:guide id="6" orient="horz" pos="3127" userDrawn="1">
          <p15:clr>
            <a:srgbClr val="A4A3A4"/>
          </p15:clr>
        </p15:guide>
        <p15:guide id="7" pos="2156" userDrawn="1">
          <p15:clr>
            <a:srgbClr val="A4A3A4"/>
          </p15:clr>
        </p15:guide>
        <p15:guide id="8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EDF2F5"/>
    <a:srgbClr val="98A2AE"/>
    <a:srgbClr val="4D5766"/>
    <a:srgbClr val="BEC8D2"/>
    <a:srgbClr val="FFFFFF"/>
    <a:srgbClr val="273142"/>
    <a:srgbClr val="FF9910"/>
    <a:srgbClr val="000000"/>
    <a:srgbClr val="1241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8" autoAdjust="0"/>
    <p:restoredTop sz="96433" autoAdjust="0"/>
  </p:normalViewPr>
  <p:slideViewPr>
    <p:cSldViewPr snapToGrid="0">
      <p:cViewPr varScale="1">
        <p:scale>
          <a:sx n="119" d="100"/>
          <a:sy n="119" d="100"/>
        </p:scale>
        <p:origin x="450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972" y="84"/>
      </p:cViewPr>
      <p:guideLst>
        <p:guide orient="horz" pos="2896"/>
        <p:guide pos="2180"/>
        <p:guide orient="horz" pos="3150"/>
        <p:guide pos="2165"/>
        <p:guide orient="horz" pos="2875"/>
        <p:guide orient="horz" pos="3127"/>
        <p:guide pos="2156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2/16/2017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2/16/2017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68" tIns="45635" rIns="91268" bIns="45635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wrap="square" lIns="91268" tIns="45635" rIns="91268" bIns="456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5"/>
            <a:ext cx="2945660" cy="496332"/>
          </a:xfrm>
          <a:prstGeom prst="rect">
            <a:avLst/>
          </a:prstGeom>
        </p:spPr>
        <p:txBody>
          <a:bodyPr vert="horz" lIns="91268" tIns="45635" rIns="91268" bIns="4563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8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</p:spTree>
    <p:extLst>
      <p:ext uri="{BB962C8B-B14F-4D97-AF65-F5344CB8AC3E}">
        <p14:creationId xmlns:p14="http://schemas.microsoft.com/office/powerpoint/2010/main" val="3416125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bg1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1812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Click to edit headline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8678123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599" y="280799"/>
            <a:ext cx="8308800" cy="4359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+mn-lt"/>
              </a:defRPr>
            </a:lvl2pPr>
            <a:lvl3pPr>
              <a:defRPr>
                <a:solidFill>
                  <a:schemeClr val="bg1"/>
                </a:solidFill>
                <a:latin typeface="+mn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0379" cy="112048"/>
          </a:xfrm>
          <a:prstGeom prst="rect">
            <a:avLst/>
          </a:prstGeom>
        </p:spPr>
      </p:pic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White cover Nokia Blue 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08800" cy="19800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417600" y="3060000"/>
            <a:ext cx="8308800" cy="1576800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 marL="230400" indent="-230400">
              <a:defRPr sz="1800">
                <a:solidFill>
                  <a:schemeClr val="tx2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White internal cover slide – Supporting headline in sentence case here</a:t>
            </a:r>
          </a:p>
          <a:p>
            <a:pPr lvl="2"/>
            <a:r>
              <a:rPr lang="en-US" dirty="0"/>
              <a:t>Author/Presenter</a:t>
            </a:r>
          </a:p>
          <a:p>
            <a:pPr lvl="2"/>
            <a:r>
              <a:rPr lang="en-US" dirty="0"/>
              <a:t>DD-MM-YYYY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092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5685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20241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64021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4640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7755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29135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1975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71268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39919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7582604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12299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31888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143207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333473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431463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GB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5400312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14344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595763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73527379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536010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4305969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7790213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281241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3202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1289971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1 Blue - EXTERNA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6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66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Main headline in sentence case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3060000"/>
            <a:ext cx="8308800" cy="1576800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bg1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bg1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bg1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bg1"/>
                </a:solidFill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sz="800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sz="600" dirty="0"/>
              <a:t>Eighth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47" y="36042"/>
            <a:ext cx="2525759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299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2 Blue - one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bg1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bg1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bg1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8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011" y="4650457"/>
            <a:ext cx="1611025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2414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4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975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83088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850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40104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716000" y="1080000"/>
            <a:ext cx="40104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4634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275856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134400" y="1080000"/>
            <a:ext cx="25920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7754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dirty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4176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560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46944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6832800" y="1080000"/>
            <a:ext cx="1893600" cy="3507974"/>
          </a:xfrm>
          <a:prstGeom prst="rect">
            <a:avLst/>
          </a:prstGeom>
        </p:spPr>
        <p:txBody>
          <a:bodyPr lIns="0" tIns="0" rIns="0" bIns="0"/>
          <a:lstStyle>
            <a:lvl1pPr marL="230400" indent="-230400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2"/>
                </a:solidFill>
                <a:latin typeface="+mn-lt"/>
              </a:defRPr>
            </a:lvl1pPr>
            <a:lvl2pPr marL="460800" indent="-230400"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2"/>
                </a:solidFill>
                <a:latin typeface="+mn-lt"/>
              </a:defRPr>
            </a:lvl2pPr>
            <a:lvl3pPr marL="691200"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2"/>
                </a:solidFill>
                <a:latin typeface="+mn-lt"/>
              </a:defRPr>
            </a:lvl3pPr>
            <a:lvl4pPr marL="921600">
              <a:spcBef>
                <a:spcPts val="0"/>
              </a:spcBef>
              <a:spcAft>
                <a:spcPts val="600"/>
              </a:spcAft>
              <a:defRPr sz="1000">
                <a:solidFill>
                  <a:schemeClr val="tx2"/>
                </a:solidFill>
                <a:latin typeface="+mn-lt"/>
              </a:defRPr>
            </a:lvl4pPr>
            <a:lvl5pPr marL="1152000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9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9114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1 Nokia Blue EXTERNAL Master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33031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53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2266005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5176756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564957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321563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8778" y="846535"/>
            <a:ext cx="4331677" cy="3729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1132" y="846535"/>
            <a:ext cx="4333143" cy="3729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>
          <a:xfrm>
            <a:off x="505560" y="4893469"/>
            <a:ext cx="3909646" cy="14406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© 2008  Nokia 	 V1-Filename.ppt / YYYY-MM-DD / Initials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164123" y="4888706"/>
            <a:ext cx="344366" cy="148829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54E65-ACBA-419B-8A7B-B933F0CCCA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076258"/>
      </p:ext>
    </p:extLst>
  </p:cSld>
  <p:clrMapOvr>
    <a:masterClrMapping/>
  </p:clrMapOvr>
  <p:transition>
    <p:wipe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8979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300"/>
              </a:spcAft>
              <a:defRPr sz="1800" b="1" baseline="0"/>
            </a:lvl1pPr>
            <a:lvl2pPr>
              <a:spcAft>
                <a:spcPts val="300"/>
              </a:spcAft>
              <a:defRPr sz="1600"/>
            </a:lvl2pPr>
            <a:lvl3pPr>
              <a:spcAft>
                <a:spcPts val="300"/>
              </a:spcAft>
              <a:defRPr sz="1400"/>
            </a:lvl3pPr>
            <a:lvl4pPr>
              <a:spcAft>
                <a:spcPts val="300"/>
              </a:spcAft>
              <a:defRPr sz="1200"/>
            </a:lvl4pPr>
            <a:lvl5pPr>
              <a:spcAft>
                <a:spcPts val="300"/>
              </a:spcAft>
              <a:defRPr sz="1200"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93144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spcAft>
                <a:spcPts val="0"/>
              </a:spcAft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23319302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9827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6968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905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6046391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5096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6704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23216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71535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00551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06231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47922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08456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3945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71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noProof="0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28201373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2196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08360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7238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2785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55760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22615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6108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97640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2/16/2017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428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920897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005999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48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6.png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3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6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tx2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6" r:id="rId2"/>
    <p:sldLayoutId id="2147483816" r:id="rId3"/>
    <p:sldLayoutId id="2147483805" r:id="rId4"/>
    <p:sldLayoutId id="2147483817" r:id="rId5"/>
    <p:sldLayoutId id="2147483814" r:id="rId6"/>
    <p:sldLayoutId id="2147483818" r:id="rId7"/>
    <p:sldLayoutId id="2147483815" r:id="rId8"/>
    <p:sldLayoutId id="2147483819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800" dirty="0">
                <a:solidFill>
                  <a:srgbClr val="FFFFFF"/>
                </a:solidFill>
                <a:latin typeface="Nokia Pure Text"/>
                <a:ea typeface="Nokia Pure Text Light" panose="020B04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ea typeface="Nokia Pure Text Light" panose="020B0403020202020204" pitchFamily="34" charset="0"/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srgbClr val="FFFFFF"/>
              </a:solidFill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FFFFFF"/>
                </a:solidFill>
                <a:ea typeface="+mn-ea"/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FFFFFF"/>
              </a:solidFill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62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slide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GB" sz="800" dirty="0">
                <a:solidFill>
                  <a:srgbClr val="001135"/>
                </a:solidFill>
                <a:latin typeface="Nokia Pure Text"/>
                <a:ea typeface="Nokia Pure Text Light" panose="020B0403020202020204" pitchFamily="34" charset="0"/>
                <a:cs typeface="Arial" charset="0"/>
              </a:rPr>
              <a:t>© 2016 Nokia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ea typeface="Nokia Pure Text Light" panose="020B0403020202020204" pitchFamily="34" charset="0"/>
                <a:cs typeface="Arial" panose="020B0604020202020204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GB" dirty="0">
              <a:solidFill>
                <a:srgbClr val="001135"/>
              </a:solidFill>
              <a:ea typeface="Nokia Pure Text Light" panose="020B04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1135"/>
                </a:solidFill>
                <a:ea typeface="+mn-ea"/>
                <a:cs typeface="Arial" panose="020B0604020202020204" pitchFamily="34" charset="0"/>
              </a:rPr>
              <a:t>&lt;Change information classification in footer&gt;</a:t>
            </a:r>
            <a:endParaRPr lang="en-US" dirty="0">
              <a:solidFill>
                <a:srgbClr val="001135"/>
              </a:solidFill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177" y="4652838"/>
            <a:ext cx="1611025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32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303" y="2019150"/>
            <a:ext cx="4191395" cy="11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766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2000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Arial" pitchFamily="34" charset="0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16/02/2017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cs typeface="Arial" charset="0"/>
              </a:rPr>
              <a:t>© Nokia 2014   - File Name   - Version   - Creator   - </a:t>
            </a:r>
            <a:r>
              <a:rPr lang="en-GB" sz="800" dirty="0" err="1">
                <a:solidFill>
                  <a:srgbClr val="68717A"/>
                </a:solidFill>
                <a:cs typeface="Arial" charset="0"/>
              </a:rPr>
              <a:t>DocID</a:t>
            </a:r>
            <a:endParaRPr lang="en-GB" sz="800" dirty="0">
              <a:solidFill>
                <a:srgbClr val="68717A"/>
              </a:solidFill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613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16/02/2017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284164" cy="14446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26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4" r:id="rId1"/>
    <p:sldLayoutId id="2147483915" r:id="rId2"/>
    <p:sldLayoutId id="2147483916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2/16/2017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7809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82497130-609E-44AC-A63A-5224976C0B11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2/16/2017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fld id="{16B82D59-1B37-4987-B1FB-56B7F3B51F01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defTabSz="6858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3982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0" r:id="rId1"/>
    <p:sldLayoutId id="2147483931" r:id="rId2"/>
    <p:sldLayoutId id="2147483932" r:id="rId3"/>
    <p:sldLayoutId id="2147483933" r:id="rId4"/>
    <p:sldLayoutId id="2147483934" r:id="rId5"/>
    <p:sldLayoutId id="2147483935" r:id="rId6"/>
    <p:sldLayoutId id="2147483936" r:id="rId7"/>
    <p:sldLayoutId id="2147483937" r:id="rId8"/>
    <p:sldLayoutId id="2147483938" r:id="rId9"/>
    <p:sldLayoutId id="2147483939" r:id="rId10"/>
    <p:sldLayoutId id="2147483940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0800"/>
            <a:ext cx="8308800" cy="3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0000"/>
            <a:ext cx="8308800" cy="35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08" r:id="rId3"/>
    <p:sldLayoutId id="2147483809" r:id="rId4"/>
    <p:sldLayoutId id="2147483810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0" kern="1200">
          <a:solidFill>
            <a:schemeClr val="bg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0000"/>
            <a:ext cx="8308800" cy="35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Slide Number Placeholder 5"/>
          <p:cNvSpPr txBox="1">
            <a:spLocks/>
          </p:cNvSpPr>
          <p:nvPr/>
        </p:nvSpPr>
        <p:spPr>
          <a:xfrm>
            <a:off x="433388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Nokia 2016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599" y="280799"/>
            <a:ext cx="1080000" cy="1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975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0" kern="1200">
          <a:solidFill>
            <a:schemeClr val="bg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1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2" y="2430463"/>
            <a:ext cx="1741074" cy="2825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000" y="2430000"/>
            <a:ext cx="1741224" cy="28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0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rgbClr val="124191"/>
                </a:solidFill>
              </a:ln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16/02/2017</a:t>
            </a:fld>
            <a:endParaRPr lang="en-GB" sz="800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FFFFFF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FFFFFF"/>
                </a:solidFill>
                <a:latin typeface="Nokia Pure Text Light"/>
                <a:cs typeface="Arial" charset="0"/>
              </a:rPr>
              <a:t>© Nokia 2014   -  RAN1 team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2000" y="4788000"/>
            <a:ext cx="5048250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 dirty="0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02743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sz="1000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16/02/2017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rgbClr val="68717A"/>
                </a:solidFill>
                <a:latin typeface="Nokia Pure Text Light"/>
                <a:cs typeface="Arial" charset="0"/>
              </a:rPr>
              <a:t>© Nokia 2014   - RAN1 team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0" y="4787900"/>
            <a:ext cx="6078537" cy="1238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GB" sz="80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513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000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GB" sz="800" dirty="0">
                <a:solidFill>
                  <a:srgbClr val="001135"/>
                </a:solidFill>
                <a:latin typeface="Nokia Pure Text Light"/>
                <a:cs typeface="Arial" charset="0"/>
              </a:rPr>
              <a:t>© Nokia 2016</a:t>
            </a: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  <a:endParaRPr lang="en-US" dirty="0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55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solidFill>
                <a:srgbClr val="124191"/>
              </a:solidFill>
              <a:latin typeface="Arial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US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</a:b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Arial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Arial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dirty="0">
                <a:solidFill>
                  <a:srgbClr val="68717A"/>
                </a:solidFill>
                <a:latin typeface="Arial"/>
                <a:cs typeface="Arial" charset="0"/>
              </a:rPr>
              <a:t>© Nokia Solutions and Networks 2014</a:t>
            </a: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dirty="0">
                <a:solidFill>
                  <a:srgbClr val="68717A"/>
                </a:solidFill>
                <a:cs typeface="Arial" charset="0"/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84529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8246" y="285750"/>
            <a:ext cx="84093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3GPP TSG RAN </a:t>
            </a:r>
            <a:r>
              <a:rPr lang="en-GB" b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WG1 Meeting #88</a:t>
            </a:r>
            <a:r>
              <a:rPr lang="en-GB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						R1-1704047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Athens, Greece, 13</a:t>
            </a:r>
            <a:r>
              <a:rPr lang="en-US" b="1" baseline="300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th</a:t>
            </a:r>
            <a:r>
              <a:rPr lang="en-US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- 17</a:t>
            </a:r>
            <a:r>
              <a:rPr lang="en-US" b="1" baseline="300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th</a:t>
            </a:r>
            <a:r>
              <a:rPr lang="en-US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February 2017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kumimoji="1" lang="en-US" altLang="ja-JP" b="1" dirty="0">
                <a:solidFill>
                  <a:prstClr val="black"/>
                </a:solidFill>
                <a:latin typeface="Calibri"/>
                <a:ea typeface="ＭＳ Ｐゴシック" panose="020B0600070205080204" pitchFamily="34" charset="-128"/>
                <a:cs typeface="+mn-cs"/>
              </a:rPr>
              <a:t>Agenda item: 8.1.2.4.2</a:t>
            </a:r>
            <a:endParaRPr kumimoji="1" lang="ja-JP" altLang="en-US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28750" y="1812235"/>
            <a:ext cx="62865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30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WF on NR DM-RS Configuration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7300" y="2800350"/>
            <a:ext cx="65151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21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Nokia, ASB, Samsung, NTT DOCOMO, </a:t>
            </a:r>
            <a:r>
              <a:rPr lang="en-US" sz="21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ZTE, ZTE Microelectronics</a:t>
            </a:r>
            <a:r>
              <a:rPr lang="en-US" sz="21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, CATT, </a:t>
            </a:r>
            <a:r>
              <a:rPr lang="en-US" sz="21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MediaTek</a:t>
            </a:r>
            <a:r>
              <a:rPr lang="en-US" sz="21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 </a:t>
            </a:r>
            <a:endParaRPr lang="en-US" sz="2100" dirty="0">
              <a:solidFill>
                <a:prstClr val="white">
                  <a:lumMod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2546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85900" y="114300"/>
            <a:ext cx="6172200" cy="857250"/>
          </a:xfrm>
        </p:spPr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4256" y="824523"/>
            <a:ext cx="8269898" cy="38862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GB" altLang="ko-KR" dirty="0"/>
              <a:t>NR supports at most N DMRS configurations for CP-OFDM, for a given number of antenna ports</a:t>
            </a:r>
          </a:p>
          <a:p>
            <a:pPr lvl="1"/>
            <a:r>
              <a:rPr lang="en-GB" altLang="ko-KR" dirty="0"/>
              <a:t>FFS: N</a:t>
            </a:r>
          </a:p>
          <a:p>
            <a:pPr lvl="1"/>
            <a:r>
              <a:rPr lang="en-GB" altLang="ko-KR" dirty="0"/>
              <a:t>FFS: DMRS configurations for DFT-s-OFDM</a:t>
            </a:r>
          </a:p>
          <a:p>
            <a:pPr lvl="1"/>
            <a:r>
              <a:rPr lang="en-GB" altLang="ko-KR" dirty="0"/>
              <a:t>Note that DMRS configuration can includes DMRS pattern, DMRS position, multiplexing scheme </a:t>
            </a:r>
            <a:r>
              <a:rPr lang="en-GB" altLang="ko-KR" dirty="0" err="1"/>
              <a:t>etc</a:t>
            </a:r>
            <a:r>
              <a:rPr lang="en-GB" altLang="ko-KR" dirty="0"/>
              <a:t> (Other parameters are not precluded. )</a:t>
            </a:r>
          </a:p>
          <a:p>
            <a:pPr lvl="1"/>
            <a:endParaRPr lang="en-GB" altLang="ko-KR" dirty="0"/>
          </a:p>
          <a:p>
            <a:pPr lvl="1"/>
            <a:r>
              <a:rPr lang="en-GB" altLang="ko-KR" dirty="0"/>
              <a:t>NR DMRS supports the frequency domain configurations considering following aspects</a:t>
            </a:r>
          </a:p>
          <a:p>
            <a:pPr lvl="2"/>
            <a:r>
              <a:rPr lang="en-GB" altLang="ko-KR" sz="1700" dirty="0"/>
              <a:t>DMRS overhead reduction </a:t>
            </a:r>
          </a:p>
          <a:p>
            <a:pPr lvl="2"/>
            <a:r>
              <a:rPr lang="en-GB" altLang="ko-KR" sz="1700" dirty="0"/>
              <a:t>Improving channel estimation performance</a:t>
            </a:r>
          </a:p>
          <a:p>
            <a:pPr lvl="1"/>
            <a:endParaRPr lang="en-GB" altLang="ko-KR" dirty="0"/>
          </a:p>
          <a:p>
            <a:pPr lvl="1"/>
            <a:r>
              <a:rPr lang="en-GB" altLang="ko-KR" dirty="0"/>
              <a:t>NR DMRS supports the time domain configurations for following scenarios</a:t>
            </a:r>
          </a:p>
          <a:p>
            <a:pPr lvl="2"/>
            <a:r>
              <a:rPr lang="en-GB" altLang="ko-KR" sz="1700" dirty="0"/>
              <a:t>Low mobility and Low latency scenario (e.g. up to ~30km/h),</a:t>
            </a:r>
          </a:p>
          <a:p>
            <a:pPr lvl="2"/>
            <a:r>
              <a:rPr lang="en-GB" altLang="ko-KR" sz="1700" dirty="0"/>
              <a:t>Medium/high mobility scenario (e.g. up to ~ 250km/h) </a:t>
            </a:r>
          </a:p>
          <a:p>
            <a:pPr lvl="2"/>
            <a:r>
              <a:rPr lang="en-GB" altLang="ko-KR" sz="1700" dirty="0"/>
              <a:t>Very high mobility scenario(e.g. up to ~500km/h)</a:t>
            </a:r>
          </a:p>
          <a:p>
            <a:pPr lvl="2"/>
            <a:r>
              <a:rPr lang="en-GB" altLang="ko-KR" sz="1700" dirty="0"/>
              <a:t>Note: Low latency scenario is not expected for high mobility scenario</a:t>
            </a:r>
          </a:p>
          <a:p>
            <a:pPr lvl="2"/>
            <a:r>
              <a:rPr lang="en-GB" altLang="ko-KR" sz="1700" dirty="0"/>
              <a:t>FFS: whether or not each scenario can have more than one configurations.</a:t>
            </a:r>
          </a:p>
          <a:p>
            <a:pPr marL="0" indent="0">
              <a:buNone/>
            </a:pPr>
            <a:endParaRPr lang="en-GB" altLang="zh-CN" sz="2700" dirty="0"/>
          </a:p>
        </p:txBody>
      </p:sp>
    </p:spTree>
    <p:extLst>
      <p:ext uri="{BB962C8B-B14F-4D97-AF65-F5344CB8AC3E}">
        <p14:creationId xmlns:p14="http://schemas.microsoft.com/office/powerpoint/2010/main" val="921330801"/>
      </p:ext>
    </p:extLst>
  </p:cSld>
  <p:clrMapOvr>
    <a:masterClrMapping/>
  </p:clrMapOvr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1C1C1A98-F2A4-4438-A3B3-4E5975A311C3}"/>
    </a:ext>
  </a:extLst>
</a:theme>
</file>

<file path=ppt/theme/theme10.xml><?xml version="1.0" encoding="utf-8"?>
<a:theme xmlns:a="http://schemas.openxmlformats.org/drawingml/2006/main" name="1_3 Nokia Blue Master plain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DCDE6519-91B4-4672-9FDC-115FB91B4CAE}" vid="{46851E88-5939-4AE8-A342-0C96B236AA8A}"/>
    </a:ext>
  </a:extLst>
</a:theme>
</file>

<file path=ppt/theme/theme11.xml><?xml version="1.0" encoding="utf-8"?>
<a:theme xmlns:a="http://schemas.openxmlformats.org/drawingml/2006/main" name="CRCL_M2M v1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Nokia Pure Headline Light" panose="020B03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" id="{DCDE6519-91B4-4672-9FDC-115FB91B4CAE}" vid="{D0CF8F22-AE4B-4FAA-939C-C0BA9D10245A}"/>
    </a:ext>
  </a:extLst>
</a:theme>
</file>

<file path=ppt/theme/theme12.xml><?xml version="1.0" encoding="utf-8"?>
<a:theme xmlns:a="http://schemas.openxmlformats.org/drawingml/2006/main" name="4 Nokia Blue EXTERNAL Master end slid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pril 2016">
      <a:majorFont>
        <a:latin typeface="Nokia Pure Headline Light"/>
        <a:ea typeface=""/>
        <a:cs typeface=""/>
      </a:majorFont>
      <a:minorFont>
        <a:latin typeface="Nokia Pure Tex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DCDE6519-91B4-4672-9FDC-115FB91B4CAE}" vid="{BD7BB592-C98C-4985-9637-2A9DD0536013}"/>
    </a:ext>
  </a:extLst>
</a:theme>
</file>

<file path=ppt/theme/theme13.xml><?xml version="1.0" encoding="utf-8"?>
<a:theme xmlns:a="http://schemas.openxmlformats.org/drawingml/2006/main" name="Presentation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Master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Arial v13" id="{6D46BB1C-DA73-4831-A180-0E637FA5DA40}" vid="{95AB93D0-D871-4594-8FF8-938B8BFFF307}"/>
    </a:ext>
  </a:extLst>
</a:theme>
</file>

<file path=ppt/theme/theme14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9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930F4F97-A27C-483A-8BEF-E84369B9D0E1}"/>
    </a:ext>
  </a:extLst>
</a:theme>
</file>

<file path=ppt/theme/theme3.xml><?xml version="1.0" encoding="utf-8"?>
<a:theme xmlns:a="http://schemas.openxmlformats.org/drawingml/2006/main" name="2_Nokia Master Blue Background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bg2"/>
          </a:solidFill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900"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8BE377BF-57C7-4D15-997B-2DF71F11D2DD}"/>
    </a:ext>
  </a:extLst>
</a:theme>
</file>

<file path=ppt/theme/theme4.xml><?xml version="1.0" encoding="utf-8"?>
<a:theme xmlns:a="http://schemas.openxmlformats.org/drawingml/2006/main" name="5. Final Slide Blue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31752B4B-7ECE-4A23-B359-849AD06E6571}"/>
    </a:ext>
  </a:extLst>
</a:theme>
</file>

<file path=ppt/theme/theme5.xml><?xml version="1.0" encoding="utf-8"?>
<a:theme xmlns:a="http://schemas.openxmlformats.org/drawingml/2006/main" name="6_Final Slide White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AB7D7835-EF83-4281-8AD6-7DC27A201667}"/>
    </a:ext>
  </a:extLst>
</a:theme>
</file>

<file path=ppt/theme/theme6.xml><?xml version="1.0" encoding="utf-8"?>
<a:theme xmlns:a="http://schemas.openxmlformats.org/drawingml/2006/main" name="1_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2594326-F48E-4DDD-A30D-E76DBB5DFFCB}" vid="{01FEBA98-9536-4758-84CB-FAD3DEEADB71}"/>
    </a:ext>
  </a:extLst>
</a:theme>
</file>

<file path=ppt/theme/theme7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1" id="{42594326-F48E-4DDD-A30D-E76DBB5DFFCB}" vid="{D0DE3BB8-45BC-4E83-B19E-0E32ECD6E70F}"/>
    </a:ext>
  </a:extLst>
</a:theme>
</file>

<file path=ppt/theme/theme8.xml><?xml version="1.0" encoding="utf-8"?>
<a:theme xmlns:a="http://schemas.openxmlformats.org/drawingml/2006/main" name="1_Nokia_Pure_PPT_CORP_V2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err="1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>
            <a:srgbClr val="001135"/>
          </a:buClr>
          <a:buSzTx/>
          <a:tabLst/>
          <a:defRPr sz="1400" dirty="0" smtClean="0">
            <a:solidFill>
              <a:schemeClr val="tx2"/>
            </a:solidFill>
            <a:latin typeface="+mn-lt"/>
            <a:ea typeface="Nokia Pure Text" panose="020B0503020202020204" pitchFamily="34" charset="0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7750D844-03ED-4B86-A28C-C6511F4AA554}" vid="{1C1C1A98-F2A4-4438-A3B3-4E5975A311C3}"/>
    </a:ext>
  </a:extLst>
</a:theme>
</file>

<file path=ppt/theme/theme9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167</Words>
  <Application>Microsoft Office PowerPoint</Application>
  <PresentationFormat>On-screen Show (16:9)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16</vt:i4>
      </vt:variant>
      <vt:variant>
        <vt:lpstr>Slide Titles</vt:lpstr>
      </vt:variant>
      <vt:variant>
        <vt:i4>2</vt:i4>
      </vt:variant>
    </vt:vector>
  </HeadingPairs>
  <TitlesOfParts>
    <vt:vector size="29" baseType="lpstr">
      <vt:lpstr>Lucida Grande</vt:lpstr>
      <vt:lpstr>ＭＳ Ｐゴシック</vt:lpstr>
      <vt:lpstr>SimSun</vt:lpstr>
      <vt:lpstr>ヒラギノ角ゴ Pro W3</vt:lpstr>
      <vt:lpstr>맑은 고딕</vt:lpstr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Nokia_Pure_PPT_CORP_V2</vt:lpstr>
      <vt:lpstr>Nokia Master Blue Background</vt:lpstr>
      <vt:lpstr>2_Nokia Master Blue Background</vt:lpstr>
      <vt:lpstr>5. Final Slide Blue</vt:lpstr>
      <vt:lpstr>6_Final Slide White</vt:lpstr>
      <vt:lpstr>1_Nokia Master Blue Background</vt:lpstr>
      <vt:lpstr>Nokia PowerPoint Template Nokia Pure v9</vt:lpstr>
      <vt:lpstr>1_Nokia_Pure_PPT_CORP_V2</vt:lpstr>
      <vt:lpstr>NET_PPT_Temp_Arial_Macro_Free_v52</vt:lpstr>
      <vt:lpstr>1_3 Nokia Blue Master plain</vt:lpstr>
      <vt:lpstr>CRCL_M2M v1</vt:lpstr>
      <vt:lpstr>4 Nokia Blue EXTERNAL Master end slide</vt:lpstr>
      <vt:lpstr>Presentation2</vt:lpstr>
      <vt:lpstr>Nokia PowerPoint Template Nokia Pure v13</vt:lpstr>
      <vt:lpstr>Office Theme</vt:lpstr>
      <vt:lpstr>1_Office Theme</vt:lpstr>
      <vt:lpstr>PowerPoint Presentation</vt:lpstr>
      <vt:lpstr>Proposals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2016-08-16T08:06:17Z</dcterms:created>
  <dcterms:modified xsi:type="dcterms:W3CDTF">2017-02-16T15:02:11Z</dcterms:modified>
</cp:coreProperties>
</file>