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1" r:id="rId4"/>
    <p:sldId id="261" r:id="rId5"/>
    <p:sldId id="274" r:id="rId6"/>
    <p:sldId id="27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174" autoAdjust="0"/>
  </p:normalViewPr>
  <p:slideViewPr>
    <p:cSldViewPr>
      <p:cViewPr>
        <p:scale>
          <a:sx n="90" d="100"/>
          <a:sy n="90" d="100"/>
        </p:scale>
        <p:origin x="-140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23E6-2916-4E0B-A821-DD51606F6460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4BFC-7E8F-493A-AC51-0A1B233480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27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subcarrier mapping and PRB grid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Panasonic, </a:t>
            </a:r>
            <a:r>
              <a:rPr kumimoji="1" lang="en-US" altLang="ja-JP" dirty="0" smtClean="0">
                <a:solidFill>
                  <a:schemeClr val="tx1"/>
                </a:solidFill>
              </a:rPr>
              <a:t>NTT DOCOMO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</a:t>
            </a:r>
            <a:r>
              <a:rPr lang="en-GB" altLang="ja-JP" b="1" dirty="0" smtClean="0"/>
              <a:t>Meeting#88                                               </a:t>
            </a:r>
            <a:r>
              <a:rPr lang="en-GB" altLang="ja-JP" b="1" dirty="0"/>
              <a:t>	                       </a:t>
            </a:r>
            <a:r>
              <a:rPr lang="en-GB" altLang="ja-JP" b="1" dirty="0" smtClean="0"/>
              <a:t>R1-1704040</a:t>
            </a:r>
            <a:endParaRPr lang="en-GB" altLang="ja-JP" b="1" dirty="0" smtClean="0"/>
          </a:p>
          <a:p>
            <a:r>
              <a:rPr lang="en-US" altLang="ja-JP" b="1" dirty="0" smtClean="0"/>
              <a:t>Athens, Greece, 13th – 17th February 2017</a:t>
            </a:r>
          </a:p>
          <a:p>
            <a:r>
              <a:rPr lang="en-US" altLang="ja-JP" b="1" dirty="0" smtClean="0"/>
              <a:t>Agenda Item: 8.1.10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Subcarrier mapping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800" dirty="0" smtClean="0"/>
              <a:t>Background:</a:t>
            </a:r>
          </a:p>
          <a:p>
            <a:r>
              <a:rPr lang="en-US" altLang="ja-JP" sz="1800" dirty="0" smtClean="0"/>
              <a:t>In the </a:t>
            </a:r>
            <a:r>
              <a:rPr lang="en-US" altLang="ja-JP" sz="1800" dirty="0"/>
              <a:t>agreed nested </a:t>
            </a:r>
            <a:r>
              <a:rPr lang="en-US" altLang="ja-JP" sz="1800" dirty="0" smtClean="0"/>
              <a:t>SC mapping and RB structure, the </a:t>
            </a:r>
            <a:r>
              <a:rPr lang="en-US" altLang="ja-JP" sz="1800" dirty="0"/>
              <a:t>subcarrier locations within a PRB can be interpreted in several different </a:t>
            </a:r>
            <a:r>
              <a:rPr lang="en-US" altLang="ja-JP" sz="1800" dirty="0" smtClean="0"/>
              <a:t>ways</a:t>
            </a:r>
            <a:r>
              <a:rPr lang="en-US" altLang="ja-JP" sz="1800" dirty="0" smtClean="0"/>
              <a:t>.</a:t>
            </a:r>
          </a:p>
          <a:p>
            <a:pPr lvl="1"/>
            <a:r>
              <a:rPr lang="en-US" altLang="ja-JP" sz="1600" dirty="0"/>
              <a:t>Options A and D will affect unbalanced interference to neighbor RBs. </a:t>
            </a:r>
            <a:r>
              <a:rPr lang="en-US" altLang="ja-JP" sz="1600" dirty="0" smtClean="0"/>
              <a:t>Option A could </a:t>
            </a:r>
            <a:r>
              <a:rPr lang="en-US" altLang="ja-JP" sz="1600" dirty="0"/>
              <a:t>simplify design such as DC handling and RS location</a:t>
            </a:r>
            <a:r>
              <a:rPr lang="en-US" altLang="ja-JP" sz="1600" dirty="0" smtClean="0"/>
              <a:t>.</a:t>
            </a:r>
          </a:p>
          <a:p>
            <a:pPr lvl="1"/>
            <a:r>
              <a:rPr lang="en-US" altLang="ja-JP" sz="1600" dirty="0"/>
              <a:t>Option B and C will avoid unbiased interference to neighbor RBs by having SCS dependent offset. But </a:t>
            </a:r>
            <a:r>
              <a:rPr lang="en-US" altLang="ja-JP" sz="1600" dirty="0" smtClean="0"/>
              <a:t>it </a:t>
            </a:r>
            <a:r>
              <a:rPr lang="en-US" altLang="ja-JP" sz="1600" dirty="0"/>
              <a:t>might complicate design such as DC handling and RS </a:t>
            </a:r>
            <a:r>
              <a:rPr lang="en-US" altLang="ja-JP" sz="1600" dirty="0" smtClean="0"/>
              <a:t>location.</a:t>
            </a:r>
            <a:endParaRPr lang="en-US" altLang="ja-JP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000" y="2843644"/>
            <a:ext cx="2750144" cy="365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正方形/長方形 115"/>
          <p:cNvSpPr/>
          <p:nvPr/>
        </p:nvSpPr>
        <p:spPr>
          <a:xfrm>
            <a:off x="5885168" y="6228020"/>
            <a:ext cx="2071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dirty="0" smtClean="0"/>
              <a:t>Source: R1-1703197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138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Subcarrier mapping within a PRB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800" dirty="0" smtClean="0"/>
              <a:t>Proposal 1:</a:t>
            </a:r>
          </a:p>
          <a:p>
            <a:r>
              <a:rPr lang="en-US" altLang="ja-JP" sz="1800" dirty="0"/>
              <a:t>Assuming </a:t>
            </a:r>
            <a:r>
              <a:rPr lang="en-US" altLang="ja-JP" sz="1800" dirty="0" smtClean="0"/>
              <a:t>the </a:t>
            </a:r>
            <a:r>
              <a:rPr lang="en-US" altLang="ja-JP" sz="1800" dirty="0"/>
              <a:t>subcarriers in a PRB are numbered from 0 to </a:t>
            </a:r>
            <a:r>
              <a:rPr lang="en-US" altLang="ja-JP" sz="1800" dirty="0" smtClean="0"/>
              <a:t>11, for a given SCS F</a:t>
            </a:r>
            <a:r>
              <a:rPr lang="en-US" altLang="ja-JP" sz="1800" baseline="-25000" dirty="0" smtClean="0"/>
              <a:t>0</a:t>
            </a:r>
            <a:r>
              <a:rPr lang="en-US" altLang="ja-JP" sz="1800" dirty="0" smtClean="0"/>
              <a:t>, subcarrier 0 always coincide with a subcarrier 0 of </a:t>
            </a:r>
            <a:r>
              <a:rPr lang="en-US" altLang="ja-JP" sz="1800" dirty="0"/>
              <a:t>all </a:t>
            </a:r>
            <a:r>
              <a:rPr lang="en-US" altLang="ja-JP" sz="1800" dirty="0" smtClean="0"/>
              <a:t>SCS of </a:t>
            </a:r>
            <a:r>
              <a:rPr lang="en-US" altLang="ja-JP" sz="1800" dirty="0"/>
              <a:t>order less than </a:t>
            </a:r>
            <a:r>
              <a:rPr lang="en-US" altLang="ja-JP" sz="1800" dirty="0" smtClean="0"/>
              <a:t>F</a:t>
            </a:r>
            <a:r>
              <a:rPr lang="en-US" altLang="ja-JP" sz="1800" baseline="-25000" dirty="0" smtClean="0"/>
              <a:t>0</a:t>
            </a:r>
            <a:r>
              <a:rPr lang="en-US" altLang="ja-JP" sz="1800" dirty="0" smtClean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27838" y="2339188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-15246" y="3808824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cxnSp>
        <p:nvCxnSpPr>
          <p:cNvPr id="102" name="直線矢印コネクタ 101"/>
          <p:cNvCxnSpPr/>
          <p:nvPr/>
        </p:nvCxnSpPr>
        <p:spPr>
          <a:xfrm flipV="1">
            <a:off x="2655561" y="514587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/>
          <p:cNvSpPr txBox="1"/>
          <p:nvPr/>
        </p:nvSpPr>
        <p:spPr>
          <a:xfrm>
            <a:off x="1788191" y="56858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2510694" y="56857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107" name="テキスト ボックス 106"/>
          <p:cNvSpPr txBox="1"/>
          <p:nvPr/>
        </p:nvSpPr>
        <p:spPr>
          <a:xfrm>
            <a:off x="3220141" y="56857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</a:t>
            </a:r>
            <a:endParaRPr kumimoji="1" lang="ja-JP" altLang="en-US" dirty="0"/>
          </a:p>
        </p:txBody>
      </p:sp>
      <p:cxnSp>
        <p:nvCxnSpPr>
          <p:cNvPr id="109" name="直線矢印コネクタ 108"/>
          <p:cNvCxnSpPr/>
          <p:nvPr/>
        </p:nvCxnSpPr>
        <p:spPr>
          <a:xfrm flipV="1">
            <a:off x="4093086" y="515641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線矢印コネクタ 112"/>
          <p:cNvCxnSpPr/>
          <p:nvPr/>
        </p:nvCxnSpPr>
        <p:spPr>
          <a:xfrm flipV="1">
            <a:off x="5531179" y="513308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線矢印コネクタ 116"/>
          <p:cNvCxnSpPr/>
          <p:nvPr/>
        </p:nvCxnSpPr>
        <p:spPr>
          <a:xfrm flipV="1">
            <a:off x="1204826" y="514578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テキスト ボックス 120"/>
          <p:cNvSpPr txBox="1"/>
          <p:nvPr/>
        </p:nvSpPr>
        <p:spPr>
          <a:xfrm>
            <a:off x="1049268" y="56752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-36385" y="523638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132" name="正方形/長方形 131"/>
          <p:cNvSpPr/>
          <p:nvPr/>
        </p:nvSpPr>
        <p:spPr>
          <a:xfrm>
            <a:off x="396496" y="5099889"/>
            <a:ext cx="864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6" name="直線矢印コネクタ 185"/>
          <p:cNvCxnSpPr/>
          <p:nvPr/>
        </p:nvCxnSpPr>
        <p:spPr>
          <a:xfrm flipV="1">
            <a:off x="3374790" y="514042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線矢印コネクタ 186"/>
          <p:cNvCxnSpPr/>
          <p:nvPr/>
        </p:nvCxnSpPr>
        <p:spPr>
          <a:xfrm flipV="1">
            <a:off x="4802250" y="514042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線矢印コネクタ 187"/>
          <p:cNvCxnSpPr/>
          <p:nvPr/>
        </p:nvCxnSpPr>
        <p:spPr>
          <a:xfrm flipV="1">
            <a:off x="6255110" y="515105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線矢印コネクタ 188"/>
          <p:cNvCxnSpPr/>
          <p:nvPr/>
        </p:nvCxnSpPr>
        <p:spPr>
          <a:xfrm flipV="1">
            <a:off x="494470" y="514042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線矢印コネクタ 189"/>
          <p:cNvCxnSpPr/>
          <p:nvPr/>
        </p:nvCxnSpPr>
        <p:spPr>
          <a:xfrm flipV="1">
            <a:off x="1936697" y="513416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テキスト ボックス 192"/>
          <p:cNvSpPr txBox="1"/>
          <p:nvPr/>
        </p:nvSpPr>
        <p:spPr>
          <a:xfrm>
            <a:off x="3940221" y="56804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5</a:t>
            </a:r>
            <a:endParaRPr kumimoji="1" lang="ja-JP" altLang="en-US" dirty="0"/>
          </a:p>
        </p:txBody>
      </p:sp>
      <p:sp>
        <p:nvSpPr>
          <p:cNvPr id="194" name="テキスト ボックス 193"/>
          <p:cNvSpPr txBox="1"/>
          <p:nvPr/>
        </p:nvSpPr>
        <p:spPr>
          <a:xfrm>
            <a:off x="339821" y="56857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197" name="テキスト ボックス 196"/>
          <p:cNvSpPr txBox="1"/>
          <p:nvPr/>
        </p:nvSpPr>
        <p:spPr>
          <a:xfrm>
            <a:off x="4654857" y="56919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198" name="テキスト ボックス 197"/>
          <p:cNvSpPr txBox="1"/>
          <p:nvPr/>
        </p:nvSpPr>
        <p:spPr>
          <a:xfrm>
            <a:off x="5366727" y="56837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7</a:t>
            </a:r>
            <a:endParaRPr kumimoji="1" lang="ja-JP" altLang="en-US" dirty="0"/>
          </a:p>
        </p:txBody>
      </p:sp>
      <p:sp>
        <p:nvSpPr>
          <p:cNvPr id="199" name="テキスト ボックス 198"/>
          <p:cNvSpPr txBox="1"/>
          <p:nvPr/>
        </p:nvSpPr>
        <p:spPr>
          <a:xfrm>
            <a:off x="6108073" y="56837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cxnSp>
        <p:nvCxnSpPr>
          <p:cNvPr id="200" name="直線矢印コネクタ 199"/>
          <p:cNvCxnSpPr/>
          <p:nvPr/>
        </p:nvCxnSpPr>
        <p:spPr>
          <a:xfrm flipV="1">
            <a:off x="6964557" y="515462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テキスト ボックス 200"/>
          <p:cNvSpPr txBox="1"/>
          <p:nvPr/>
        </p:nvSpPr>
        <p:spPr>
          <a:xfrm>
            <a:off x="6761877" y="57012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202" name="テキスト ボックス 201"/>
          <p:cNvSpPr txBox="1"/>
          <p:nvPr/>
        </p:nvSpPr>
        <p:spPr>
          <a:xfrm>
            <a:off x="7471324" y="57012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cxnSp>
        <p:nvCxnSpPr>
          <p:cNvPr id="203" name="直線矢印コネクタ 202"/>
          <p:cNvCxnSpPr/>
          <p:nvPr/>
        </p:nvCxnSpPr>
        <p:spPr>
          <a:xfrm flipV="1">
            <a:off x="7695270" y="515462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テキスト ボックス 222"/>
          <p:cNvSpPr txBox="1"/>
          <p:nvPr/>
        </p:nvSpPr>
        <p:spPr>
          <a:xfrm>
            <a:off x="8180771" y="571427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cxnSp>
        <p:nvCxnSpPr>
          <p:cNvPr id="224" name="直線矢印コネクタ 223"/>
          <p:cNvCxnSpPr/>
          <p:nvPr/>
        </p:nvCxnSpPr>
        <p:spPr>
          <a:xfrm flipV="1">
            <a:off x="8404717" y="516768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線矢印コネクタ 224"/>
          <p:cNvCxnSpPr/>
          <p:nvPr/>
        </p:nvCxnSpPr>
        <p:spPr>
          <a:xfrm flipV="1">
            <a:off x="2652884" y="368131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テキスト ボックス 225"/>
          <p:cNvSpPr txBox="1"/>
          <p:nvPr/>
        </p:nvSpPr>
        <p:spPr>
          <a:xfrm>
            <a:off x="1049141" y="42213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227" name="テキスト ボックス 226"/>
          <p:cNvSpPr txBox="1"/>
          <p:nvPr/>
        </p:nvSpPr>
        <p:spPr>
          <a:xfrm>
            <a:off x="1387915" y="42212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228" name="テキスト ボックス 227"/>
          <p:cNvSpPr txBox="1"/>
          <p:nvPr/>
        </p:nvSpPr>
        <p:spPr>
          <a:xfrm>
            <a:off x="1779854" y="42212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</a:t>
            </a:r>
            <a:endParaRPr kumimoji="1" lang="ja-JP" altLang="en-US" dirty="0"/>
          </a:p>
        </p:txBody>
      </p:sp>
      <p:cxnSp>
        <p:nvCxnSpPr>
          <p:cNvPr id="229" name="直線矢印コネクタ 228"/>
          <p:cNvCxnSpPr/>
          <p:nvPr/>
        </p:nvCxnSpPr>
        <p:spPr>
          <a:xfrm flipV="1">
            <a:off x="4090409" y="369185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線矢印コネクタ 229"/>
          <p:cNvCxnSpPr/>
          <p:nvPr/>
        </p:nvCxnSpPr>
        <p:spPr>
          <a:xfrm flipV="1">
            <a:off x="5528629" y="366852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線矢印コネクタ 230"/>
          <p:cNvCxnSpPr/>
          <p:nvPr/>
        </p:nvCxnSpPr>
        <p:spPr>
          <a:xfrm flipV="1">
            <a:off x="1202149" y="368122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テキスト ボックス 231"/>
          <p:cNvSpPr txBox="1"/>
          <p:nvPr/>
        </p:nvSpPr>
        <p:spPr>
          <a:xfrm>
            <a:off x="686678" y="4210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34" name="正方形/長方形 233"/>
          <p:cNvSpPr/>
          <p:nvPr/>
        </p:nvSpPr>
        <p:spPr>
          <a:xfrm>
            <a:off x="406649" y="3635332"/>
            <a:ext cx="432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5" name="直線矢印コネクタ 234"/>
          <p:cNvCxnSpPr/>
          <p:nvPr/>
        </p:nvCxnSpPr>
        <p:spPr>
          <a:xfrm flipV="1">
            <a:off x="3372113" y="367586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線矢印コネクタ 235"/>
          <p:cNvCxnSpPr/>
          <p:nvPr/>
        </p:nvCxnSpPr>
        <p:spPr>
          <a:xfrm flipV="1">
            <a:off x="4799573" y="367586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線矢印コネクタ 236"/>
          <p:cNvCxnSpPr/>
          <p:nvPr/>
        </p:nvCxnSpPr>
        <p:spPr>
          <a:xfrm flipV="1">
            <a:off x="6252560" y="368649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線矢印コネクタ 237"/>
          <p:cNvCxnSpPr/>
          <p:nvPr/>
        </p:nvCxnSpPr>
        <p:spPr>
          <a:xfrm flipV="1">
            <a:off x="491793" y="367586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線矢印コネクタ 238"/>
          <p:cNvCxnSpPr/>
          <p:nvPr/>
        </p:nvCxnSpPr>
        <p:spPr>
          <a:xfrm flipV="1">
            <a:off x="1934020" y="366960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テキスト ボックス 239"/>
          <p:cNvSpPr txBox="1"/>
          <p:nvPr/>
        </p:nvSpPr>
        <p:spPr>
          <a:xfrm>
            <a:off x="2129261" y="42158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5</a:t>
            </a:r>
            <a:endParaRPr kumimoji="1" lang="ja-JP" altLang="en-US" dirty="0"/>
          </a:p>
        </p:txBody>
      </p:sp>
      <p:sp>
        <p:nvSpPr>
          <p:cNvPr id="241" name="テキスト ボックス 240"/>
          <p:cNvSpPr txBox="1"/>
          <p:nvPr/>
        </p:nvSpPr>
        <p:spPr>
          <a:xfrm>
            <a:off x="337144" y="42212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42" name="テキスト ボックス 241"/>
          <p:cNvSpPr txBox="1"/>
          <p:nvPr/>
        </p:nvSpPr>
        <p:spPr>
          <a:xfrm>
            <a:off x="2508144" y="42273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243" name="テキスト ボックス 242"/>
          <p:cNvSpPr txBox="1"/>
          <p:nvPr/>
        </p:nvSpPr>
        <p:spPr>
          <a:xfrm>
            <a:off x="2849341" y="42191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7</a:t>
            </a:r>
            <a:endParaRPr kumimoji="1" lang="ja-JP" altLang="en-US" dirty="0"/>
          </a:p>
        </p:txBody>
      </p:sp>
      <p:sp>
        <p:nvSpPr>
          <p:cNvPr id="244" name="テキスト ボックス 243"/>
          <p:cNvSpPr txBox="1"/>
          <p:nvPr/>
        </p:nvSpPr>
        <p:spPr>
          <a:xfrm>
            <a:off x="3220014" y="42191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cxnSp>
        <p:nvCxnSpPr>
          <p:cNvPr id="245" name="直線矢印コネクタ 244"/>
          <p:cNvCxnSpPr/>
          <p:nvPr/>
        </p:nvCxnSpPr>
        <p:spPr>
          <a:xfrm flipV="1">
            <a:off x="6962007" y="369007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テキスト ボックス 245"/>
          <p:cNvSpPr txBox="1"/>
          <p:nvPr/>
        </p:nvSpPr>
        <p:spPr>
          <a:xfrm>
            <a:off x="3569421" y="42366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247" name="テキスト ボックス 246"/>
          <p:cNvSpPr txBox="1"/>
          <p:nvPr/>
        </p:nvSpPr>
        <p:spPr>
          <a:xfrm>
            <a:off x="3878719" y="423665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cxnSp>
        <p:nvCxnSpPr>
          <p:cNvPr id="248" name="直線矢印コネクタ 247"/>
          <p:cNvCxnSpPr/>
          <p:nvPr/>
        </p:nvCxnSpPr>
        <p:spPr>
          <a:xfrm flipV="1">
            <a:off x="7692720" y="369007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テキスト ボックス 248"/>
          <p:cNvSpPr txBox="1"/>
          <p:nvPr/>
        </p:nvSpPr>
        <p:spPr>
          <a:xfrm>
            <a:off x="4228126" y="423908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cxnSp>
        <p:nvCxnSpPr>
          <p:cNvPr id="250" name="直線矢印コネクタ 249"/>
          <p:cNvCxnSpPr/>
          <p:nvPr/>
        </p:nvCxnSpPr>
        <p:spPr>
          <a:xfrm flipV="1">
            <a:off x="8402167" y="370312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線矢印コネクタ 250"/>
          <p:cNvCxnSpPr/>
          <p:nvPr/>
        </p:nvCxnSpPr>
        <p:spPr>
          <a:xfrm flipV="1">
            <a:off x="2996631" y="367759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線矢印コネクタ 251"/>
          <p:cNvCxnSpPr/>
          <p:nvPr/>
        </p:nvCxnSpPr>
        <p:spPr>
          <a:xfrm flipV="1">
            <a:off x="4434156" y="368814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線矢印コネクタ 252"/>
          <p:cNvCxnSpPr/>
          <p:nvPr/>
        </p:nvCxnSpPr>
        <p:spPr>
          <a:xfrm flipV="1">
            <a:off x="5872376" y="366480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線矢印コネクタ 253"/>
          <p:cNvCxnSpPr/>
          <p:nvPr/>
        </p:nvCxnSpPr>
        <p:spPr>
          <a:xfrm flipV="1">
            <a:off x="1545896" y="367750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線矢印コネクタ 254"/>
          <p:cNvCxnSpPr/>
          <p:nvPr/>
        </p:nvCxnSpPr>
        <p:spPr>
          <a:xfrm flipV="1">
            <a:off x="3715860" y="367214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線矢印コネクタ 255"/>
          <p:cNvCxnSpPr/>
          <p:nvPr/>
        </p:nvCxnSpPr>
        <p:spPr>
          <a:xfrm flipV="1">
            <a:off x="5143447" y="367214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線矢印コネクタ 256"/>
          <p:cNvCxnSpPr/>
          <p:nvPr/>
        </p:nvCxnSpPr>
        <p:spPr>
          <a:xfrm flipV="1">
            <a:off x="6596307" y="368278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線矢印コネクタ 257"/>
          <p:cNvCxnSpPr/>
          <p:nvPr/>
        </p:nvCxnSpPr>
        <p:spPr>
          <a:xfrm flipV="1">
            <a:off x="835540" y="367214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線矢印コネクタ 258"/>
          <p:cNvCxnSpPr/>
          <p:nvPr/>
        </p:nvCxnSpPr>
        <p:spPr>
          <a:xfrm flipV="1">
            <a:off x="2277767" y="366589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線矢印コネクタ 259"/>
          <p:cNvCxnSpPr/>
          <p:nvPr/>
        </p:nvCxnSpPr>
        <p:spPr>
          <a:xfrm flipV="1">
            <a:off x="7305754" y="368635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線矢印コネクタ 260"/>
          <p:cNvCxnSpPr/>
          <p:nvPr/>
        </p:nvCxnSpPr>
        <p:spPr>
          <a:xfrm flipV="1">
            <a:off x="8036467" y="368635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線矢印コネクタ 261"/>
          <p:cNvCxnSpPr/>
          <p:nvPr/>
        </p:nvCxnSpPr>
        <p:spPr>
          <a:xfrm flipV="1">
            <a:off x="8745914" y="369941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正方形/長方形 262"/>
          <p:cNvSpPr/>
          <p:nvPr/>
        </p:nvSpPr>
        <p:spPr>
          <a:xfrm>
            <a:off x="4732309" y="3635332"/>
            <a:ext cx="432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4" name="テキスト ボックス 263"/>
          <p:cNvSpPr txBox="1"/>
          <p:nvPr/>
        </p:nvSpPr>
        <p:spPr>
          <a:xfrm>
            <a:off x="5361826" y="421381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265" name="テキスト ボックス 264"/>
          <p:cNvSpPr txBox="1"/>
          <p:nvPr/>
        </p:nvSpPr>
        <p:spPr>
          <a:xfrm>
            <a:off x="5700600" y="4213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266" name="テキスト ボックス 265"/>
          <p:cNvSpPr txBox="1"/>
          <p:nvPr/>
        </p:nvSpPr>
        <p:spPr>
          <a:xfrm>
            <a:off x="6092539" y="4213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</a:t>
            </a:r>
            <a:endParaRPr kumimoji="1" lang="ja-JP" altLang="en-US" dirty="0"/>
          </a:p>
        </p:txBody>
      </p:sp>
      <p:sp>
        <p:nvSpPr>
          <p:cNvPr id="267" name="テキスト ボックス 266"/>
          <p:cNvSpPr txBox="1"/>
          <p:nvPr/>
        </p:nvSpPr>
        <p:spPr>
          <a:xfrm>
            <a:off x="4999363" y="42031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68" name="テキスト ボックス 267"/>
          <p:cNvSpPr txBox="1"/>
          <p:nvPr/>
        </p:nvSpPr>
        <p:spPr>
          <a:xfrm>
            <a:off x="6441946" y="42083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5</a:t>
            </a:r>
            <a:endParaRPr kumimoji="1" lang="ja-JP" altLang="en-US" dirty="0"/>
          </a:p>
        </p:txBody>
      </p:sp>
      <p:sp>
        <p:nvSpPr>
          <p:cNvPr id="269" name="テキスト ボックス 268"/>
          <p:cNvSpPr txBox="1"/>
          <p:nvPr/>
        </p:nvSpPr>
        <p:spPr>
          <a:xfrm>
            <a:off x="4649829" y="4213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  <p:sp>
        <p:nvSpPr>
          <p:cNvPr id="270" name="テキスト ボックス 269"/>
          <p:cNvSpPr txBox="1"/>
          <p:nvPr/>
        </p:nvSpPr>
        <p:spPr>
          <a:xfrm>
            <a:off x="6820829" y="42198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271" name="テキスト ボックス 270"/>
          <p:cNvSpPr txBox="1"/>
          <p:nvPr/>
        </p:nvSpPr>
        <p:spPr>
          <a:xfrm>
            <a:off x="7162026" y="42116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7</a:t>
            </a:r>
            <a:endParaRPr kumimoji="1" lang="ja-JP" altLang="en-US" dirty="0"/>
          </a:p>
        </p:txBody>
      </p:sp>
      <p:sp>
        <p:nvSpPr>
          <p:cNvPr id="272" name="テキスト ボックス 271"/>
          <p:cNvSpPr txBox="1"/>
          <p:nvPr/>
        </p:nvSpPr>
        <p:spPr>
          <a:xfrm>
            <a:off x="7532699" y="42116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sp>
        <p:nvSpPr>
          <p:cNvPr id="273" name="テキスト ボックス 272"/>
          <p:cNvSpPr txBox="1"/>
          <p:nvPr/>
        </p:nvSpPr>
        <p:spPr>
          <a:xfrm>
            <a:off x="7882106" y="42291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274" name="テキスト ボックス 273"/>
          <p:cNvSpPr txBox="1"/>
          <p:nvPr/>
        </p:nvSpPr>
        <p:spPr>
          <a:xfrm>
            <a:off x="8191404" y="42291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sp>
        <p:nvSpPr>
          <p:cNvPr id="275" name="テキスト ボックス 274"/>
          <p:cNvSpPr txBox="1"/>
          <p:nvPr/>
        </p:nvSpPr>
        <p:spPr>
          <a:xfrm>
            <a:off x="8540811" y="42315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cxnSp>
        <p:nvCxnSpPr>
          <p:cNvPr id="276" name="直線矢印コネクタ 275"/>
          <p:cNvCxnSpPr/>
          <p:nvPr/>
        </p:nvCxnSpPr>
        <p:spPr>
          <a:xfrm flipV="1">
            <a:off x="2655561" y="225383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テキスト ボックス 276"/>
          <p:cNvSpPr txBox="1"/>
          <p:nvPr/>
        </p:nvSpPr>
        <p:spPr>
          <a:xfrm>
            <a:off x="700358" y="279383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</a:t>
            </a:r>
            <a:endParaRPr kumimoji="1" lang="ja-JP" altLang="en-US" sz="1400" dirty="0"/>
          </a:p>
        </p:txBody>
      </p:sp>
      <p:sp>
        <p:nvSpPr>
          <p:cNvPr id="278" name="テキスト ボックス 277"/>
          <p:cNvSpPr txBox="1"/>
          <p:nvPr/>
        </p:nvSpPr>
        <p:spPr>
          <a:xfrm>
            <a:off x="876273" y="279374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</a:t>
            </a:r>
            <a:endParaRPr kumimoji="1" lang="ja-JP" altLang="en-US" sz="1400" dirty="0"/>
          </a:p>
        </p:txBody>
      </p:sp>
      <p:sp>
        <p:nvSpPr>
          <p:cNvPr id="279" name="テキスト ボックス 278"/>
          <p:cNvSpPr txBox="1"/>
          <p:nvPr/>
        </p:nvSpPr>
        <p:spPr>
          <a:xfrm>
            <a:off x="1060398" y="279374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4</a:t>
            </a:r>
            <a:endParaRPr kumimoji="1" lang="ja-JP" altLang="en-US" sz="1400" dirty="0"/>
          </a:p>
        </p:txBody>
      </p:sp>
      <p:cxnSp>
        <p:nvCxnSpPr>
          <p:cNvPr id="280" name="直線矢印コネクタ 279"/>
          <p:cNvCxnSpPr/>
          <p:nvPr/>
        </p:nvCxnSpPr>
        <p:spPr>
          <a:xfrm flipV="1">
            <a:off x="4093086" y="226437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線矢印コネクタ 280"/>
          <p:cNvCxnSpPr/>
          <p:nvPr/>
        </p:nvCxnSpPr>
        <p:spPr>
          <a:xfrm flipV="1">
            <a:off x="5531179" y="224104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線矢印コネクタ 281"/>
          <p:cNvCxnSpPr/>
          <p:nvPr/>
        </p:nvCxnSpPr>
        <p:spPr>
          <a:xfrm flipV="1">
            <a:off x="1202773" y="225374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テキスト ボックス 282"/>
          <p:cNvSpPr txBox="1"/>
          <p:nvPr/>
        </p:nvSpPr>
        <p:spPr>
          <a:xfrm>
            <a:off x="537499" y="278320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</a:t>
            </a:r>
            <a:endParaRPr kumimoji="1" lang="ja-JP" altLang="en-US" sz="1400" dirty="0"/>
          </a:p>
        </p:txBody>
      </p:sp>
      <p:sp>
        <p:nvSpPr>
          <p:cNvPr id="284" name="正方形/長方形 283"/>
          <p:cNvSpPr/>
          <p:nvPr/>
        </p:nvSpPr>
        <p:spPr>
          <a:xfrm>
            <a:off x="383366" y="2207854"/>
            <a:ext cx="2186018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5" name="直線矢印コネクタ 284"/>
          <p:cNvCxnSpPr/>
          <p:nvPr/>
        </p:nvCxnSpPr>
        <p:spPr>
          <a:xfrm flipV="1">
            <a:off x="3374790" y="224838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線矢印コネクタ 285"/>
          <p:cNvCxnSpPr/>
          <p:nvPr/>
        </p:nvCxnSpPr>
        <p:spPr>
          <a:xfrm flipV="1">
            <a:off x="4802250" y="224838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線矢印コネクタ 286"/>
          <p:cNvCxnSpPr/>
          <p:nvPr/>
        </p:nvCxnSpPr>
        <p:spPr>
          <a:xfrm flipV="1">
            <a:off x="6255110" y="225902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線矢印コネクタ 287"/>
          <p:cNvCxnSpPr/>
          <p:nvPr/>
        </p:nvCxnSpPr>
        <p:spPr>
          <a:xfrm flipV="1">
            <a:off x="492417" y="224838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線矢印コネクタ 288"/>
          <p:cNvCxnSpPr/>
          <p:nvPr/>
        </p:nvCxnSpPr>
        <p:spPr>
          <a:xfrm flipV="1">
            <a:off x="1934644" y="224212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テキスト ボックス 289"/>
          <p:cNvSpPr txBox="1"/>
          <p:nvPr/>
        </p:nvSpPr>
        <p:spPr>
          <a:xfrm>
            <a:off x="1255156" y="278838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5</a:t>
            </a:r>
            <a:endParaRPr kumimoji="1" lang="ja-JP" altLang="en-US" sz="1400" dirty="0"/>
          </a:p>
        </p:txBody>
      </p:sp>
      <p:sp>
        <p:nvSpPr>
          <p:cNvPr id="291" name="テキスト ボックス 290"/>
          <p:cNvSpPr txBox="1"/>
          <p:nvPr/>
        </p:nvSpPr>
        <p:spPr>
          <a:xfrm>
            <a:off x="359034" y="279374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0</a:t>
            </a:r>
            <a:endParaRPr kumimoji="1" lang="ja-JP" altLang="en-US" sz="1400" dirty="0"/>
          </a:p>
        </p:txBody>
      </p:sp>
      <p:sp>
        <p:nvSpPr>
          <p:cNvPr id="292" name="テキスト ボックス 291"/>
          <p:cNvSpPr txBox="1"/>
          <p:nvPr/>
        </p:nvSpPr>
        <p:spPr>
          <a:xfrm>
            <a:off x="1409805" y="279988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6</a:t>
            </a:r>
            <a:endParaRPr kumimoji="1" lang="ja-JP" altLang="en-US" sz="1400" dirty="0"/>
          </a:p>
        </p:txBody>
      </p:sp>
      <p:sp>
        <p:nvSpPr>
          <p:cNvPr id="293" name="テキスト ボックス 292"/>
          <p:cNvSpPr txBox="1"/>
          <p:nvPr/>
        </p:nvSpPr>
        <p:spPr>
          <a:xfrm>
            <a:off x="1585720" y="27916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7</a:t>
            </a:r>
            <a:endParaRPr kumimoji="1" lang="ja-JP" altLang="en-US" sz="1400" dirty="0"/>
          </a:p>
        </p:txBody>
      </p:sp>
      <p:sp>
        <p:nvSpPr>
          <p:cNvPr id="294" name="テキスト ボックス 293"/>
          <p:cNvSpPr txBox="1"/>
          <p:nvPr/>
        </p:nvSpPr>
        <p:spPr>
          <a:xfrm>
            <a:off x="1791111" y="27916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8</a:t>
            </a:r>
            <a:endParaRPr kumimoji="1" lang="ja-JP" altLang="en-US" sz="1400" dirty="0"/>
          </a:p>
        </p:txBody>
      </p:sp>
      <p:cxnSp>
        <p:nvCxnSpPr>
          <p:cNvPr id="295" name="直線矢印コネクタ 294"/>
          <p:cNvCxnSpPr/>
          <p:nvPr/>
        </p:nvCxnSpPr>
        <p:spPr>
          <a:xfrm flipV="1">
            <a:off x="6964557" y="226259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テキスト ボックス 295"/>
          <p:cNvSpPr txBox="1"/>
          <p:nvPr/>
        </p:nvSpPr>
        <p:spPr>
          <a:xfrm>
            <a:off x="1977659" y="280918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9</a:t>
            </a:r>
            <a:endParaRPr kumimoji="1" lang="ja-JP" altLang="en-US" sz="1400" dirty="0"/>
          </a:p>
        </p:txBody>
      </p:sp>
      <p:sp>
        <p:nvSpPr>
          <p:cNvPr id="297" name="テキスト ボックス 296"/>
          <p:cNvSpPr txBox="1"/>
          <p:nvPr/>
        </p:nvSpPr>
        <p:spPr>
          <a:xfrm>
            <a:off x="2089776" y="280918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10</a:t>
            </a:r>
            <a:endParaRPr kumimoji="1" lang="ja-JP" altLang="en-US" sz="1400" dirty="0"/>
          </a:p>
        </p:txBody>
      </p:sp>
      <p:cxnSp>
        <p:nvCxnSpPr>
          <p:cNvPr id="298" name="直線矢印コネクタ 297"/>
          <p:cNvCxnSpPr/>
          <p:nvPr/>
        </p:nvCxnSpPr>
        <p:spPr>
          <a:xfrm flipV="1">
            <a:off x="7695270" y="226259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テキスト ボックス 298"/>
          <p:cNvSpPr txBox="1"/>
          <p:nvPr/>
        </p:nvSpPr>
        <p:spPr>
          <a:xfrm>
            <a:off x="2281559" y="281160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11</a:t>
            </a:r>
            <a:endParaRPr kumimoji="1" lang="ja-JP" altLang="en-US" sz="1400" dirty="0"/>
          </a:p>
        </p:txBody>
      </p:sp>
      <p:cxnSp>
        <p:nvCxnSpPr>
          <p:cNvPr id="300" name="直線矢印コネクタ 299"/>
          <p:cNvCxnSpPr/>
          <p:nvPr/>
        </p:nvCxnSpPr>
        <p:spPr>
          <a:xfrm flipV="1">
            <a:off x="8404717" y="227564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線矢印コネクタ 300"/>
          <p:cNvCxnSpPr/>
          <p:nvPr/>
        </p:nvCxnSpPr>
        <p:spPr>
          <a:xfrm flipV="1">
            <a:off x="2999308" y="225011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線矢印コネクタ 301"/>
          <p:cNvCxnSpPr/>
          <p:nvPr/>
        </p:nvCxnSpPr>
        <p:spPr>
          <a:xfrm flipV="1">
            <a:off x="4436833" y="226066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線矢印コネクタ 302"/>
          <p:cNvCxnSpPr/>
          <p:nvPr/>
        </p:nvCxnSpPr>
        <p:spPr>
          <a:xfrm flipV="1">
            <a:off x="5874926" y="223733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直線矢印コネクタ 303"/>
          <p:cNvCxnSpPr/>
          <p:nvPr/>
        </p:nvCxnSpPr>
        <p:spPr>
          <a:xfrm flipV="1">
            <a:off x="1546520" y="225003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直線矢印コネクタ 304"/>
          <p:cNvCxnSpPr/>
          <p:nvPr/>
        </p:nvCxnSpPr>
        <p:spPr>
          <a:xfrm flipV="1">
            <a:off x="3718537" y="224467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直線矢印コネクタ 305"/>
          <p:cNvCxnSpPr/>
          <p:nvPr/>
        </p:nvCxnSpPr>
        <p:spPr>
          <a:xfrm flipV="1">
            <a:off x="5145997" y="224467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線矢印コネクタ 306"/>
          <p:cNvCxnSpPr/>
          <p:nvPr/>
        </p:nvCxnSpPr>
        <p:spPr>
          <a:xfrm flipV="1">
            <a:off x="6598857" y="225530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線矢印コネクタ 307"/>
          <p:cNvCxnSpPr/>
          <p:nvPr/>
        </p:nvCxnSpPr>
        <p:spPr>
          <a:xfrm flipV="1">
            <a:off x="836164" y="224467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矢印コネクタ 308"/>
          <p:cNvCxnSpPr/>
          <p:nvPr/>
        </p:nvCxnSpPr>
        <p:spPr>
          <a:xfrm flipV="1">
            <a:off x="2278391" y="223841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矢印コネクタ 309"/>
          <p:cNvCxnSpPr/>
          <p:nvPr/>
        </p:nvCxnSpPr>
        <p:spPr>
          <a:xfrm flipV="1">
            <a:off x="7308304" y="225887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線矢印コネクタ 310"/>
          <p:cNvCxnSpPr/>
          <p:nvPr/>
        </p:nvCxnSpPr>
        <p:spPr>
          <a:xfrm flipV="1">
            <a:off x="8039017" y="225887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線矢印コネクタ 311"/>
          <p:cNvCxnSpPr/>
          <p:nvPr/>
        </p:nvCxnSpPr>
        <p:spPr>
          <a:xfrm flipV="1">
            <a:off x="8748464" y="227193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線矢印コネクタ 325"/>
          <p:cNvCxnSpPr/>
          <p:nvPr/>
        </p:nvCxnSpPr>
        <p:spPr>
          <a:xfrm flipV="1">
            <a:off x="2839860" y="2246740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線矢印コネクタ 326"/>
          <p:cNvCxnSpPr/>
          <p:nvPr/>
        </p:nvCxnSpPr>
        <p:spPr>
          <a:xfrm flipV="1">
            <a:off x="4277385" y="225728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線矢印コネクタ 327"/>
          <p:cNvCxnSpPr/>
          <p:nvPr/>
        </p:nvCxnSpPr>
        <p:spPr>
          <a:xfrm flipV="1">
            <a:off x="5715478" y="223395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直線矢印コネクタ 328"/>
          <p:cNvCxnSpPr/>
          <p:nvPr/>
        </p:nvCxnSpPr>
        <p:spPr>
          <a:xfrm flipV="1">
            <a:off x="1387072" y="2246651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線矢印コネクタ 329"/>
          <p:cNvCxnSpPr/>
          <p:nvPr/>
        </p:nvCxnSpPr>
        <p:spPr>
          <a:xfrm flipV="1">
            <a:off x="3559089" y="224129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線矢印コネクタ 330"/>
          <p:cNvCxnSpPr/>
          <p:nvPr/>
        </p:nvCxnSpPr>
        <p:spPr>
          <a:xfrm flipV="1">
            <a:off x="4986549" y="224129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直線矢印コネクタ 331"/>
          <p:cNvCxnSpPr/>
          <p:nvPr/>
        </p:nvCxnSpPr>
        <p:spPr>
          <a:xfrm flipV="1">
            <a:off x="6439409" y="225192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線矢印コネクタ 332"/>
          <p:cNvCxnSpPr/>
          <p:nvPr/>
        </p:nvCxnSpPr>
        <p:spPr>
          <a:xfrm flipV="1">
            <a:off x="676716" y="224129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直線矢印コネクタ 333"/>
          <p:cNvCxnSpPr/>
          <p:nvPr/>
        </p:nvCxnSpPr>
        <p:spPr>
          <a:xfrm flipV="1">
            <a:off x="2118943" y="2235033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線矢印コネクタ 334"/>
          <p:cNvCxnSpPr/>
          <p:nvPr/>
        </p:nvCxnSpPr>
        <p:spPr>
          <a:xfrm flipV="1">
            <a:off x="7148856" y="225549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線矢印コネクタ 335"/>
          <p:cNvCxnSpPr/>
          <p:nvPr/>
        </p:nvCxnSpPr>
        <p:spPr>
          <a:xfrm flipV="1">
            <a:off x="7879569" y="225549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線矢印コネクタ 336"/>
          <p:cNvCxnSpPr/>
          <p:nvPr/>
        </p:nvCxnSpPr>
        <p:spPr>
          <a:xfrm flipV="1">
            <a:off x="8589016" y="226855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線矢印コネクタ 337"/>
          <p:cNvCxnSpPr/>
          <p:nvPr/>
        </p:nvCxnSpPr>
        <p:spPr>
          <a:xfrm flipV="1">
            <a:off x="3183607" y="2243024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直線矢印コネクタ 338"/>
          <p:cNvCxnSpPr/>
          <p:nvPr/>
        </p:nvCxnSpPr>
        <p:spPr>
          <a:xfrm flipV="1">
            <a:off x="4621132" y="225356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線矢印コネクタ 339"/>
          <p:cNvCxnSpPr/>
          <p:nvPr/>
        </p:nvCxnSpPr>
        <p:spPr>
          <a:xfrm flipV="1">
            <a:off x="6059225" y="223023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線矢印コネクタ 340"/>
          <p:cNvCxnSpPr/>
          <p:nvPr/>
        </p:nvCxnSpPr>
        <p:spPr>
          <a:xfrm flipV="1">
            <a:off x="1730819" y="2242935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線矢印コネクタ 341"/>
          <p:cNvCxnSpPr/>
          <p:nvPr/>
        </p:nvCxnSpPr>
        <p:spPr>
          <a:xfrm flipV="1">
            <a:off x="3902836" y="223757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直線矢印コネクタ 342"/>
          <p:cNvCxnSpPr/>
          <p:nvPr/>
        </p:nvCxnSpPr>
        <p:spPr>
          <a:xfrm flipV="1">
            <a:off x="5330296" y="223757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線矢印コネクタ 343"/>
          <p:cNvCxnSpPr/>
          <p:nvPr/>
        </p:nvCxnSpPr>
        <p:spPr>
          <a:xfrm flipV="1">
            <a:off x="6783156" y="2248209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直線矢印コネクタ 344"/>
          <p:cNvCxnSpPr/>
          <p:nvPr/>
        </p:nvCxnSpPr>
        <p:spPr>
          <a:xfrm flipV="1">
            <a:off x="1020463" y="2237576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直線矢印コネクタ 345"/>
          <p:cNvCxnSpPr/>
          <p:nvPr/>
        </p:nvCxnSpPr>
        <p:spPr>
          <a:xfrm flipV="1">
            <a:off x="2462690" y="2231317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線矢印コネクタ 346"/>
          <p:cNvCxnSpPr/>
          <p:nvPr/>
        </p:nvCxnSpPr>
        <p:spPr>
          <a:xfrm flipV="1">
            <a:off x="7492603" y="225178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線矢印コネクタ 347"/>
          <p:cNvCxnSpPr/>
          <p:nvPr/>
        </p:nvCxnSpPr>
        <p:spPr>
          <a:xfrm flipV="1">
            <a:off x="8223316" y="2251782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線矢印コネクタ 348"/>
          <p:cNvCxnSpPr/>
          <p:nvPr/>
        </p:nvCxnSpPr>
        <p:spPr>
          <a:xfrm flipV="1">
            <a:off x="8932763" y="2264838"/>
            <a:ext cx="0" cy="540000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正方形/長方形 349"/>
          <p:cNvSpPr/>
          <p:nvPr/>
        </p:nvSpPr>
        <p:spPr>
          <a:xfrm>
            <a:off x="2574859" y="2205805"/>
            <a:ext cx="216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1" name="正方形/長方形 350"/>
          <p:cNvSpPr/>
          <p:nvPr/>
        </p:nvSpPr>
        <p:spPr>
          <a:xfrm>
            <a:off x="4735099" y="2205805"/>
            <a:ext cx="216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2" name="正方形/長方形 351"/>
          <p:cNvSpPr/>
          <p:nvPr/>
        </p:nvSpPr>
        <p:spPr>
          <a:xfrm>
            <a:off x="6884706" y="2205805"/>
            <a:ext cx="2160000" cy="90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3" name="テキスト ボックス 352"/>
          <p:cNvSpPr txBox="1"/>
          <p:nvPr/>
        </p:nvSpPr>
        <p:spPr>
          <a:xfrm>
            <a:off x="2857706" y="278186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</a:t>
            </a:r>
            <a:endParaRPr kumimoji="1" lang="ja-JP" altLang="en-US" sz="1400" dirty="0"/>
          </a:p>
        </p:txBody>
      </p:sp>
      <p:sp>
        <p:nvSpPr>
          <p:cNvPr id="354" name="テキスト ボックス 353"/>
          <p:cNvSpPr txBox="1"/>
          <p:nvPr/>
        </p:nvSpPr>
        <p:spPr>
          <a:xfrm>
            <a:off x="3033621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</a:t>
            </a:r>
            <a:endParaRPr kumimoji="1" lang="ja-JP" altLang="en-US" sz="1400" dirty="0"/>
          </a:p>
        </p:txBody>
      </p:sp>
      <p:sp>
        <p:nvSpPr>
          <p:cNvPr id="355" name="テキスト ボックス 354"/>
          <p:cNvSpPr txBox="1"/>
          <p:nvPr/>
        </p:nvSpPr>
        <p:spPr>
          <a:xfrm>
            <a:off x="3217746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4</a:t>
            </a:r>
            <a:endParaRPr kumimoji="1" lang="ja-JP" altLang="en-US" sz="1400" dirty="0"/>
          </a:p>
        </p:txBody>
      </p:sp>
      <p:sp>
        <p:nvSpPr>
          <p:cNvPr id="356" name="テキスト ボックス 355"/>
          <p:cNvSpPr txBox="1"/>
          <p:nvPr/>
        </p:nvSpPr>
        <p:spPr>
          <a:xfrm>
            <a:off x="2694847" y="277123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</a:t>
            </a:r>
            <a:endParaRPr kumimoji="1" lang="ja-JP" altLang="en-US" sz="1400" dirty="0"/>
          </a:p>
        </p:txBody>
      </p:sp>
      <p:sp>
        <p:nvSpPr>
          <p:cNvPr id="357" name="テキスト ボックス 356"/>
          <p:cNvSpPr txBox="1"/>
          <p:nvPr/>
        </p:nvSpPr>
        <p:spPr>
          <a:xfrm>
            <a:off x="3412504" y="277642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5</a:t>
            </a:r>
            <a:endParaRPr kumimoji="1" lang="ja-JP" altLang="en-US" sz="1400" dirty="0"/>
          </a:p>
        </p:txBody>
      </p:sp>
      <p:sp>
        <p:nvSpPr>
          <p:cNvPr id="358" name="テキスト ボックス 357"/>
          <p:cNvSpPr txBox="1"/>
          <p:nvPr/>
        </p:nvSpPr>
        <p:spPr>
          <a:xfrm>
            <a:off x="2516382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0</a:t>
            </a:r>
            <a:endParaRPr kumimoji="1" lang="ja-JP" altLang="en-US" sz="1400" dirty="0"/>
          </a:p>
        </p:txBody>
      </p:sp>
      <p:sp>
        <p:nvSpPr>
          <p:cNvPr id="359" name="テキスト ボックス 358"/>
          <p:cNvSpPr txBox="1"/>
          <p:nvPr/>
        </p:nvSpPr>
        <p:spPr>
          <a:xfrm>
            <a:off x="3567153" y="278792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6</a:t>
            </a:r>
            <a:endParaRPr kumimoji="1" lang="ja-JP" altLang="en-US" sz="1400" dirty="0"/>
          </a:p>
        </p:txBody>
      </p:sp>
      <p:sp>
        <p:nvSpPr>
          <p:cNvPr id="360" name="テキスト ボックス 359"/>
          <p:cNvSpPr txBox="1"/>
          <p:nvPr/>
        </p:nvSpPr>
        <p:spPr>
          <a:xfrm>
            <a:off x="3743068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7</a:t>
            </a:r>
            <a:endParaRPr kumimoji="1" lang="ja-JP" altLang="en-US" sz="1400" dirty="0"/>
          </a:p>
        </p:txBody>
      </p:sp>
      <p:sp>
        <p:nvSpPr>
          <p:cNvPr id="361" name="テキスト ボックス 360"/>
          <p:cNvSpPr txBox="1"/>
          <p:nvPr/>
        </p:nvSpPr>
        <p:spPr>
          <a:xfrm>
            <a:off x="3948459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8</a:t>
            </a:r>
            <a:endParaRPr kumimoji="1" lang="ja-JP" altLang="en-US" sz="1400" dirty="0"/>
          </a:p>
        </p:txBody>
      </p:sp>
      <p:sp>
        <p:nvSpPr>
          <p:cNvPr id="362" name="テキスト ボックス 361"/>
          <p:cNvSpPr txBox="1"/>
          <p:nvPr/>
        </p:nvSpPr>
        <p:spPr>
          <a:xfrm>
            <a:off x="4135007" y="279721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9</a:t>
            </a:r>
            <a:endParaRPr kumimoji="1" lang="ja-JP" altLang="en-US" sz="1400" dirty="0"/>
          </a:p>
        </p:txBody>
      </p:sp>
      <p:sp>
        <p:nvSpPr>
          <p:cNvPr id="363" name="テキスト ボックス 362"/>
          <p:cNvSpPr txBox="1"/>
          <p:nvPr/>
        </p:nvSpPr>
        <p:spPr>
          <a:xfrm>
            <a:off x="4247124" y="2797215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10</a:t>
            </a:r>
            <a:endParaRPr kumimoji="1" lang="ja-JP" altLang="en-US" sz="1400" dirty="0"/>
          </a:p>
        </p:txBody>
      </p:sp>
      <p:sp>
        <p:nvSpPr>
          <p:cNvPr id="364" name="テキスト ボックス 363"/>
          <p:cNvSpPr txBox="1"/>
          <p:nvPr/>
        </p:nvSpPr>
        <p:spPr>
          <a:xfrm>
            <a:off x="4431249" y="279963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11</a:t>
            </a:r>
            <a:endParaRPr kumimoji="1" lang="ja-JP" altLang="en-US" sz="1400" dirty="0"/>
          </a:p>
        </p:txBody>
      </p:sp>
      <p:sp>
        <p:nvSpPr>
          <p:cNvPr id="365" name="テキスト ボックス 364"/>
          <p:cNvSpPr txBox="1"/>
          <p:nvPr/>
        </p:nvSpPr>
        <p:spPr>
          <a:xfrm>
            <a:off x="5036074" y="278186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</a:t>
            </a:r>
            <a:endParaRPr kumimoji="1" lang="ja-JP" altLang="en-US" sz="1400" dirty="0"/>
          </a:p>
        </p:txBody>
      </p:sp>
      <p:sp>
        <p:nvSpPr>
          <p:cNvPr id="366" name="テキスト ボックス 365"/>
          <p:cNvSpPr txBox="1"/>
          <p:nvPr/>
        </p:nvSpPr>
        <p:spPr>
          <a:xfrm>
            <a:off x="5211989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</a:t>
            </a:r>
            <a:endParaRPr kumimoji="1" lang="ja-JP" altLang="en-US" sz="1400" dirty="0"/>
          </a:p>
        </p:txBody>
      </p:sp>
      <p:sp>
        <p:nvSpPr>
          <p:cNvPr id="367" name="テキスト ボックス 366"/>
          <p:cNvSpPr txBox="1"/>
          <p:nvPr/>
        </p:nvSpPr>
        <p:spPr>
          <a:xfrm>
            <a:off x="5396114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4</a:t>
            </a:r>
            <a:endParaRPr kumimoji="1" lang="ja-JP" altLang="en-US" sz="1400" dirty="0"/>
          </a:p>
        </p:txBody>
      </p:sp>
      <p:sp>
        <p:nvSpPr>
          <p:cNvPr id="368" name="テキスト ボックス 367"/>
          <p:cNvSpPr txBox="1"/>
          <p:nvPr/>
        </p:nvSpPr>
        <p:spPr>
          <a:xfrm>
            <a:off x="4873215" y="277123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</a:t>
            </a:r>
            <a:endParaRPr kumimoji="1" lang="ja-JP" altLang="en-US" sz="1400" dirty="0"/>
          </a:p>
        </p:txBody>
      </p:sp>
      <p:sp>
        <p:nvSpPr>
          <p:cNvPr id="369" name="テキスト ボックス 368"/>
          <p:cNvSpPr txBox="1"/>
          <p:nvPr/>
        </p:nvSpPr>
        <p:spPr>
          <a:xfrm>
            <a:off x="5590872" y="277642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5</a:t>
            </a:r>
            <a:endParaRPr kumimoji="1" lang="ja-JP" altLang="en-US" sz="1400" dirty="0"/>
          </a:p>
        </p:txBody>
      </p:sp>
      <p:sp>
        <p:nvSpPr>
          <p:cNvPr id="370" name="テキスト ボックス 369"/>
          <p:cNvSpPr txBox="1"/>
          <p:nvPr/>
        </p:nvSpPr>
        <p:spPr>
          <a:xfrm>
            <a:off x="4694750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0</a:t>
            </a:r>
            <a:endParaRPr kumimoji="1" lang="ja-JP" altLang="en-US" sz="1400" dirty="0"/>
          </a:p>
        </p:txBody>
      </p:sp>
      <p:sp>
        <p:nvSpPr>
          <p:cNvPr id="371" name="テキスト ボックス 370"/>
          <p:cNvSpPr txBox="1"/>
          <p:nvPr/>
        </p:nvSpPr>
        <p:spPr>
          <a:xfrm>
            <a:off x="5745521" y="278792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6</a:t>
            </a:r>
            <a:endParaRPr kumimoji="1" lang="ja-JP" altLang="en-US" sz="1400" dirty="0"/>
          </a:p>
        </p:txBody>
      </p:sp>
      <p:sp>
        <p:nvSpPr>
          <p:cNvPr id="372" name="テキスト ボックス 371"/>
          <p:cNvSpPr txBox="1"/>
          <p:nvPr/>
        </p:nvSpPr>
        <p:spPr>
          <a:xfrm>
            <a:off x="5921436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7</a:t>
            </a:r>
            <a:endParaRPr kumimoji="1" lang="ja-JP" altLang="en-US" sz="1400" dirty="0"/>
          </a:p>
        </p:txBody>
      </p:sp>
      <p:sp>
        <p:nvSpPr>
          <p:cNvPr id="373" name="テキスト ボックス 372"/>
          <p:cNvSpPr txBox="1"/>
          <p:nvPr/>
        </p:nvSpPr>
        <p:spPr>
          <a:xfrm>
            <a:off x="6126827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8</a:t>
            </a:r>
            <a:endParaRPr kumimoji="1" lang="ja-JP" altLang="en-US" sz="1400" dirty="0"/>
          </a:p>
        </p:txBody>
      </p:sp>
      <p:sp>
        <p:nvSpPr>
          <p:cNvPr id="374" name="テキスト ボックス 373"/>
          <p:cNvSpPr txBox="1"/>
          <p:nvPr/>
        </p:nvSpPr>
        <p:spPr>
          <a:xfrm>
            <a:off x="6313375" y="279721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9</a:t>
            </a:r>
            <a:endParaRPr kumimoji="1" lang="ja-JP" altLang="en-US" sz="1400" dirty="0"/>
          </a:p>
        </p:txBody>
      </p:sp>
      <p:sp>
        <p:nvSpPr>
          <p:cNvPr id="375" name="テキスト ボックス 374"/>
          <p:cNvSpPr txBox="1"/>
          <p:nvPr/>
        </p:nvSpPr>
        <p:spPr>
          <a:xfrm>
            <a:off x="6425492" y="2797215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10</a:t>
            </a:r>
            <a:endParaRPr kumimoji="1" lang="ja-JP" altLang="en-US" sz="1400" dirty="0"/>
          </a:p>
        </p:txBody>
      </p:sp>
      <p:sp>
        <p:nvSpPr>
          <p:cNvPr id="376" name="テキスト ボックス 375"/>
          <p:cNvSpPr txBox="1"/>
          <p:nvPr/>
        </p:nvSpPr>
        <p:spPr>
          <a:xfrm>
            <a:off x="6609617" y="279963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11</a:t>
            </a:r>
            <a:endParaRPr kumimoji="1" lang="ja-JP" altLang="en-US" sz="1400" dirty="0"/>
          </a:p>
        </p:txBody>
      </p:sp>
      <p:sp>
        <p:nvSpPr>
          <p:cNvPr id="377" name="テキスト ボックス 376"/>
          <p:cNvSpPr txBox="1"/>
          <p:nvPr/>
        </p:nvSpPr>
        <p:spPr>
          <a:xfrm>
            <a:off x="7175763" y="278186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</a:t>
            </a:r>
            <a:endParaRPr kumimoji="1" lang="ja-JP" altLang="en-US" sz="1400" dirty="0"/>
          </a:p>
        </p:txBody>
      </p:sp>
      <p:sp>
        <p:nvSpPr>
          <p:cNvPr id="378" name="テキスト ボックス 377"/>
          <p:cNvSpPr txBox="1"/>
          <p:nvPr/>
        </p:nvSpPr>
        <p:spPr>
          <a:xfrm>
            <a:off x="7351678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</a:t>
            </a:r>
            <a:endParaRPr kumimoji="1" lang="ja-JP" altLang="en-US" sz="1400" dirty="0"/>
          </a:p>
        </p:txBody>
      </p:sp>
      <p:sp>
        <p:nvSpPr>
          <p:cNvPr id="379" name="テキスト ボックス 378"/>
          <p:cNvSpPr txBox="1"/>
          <p:nvPr/>
        </p:nvSpPr>
        <p:spPr>
          <a:xfrm>
            <a:off x="7535803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4</a:t>
            </a:r>
            <a:endParaRPr kumimoji="1" lang="ja-JP" altLang="en-US" sz="1400" dirty="0"/>
          </a:p>
        </p:txBody>
      </p:sp>
      <p:sp>
        <p:nvSpPr>
          <p:cNvPr id="380" name="テキスト ボックス 379"/>
          <p:cNvSpPr txBox="1"/>
          <p:nvPr/>
        </p:nvSpPr>
        <p:spPr>
          <a:xfrm>
            <a:off x="7012904" y="277123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</a:t>
            </a:r>
            <a:endParaRPr kumimoji="1" lang="ja-JP" altLang="en-US" sz="1400" dirty="0"/>
          </a:p>
        </p:txBody>
      </p:sp>
      <p:sp>
        <p:nvSpPr>
          <p:cNvPr id="381" name="テキスト ボックス 380"/>
          <p:cNvSpPr txBox="1"/>
          <p:nvPr/>
        </p:nvSpPr>
        <p:spPr>
          <a:xfrm>
            <a:off x="7730561" y="277642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5</a:t>
            </a:r>
            <a:endParaRPr kumimoji="1" lang="ja-JP" altLang="en-US" sz="1400" dirty="0"/>
          </a:p>
        </p:txBody>
      </p:sp>
      <p:sp>
        <p:nvSpPr>
          <p:cNvPr id="382" name="テキスト ボックス 381"/>
          <p:cNvSpPr txBox="1"/>
          <p:nvPr/>
        </p:nvSpPr>
        <p:spPr>
          <a:xfrm>
            <a:off x="6834439" y="278178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0</a:t>
            </a:r>
            <a:endParaRPr kumimoji="1" lang="ja-JP" altLang="en-US" sz="1400" dirty="0"/>
          </a:p>
        </p:txBody>
      </p:sp>
      <p:sp>
        <p:nvSpPr>
          <p:cNvPr id="383" name="テキスト ボックス 382"/>
          <p:cNvSpPr txBox="1"/>
          <p:nvPr/>
        </p:nvSpPr>
        <p:spPr>
          <a:xfrm>
            <a:off x="7885210" y="278792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6</a:t>
            </a:r>
            <a:endParaRPr kumimoji="1" lang="ja-JP" altLang="en-US" sz="1400" dirty="0"/>
          </a:p>
        </p:txBody>
      </p:sp>
      <p:sp>
        <p:nvSpPr>
          <p:cNvPr id="384" name="テキスト ボックス 383"/>
          <p:cNvSpPr txBox="1"/>
          <p:nvPr/>
        </p:nvSpPr>
        <p:spPr>
          <a:xfrm>
            <a:off x="8061125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7</a:t>
            </a:r>
            <a:endParaRPr kumimoji="1" lang="ja-JP" altLang="en-US" sz="1400" dirty="0"/>
          </a:p>
        </p:txBody>
      </p:sp>
      <p:sp>
        <p:nvSpPr>
          <p:cNvPr id="385" name="テキスト ボックス 384"/>
          <p:cNvSpPr txBox="1"/>
          <p:nvPr/>
        </p:nvSpPr>
        <p:spPr>
          <a:xfrm>
            <a:off x="8266516" y="2779713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8</a:t>
            </a:r>
            <a:endParaRPr kumimoji="1" lang="ja-JP" altLang="en-US" sz="1400" dirty="0"/>
          </a:p>
        </p:txBody>
      </p:sp>
      <p:sp>
        <p:nvSpPr>
          <p:cNvPr id="386" name="テキスト ボックス 385"/>
          <p:cNvSpPr txBox="1"/>
          <p:nvPr/>
        </p:nvSpPr>
        <p:spPr>
          <a:xfrm>
            <a:off x="8453064" y="279721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9</a:t>
            </a:r>
            <a:endParaRPr kumimoji="1" lang="ja-JP" altLang="en-US" sz="1400" dirty="0"/>
          </a:p>
        </p:txBody>
      </p:sp>
      <p:sp>
        <p:nvSpPr>
          <p:cNvPr id="387" name="テキスト ボックス 386"/>
          <p:cNvSpPr txBox="1"/>
          <p:nvPr/>
        </p:nvSpPr>
        <p:spPr>
          <a:xfrm>
            <a:off x="8565181" y="2797215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10</a:t>
            </a:r>
            <a:endParaRPr kumimoji="1" lang="ja-JP" altLang="en-US" sz="1400" dirty="0"/>
          </a:p>
        </p:txBody>
      </p:sp>
      <p:sp>
        <p:nvSpPr>
          <p:cNvPr id="388" name="テキスト ボックス 387"/>
          <p:cNvSpPr txBox="1"/>
          <p:nvPr/>
        </p:nvSpPr>
        <p:spPr>
          <a:xfrm>
            <a:off x="8749306" y="279963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11</a:t>
            </a:r>
            <a:endParaRPr kumimoji="1" lang="ja-JP" altLang="en-US" sz="1400" dirty="0"/>
          </a:p>
        </p:txBody>
      </p:sp>
      <p:sp>
        <p:nvSpPr>
          <p:cNvPr id="389" name="テキスト ボックス 388"/>
          <p:cNvSpPr txBox="1"/>
          <p:nvPr/>
        </p:nvSpPr>
        <p:spPr>
          <a:xfrm>
            <a:off x="1063210" y="1762042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C00000"/>
                </a:solidFill>
              </a:rPr>
              <a:t>PRB</a:t>
            </a:r>
            <a:endParaRPr kumimoji="1" lang="ja-JP" altLang="en-US" baseline="-25000" dirty="0">
              <a:solidFill>
                <a:srgbClr val="C00000"/>
              </a:solidFill>
            </a:endParaRPr>
          </a:p>
        </p:txBody>
      </p:sp>
      <p:sp>
        <p:nvSpPr>
          <p:cNvPr id="390" name="テキスト ボックス 389"/>
          <p:cNvSpPr txBox="1"/>
          <p:nvPr/>
        </p:nvSpPr>
        <p:spPr>
          <a:xfrm>
            <a:off x="2275406" y="325536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C00000"/>
                </a:solidFill>
              </a:rPr>
              <a:t>PRB</a:t>
            </a:r>
            <a:endParaRPr kumimoji="1" lang="ja-JP" altLang="en-US" baseline="-25000" dirty="0">
              <a:solidFill>
                <a:srgbClr val="C00000"/>
              </a:solidFill>
            </a:endParaRPr>
          </a:p>
        </p:txBody>
      </p:sp>
      <p:sp>
        <p:nvSpPr>
          <p:cNvPr id="391" name="テキスト ボックス 390"/>
          <p:cNvSpPr txBox="1"/>
          <p:nvPr/>
        </p:nvSpPr>
        <p:spPr>
          <a:xfrm>
            <a:off x="4522699" y="4682471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C00000"/>
                </a:solidFill>
              </a:rPr>
              <a:t>PRB</a:t>
            </a:r>
            <a:endParaRPr kumimoji="1" lang="ja-JP" altLang="en-US" baseline="-25000" dirty="0">
              <a:solidFill>
                <a:srgbClr val="C00000"/>
              </a:solidFill>
            </a:endParaRPr>
          </a:p>
        </p:txBody>
      </p:sp>
      <p:cxnSp>
        <p:nvCxnSpPr>
          <p:cNvPr id="2050" name="直線矢印コネクタ 2049"/>
          <p:cNvCxnSpPr/>
          <p:nvPr/>
        </p:nvCxnSpPr>
        <p:spPr>
          <a:xfrm>
            <a:off x="381042" y="2123164"/>
            <a:ext cx="2196000" cy="0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直線矢印コネクタ 396"/>
          <p:cNvCxnSpPr/>
          <p:nvPr/>
        </p:nvCxnSpPr>
        <p:spPr>
          <a:xfrm>
            <a:off x="395409" y="3563324"/>
            <a:ext cx="4320000" cy="0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線矢印コネクタ 397"/>
          <p:cNvCxnSpPr/>
          <p:nvPr/>
        </p:nvCxnSpPr>
        <p:spPr>
          <a:xfrm>
            <a:off x="395536" y="5003484"/>
            <a:ext cx="8640000" cy="0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直線コネクタ 2051"/>
          <p:cNvCxnSpPr/>
          <p:nvPr/>
        </p:nvCxnSpPr>
        <p:spPr>
          <a:xfrm>
            <a:off x="488473" y="1956360"/>
            <a:ext cx="10633" cy="438337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直線コネクタ 401"/>
          <p:cNvCxnSpPr>
            <a:endCxn id="391" idx="0"/>
          </p:cNvCxnSpPr>
          <p:nvPr/>
        </p:nvCxnSpPr>
        <p:spPr>
          <a:xfrm>
            <a:off x="4788024" y="1988259"/>
            <a:ext cx="11354" cy="269421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1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PRB grid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800" dirty="0" smtClean="0"/>
              <a:t>Proposal 2</a:t>
            </a:r>
          </a:p>
          <a:p>
            <a:r>
              <a:rPr lang="en-US" altLang="ja-JP" sz="2000" dirty="0" smtClean="0"/>
              <a:t>PRB grid is started from </a:t>
            </a:r>
            <a:r>
              <a:rPr lang="en-US" altLang="ja-JP" sz="2000" dirty="0"/>
              <a:t>the center of NR </a:t>
            </a:r>
            <a:r>
              <a:rPr lang="en-US" altLang="ja-JP" sz="2000" dirty="0" smtClean="0"/>
              <a:t>carrier and goes toward upper and lower frequency directions.</a:t>
            </a:r>
          </a:p>
          <a:p>
            <a:pPr lvl="1"/>
            <a:r>
              <a:rPr lang="en-US" altLang="ja-JP" sz="1800" dirty="0" smtClean="0"/>
              <a:t>Center of NR carrier is determined by SS block.</a:t>
            </a:r>
          </a:p>
          <a:p>
            <a:pPr lvl="1"/>
            <a:r>
              <a:rPr lang="en-US" altLang="ja-JP" sz="1800" dirty="0"/>
              <a:t>Assuming the subcarriers in a PRB are numbered from 0 to 11, </a:t>
            </a:r>
            <a:r>
              <a:rPr lang="en-US" altLang="ja-JP" sz="1800" dirty="0" smtClean="0"/>
              <a:t>there are following alternatives.</a:t>
            </a:r>
          </a:p>
          <a:p>
            <a:pPr lvl="2"/>
            <a:r>
              <a:rPr lang="en-US" altLang="ja-JP" sz="1600" dirty="0" smtClean="0"/>
              <a:t>Alt.1: Center of NR carrier is always aligned to the </a:t>
            </a:r>
            <a:r>
              <a:rPr lang="en-US" altLang="ja-JP" sz="1600" dirty="0"/>
              <a:t>subcarriers numbered with </a:t>
            </a:r>
            <a:r>
              <a:rPr lang="en-US" altLang="ja-JP" sz="1600" dirty="0" smtClean="0"/>
              <a:t>0 in a PRB.</a:t>
            </a:r>
          </a:p>
          <a:p>
            <a:pPr lvl="2"/>
            <a:r>
              <a:rPr lang="en-US" altLang="ja-JP" sz="1600" dirty="0" smtClean="0"/>
              <a:t>Alt.2: </a:t>
            </a:r>
            <a:r>
              <a:rPr lang="en-US" altLang="ja-JP" sz="1600" dirty="0"/>
              <a:t>Center of NR carrier is </a:t>
            </a:r>
            <a:r>
              <a:rPr lang="en-US" altLang="ja-JP" sz="1600" dirty="0" smtClean="0"/>
              <a:t>always aligned </a:t>
            </a:r>
            <a:r>
              <a:rPr lang="en-US" altLang="ja-JP" sz="1600" dirty="0"/>
              <a:t>to the subcarriers numbered with </a:t>
            </a:r>
            <a:r>
              <a:rPr lang="en-US" altLang="ja-JP" sz="1600" dirty="0" smtClean="0"/>
              <a:t>5 </a:t>
            </a:r>
            <a:r>
              <a:rPr lang="en-US" altLang="ja-JP" sz="1600" dirty="0"/>
              <a:t>in a PRB</a:t>
            </a:r>
            <a:r>
              <a:rPr lang="en-US" altLang="ja-JP" sz="1600" dirty="0" smtClean="0"/>
              <a:t>.</a:t>
            </a:r>
          </a:p>
          <a:p>
            <a:pPr lvl="1"/>
            <a:r>
              <a:rPr lang="en-US" altLang="ja-JP" sz="1800" dirty="0" smtClean="0"/>
              <a:t>Alt.1 </a:t>
            </a:r>
            <a:r>
              <a:rPr lang="en-US" altLang="ja-JP" sz="1800" dirty="0" smtClean="0"/>
              <a:t>is supported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600" dirty="0"/>
              <a:t>F</a:t>
            </a:r>
            <a:r>
              <a:rPr lang="en-US" altLang="ja-JP" sz="1600" dirty="0" smtClean="0"/>
              <a:t>FS</a:t>
            </a:r>
            <a:r>
              <a:rPr lang="en-US" altLang="ja-JP" sz="1600" dirty="0"/>
              <a:t>: whether the alignment is with half tone shift or not for some </a:t>
            </a:r>
            <a:r>
              <a:rPr lang="en-US" altLang="ja-JP" sz="1600" dirty="0" smtClean="0"/>
              <a:t>case(s).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1923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正方形/長方形 195"/>
          <p:cNvSpPr/>
          <p:nvPr/>
        </p:nvSpPr>
        <p:spPr>
          <a:xfrm>
            <a:off x="2365280" y="3939092"/>
            <a:ext cx="1152000" cy="2880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Examples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800" dirty="0" smtClean="0"/>
              <a:t>Alt.1</a:t>
            </a:r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r>
              <a:rPr lang="en-US" altLang="ja-JP" sz="1800" dirty="0" smtClean="0"/>
              <a:t>Alt.2</a:t>
            </a:r>
          </a:p>
        </p:txBody>
      </p:sp>
      <p:sp>
        <p:nvSpPr>
          <p:cNvPr id="296" name="正方形/長方形 295"/>
          <p:cNvSpPr/>
          <p:nvPr/>
        </p:nvSpPr>
        <p:spPr>
          <a:xfrm>
            <a:off x="2218417" y="200283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7" name="正方形/長方形 296"/>
          <p:cNvSpPr/>
          <p:nvPr/>
        </p:nvSpPr>
        <p:spPr>
          <a:xfrm>
            <a:off x="2506417" y="200283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8" name="正方形/長方形 297"/>
          <p:cNvSpPr/>
          <p:nvPr/>
        </p:nvSpPr>
        <p:spPr>
          <a:xfrm>
            <a:off x="2794417" y="200283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9" name="正方形/長方形 298"/>
          <p:cNvSpPr/>
          <p:nvPr/>
        </p:nvSpPr>
        <p:spPr>
          <a:xfrm>
            <a:off x="3082417" y="200283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0" name="正方形/長方形 299"/>
          <p:cNvSpPr/>
          <p:nvPr/>
        </p:nvSpPr>
        <p:spPr>
          <a:xfrm>
            <a:off x="3370417" y="200283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1" name="正方形/長方形 300"/>
          <p:cNvSpPr/>
          <p:nvPr/>
        </p:nvSpPr>
        <p:spPr>
          <a:xfrm>
            <a:off x="779419" y="200436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2" name="正方形/長方形 301"/>
          <p:cNvSpPr/>
          <p:nvPr/>
        </p:nvSpPr>
        <p:spPr>
          <a:xfrm>
            <a:off x="1067419" y="200436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3" name="正方形/長方形 302"/>
          <p:cNvSpPr/>
          <p:nvPr/>
        </p:nvSpPr>
        <p:spPr>
          <a:xfrm>
            <a:off x="1355419" y="200436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4" name="正方形/長方形 303"/>
          <p:cNvSpPr/>
          <p:nvPr/>
        </p:nvSpPr>
        <p:spPr>
          <a:xfrm>
            <a:off x="1643419" y="200436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5" name="正方形/長方形 304"/>
          <p:cNvSpPr/>
          <p:nvPr/>
        </p:nvSpPr>
        <p:spPr>
          <a:xfrm>
            <a:off x="1931419" y="200436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6" name="正方形/長方形 305"/>
          <p:cNvSpPr/>
          <p:nvPr/>
        </p:nvSpPr>
        <p:spPr>
          <a:xfrm>
            <a:off x="2216068" y="1716383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7" name="正方形/長方形 306"/>
          <p:cNvSpPr/>
          <p:nvPr/>
        </p:nvSpPr>
        <p:spPr>
          <a:xfrm>
            <a:off x="2792068" y="1716383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8" name="正方形/長方形 307"/>
          <p:cNvSpPr/>
          <p:nvPr/>
        </p:nvSpPr>
        <p:spPr>
          <a:xfrm>
            <a:off x="1065070" y="1716704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9" name="正方形/長方形 308"/>
          <p:cNvSpPr/>
          <p:nvPr/>
        </p:nvSpPr>
        <p:spPr>
          <a:xfrm>
            <a:off x="1641070" y="1716704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0" name="正方形/長方形 309"/>
          <p:cNvSpPr/>
          <p:nvPr/>
        </p:nvSpPr>
        <p:spPr>
          <a:xfrm>
            <a:off x="2218491" y="1428672"/>
            <a:ext cx="1152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1" name="正方形/長方形 310"/>
          <p:cNvSpPr/>
          <p:nvPr/>
        </p:nvSpPr>
        <p:spPr>
          <a:xfrm>
            <a:off x="1066491" y="1426711"/>
            <a:ext cx="1152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2" name="直線コネクタ 311"/>
          <p:cNvCxnSpPr/>
          <p:nvPr/>
        </p:nvCxnSpPr>
        <p:spPr>
          <a:xfrm>
            <a:off x="779419" y="1265920"/>
            <a:ext cx="0" cy="1080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線コネクタ 312"/>
          <p:cNvCxnSpPr/>
          <p:nvPr/>
        </p:nvCxnSpPr>
        <p:spPr>
          <a:xfrm>
            <a:off x="3659579" y="1272056"/>
            <a:ext cx="0" cy="1080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テキスト ボックス 313"/>
          <p:cNvSpPr txBox="1"/>
          <p:nvPr/>
        </p:nvSpPr>
        <p:spPr>
          <a:xfrm>
            <a:off x="440546" y="197433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315" name="テキスト ボックス 314"/>
          <p:cNvSpPr txBox="1"/>
          <p:nvPr/>
        </p:nvSpPr>
        <p:spPr>
          <a:xfrm>
            <a:off x="323528" y="1665404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316" name="テキスト ボックス 315"/>
          <p:cNvSpPr txBox="1"/>
          <p:nvPr/>
        </p:nvSpPr>
        <p:spPr>
          <a:xfrm>
            <a:off x="328655" y="1345473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cxnSp>
        <p:nvCxnSpPr>
          <p:cNvPr id="1024" name="直線コネクタ 1023"/>
          <p:cNvCxnSpPr/>
          <p:nvPr/>
        </p:nvCxnSpPr>
        <p:spPr>
          <a:xfrm flipH="1">
            <a:off x="2218363" y="1193912"/>
            <a:ext cx="8056" cy="11880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正方形/長方形 391"/>
          <p:cNvSpPr/>
          <p:nvPr/>
        </p:nvSpPr>
        <p:spPr>
          <a:xfrm>
            <a:off x="6563271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3" name="正方形/長方形 392"/>
          <p:cNvSpPr/>
          <p:nvPr/>
        </p:nvSpPr>
        <p:spPr>
          <a:xfrm>
            <a:off x="6851271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4" name="正方形/長方形 393"/>
          <p:cNvSpPr/>
          <p:nvPr/>
        </p:nvSpPr>
        <p:spPr>
          <a:xfrm>
            <a:off x="7139271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5" name="正方形/長方形 394"/>
          <p:cNvSpPr/>
          <p:nvPr/>
        </p:nvSpPr>
        <p:spPr>
          <a:xfrm>
            <a:off x="7427271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6" name="正方形/長方形 395"/>
          <p:cNvSpPr/>
          <p:nvPr/>
        </p:nvSpPr>
        <p:spPr>
          <a:xfrm>
            <a:off x="7715271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7" name="正方形/長方形 396"/>
          <p:cNvSpPr/>
          <p:nvPr/>
        </p:nvSpPr>
        <p:spPr>
          <a:xfrm>
            <a:off x="5124273" y="45319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8" name="正方形/長方形 397"/>
          <p:cNvSpPr/>
          <p:nvPr/>
        </p:nvSpPr>
        <p:spPr>
          <a:xfrm>
            <a:off x="5412273" y="45319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9" name="正方形/長方形 398"/>
          <p:cNvSpPr/>
          <p:nvPr/>
        </p:nvSpPr>
        <p:spPr>
          <a:xfrm>
            <a:off x="5700273" y="45319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0" name="正方形/長方形 399"/>
          <p:cNvSpPr/>
          <p:nvPr/>
        </p:nvSpPr>
        <p:spPr>
          <a:xfrm>
            <a:off x="5988273" y="45319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1" name="正方形/長方形 400"/>
          <p:cNvSpPr/>
          <p:nvPr/>
        </p:nvSpPr>
        <p:spPr>
          <a:xfrm>
            <a:off x="6276273" y="45319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2" name="正方形/長方形 401"/>
          <p:cNvSpPr/>
          <p:nvPr/>
        </p:nvSpPr>
        <p:spPr>
          <a:xfrm>
            <a:off x="6290490" y="4244003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3" name="正方形/長方形 402"/>
          <p:cNvSpPr/>
          <p:nvPr/>
        </p:nvSpPr>
        <p:spPr>
          <a:xfrm>
            <a:off x="6866490" y="4244003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4" name="正方形/長方形 403"/>
          <p:cNvSpPr/>
          <p:nvPr/>
        </p:nvSpPr>
        <p:spPr>
          <a:xfrm>
            <a:off x="5139492" y="4244324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5" name="正方形/長方形 404"/>
          <p:cNvSpPr/>
          <p:nvPr/>
        </p:nvSpPr>
        <p:spPr>
          <a:xfrm>
            <a:off x="5715492" y="4244324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6" name="正方形/長方形 405"/>
          <p:cNvSpPr/>
          <p:nvPr/>
        </p:nvSpPr>
        <p:spPr>
          <a:xfrm>
            <a:off x="6277215" y="3956292"/>
            <a:ext cx="1152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08" name="直線コネクタ 407"/>
          <p:cNvCxnSpPr/>
          <p:nvPr/>
        </p:nvCxnSpPr>
        <p:spPr>
          <a:xfrm>
            <a:off x="4558540" y="3789580"/>
            <a:ext cx="0" cy="1090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直線コネクタ 408"/>
          <p:cNvCxnSpPr/>
          <p:nvPr/>
        </p:nvCxnSpPr>
        <p:spPr>
          <a:xfrm>
            <a:off x="8879020" y="3795716"/>
            <a:ext cx="0" cy="1090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テキスト ボックス 409"/>
          <p:cNvSpPr txBox="1"/>
          <p:nvPr/>
        </p:nvSpPr>
        <p:spPr>
          <a:xfrm>
            <a:off x="4219766" y="4490916"/>
            <a:ext cx="333746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411" name="テキスト ボックス 410"/>
          <p:cNvSpPr txBox="1"/>
          <p:nvPr/>
        </p:nvSpPr>
        <p:spPr>
          <a:xfrm>
            <a:off x="4094593" y="4160719"/>
            <a:ext cx="450764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412" name="テキスト ボックス 411"/>
          <p:cNvSpPr txBox="1"/>
          <p:nvPr/>
        </p:nvSpPr>
        <p:spPr>
          <a:xfrm>
            <a:off x="4107649" y="3862054"/>
            <a:ext cx="450764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cxnSp>
        <p:nvCxnSpPr>
          <p:cNvPr id="413" name="直線コネクタ 412"/>
          <p:cNvCxnSpPr/>
          <p:nvPr/>
        </p:nvCxnSpPr>
        <p:spPr>
          <a:xfrm flipH="1">
            <a:off x="6700091" y="3717032"/>
            <a:ext cx="8056" cy="11998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正方形/長方形 413"/>
          <p:cNvSpPr/>
          <p:nvPr/>
        </p:nvSpPr>
        <p:spPr>
          <a:xfrm>
            <a:off x="7999625" y="4529479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/>
          <p:cNvSpPr/>
          <p:nvPr/>
        </p:nvSpPr>
        <p:spPr>
          <a:xfrm>
            <a:off x="7445891" y="4242425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/>
        </p:nvSpPr>
        <p:spPr>
          <a:xfrm>
            <a:off x="7427048" y="3954393"/>
            <a:ext cx="1152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/>
        </p:nvSpPr>
        <p:spPr>
          <a:xfrm>
            <a:off x="5133297" y="3954393"/>
            <a:ext cx="1152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/>
          <p:cNvSpPr/>
          <p:nvPr/>
        </p:nvSpPr>
        <p:spPr>
          <a:xfrm>
            <a:off x="8019876" y="4242425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/>
        </p:nvSpPr>
        <p:spPr>
          <a:xfrm>
            <a:off x="4563492" y="4242425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/>
        </p:nvSpPr>
        <p:spPr>
          <a:xfrm>
            <a:off x="8281722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/>
          <p:cNvSpPr/>
          <p:nvPr/>
        </p:nvSpPr>
        <p:spPr>
          <a:xfrm>
            <a:off x="8577964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/>
          <p:cNvSpPr/>
          <p:nvPr/>
        </p:nvSpPr>
        <p:spPr>
          <a:xfrm>
            <a:off x="4838362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/>
          <p:cNvSpPr/>
          <p:nvPr/>
        </p:nvSpPr>
        <p:spPr>
          <a:xfrm>
            <a:off x="4550330" y="45304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9" name="正方形/長方形 148"/>
          <p:cNvSpPr/>
          <p:nvPr/>
        </p:nvSpPr>
        <p:spPr>
          <a:xfrm>
            <a:off x="6693694" y="2010590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0" name="正方形/長方形 149"/>
          <p:cNvSpPr/>
          <p:nvPr/>
        </p:nvSpPr>
        <p:spPr>
          <a:xfrm>
            <a:off x="6981694" y="2010590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1" name="正方形/長方形 150"/>
          <p:cNvSpPr/>
          <p:nvPr/>
        </p:nvSpPr>
        <p:spPr>
          <a:xfrm>
            <a:off x="7269694" y="2010590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2" name="正方形/長方形 151"/>
          <p:cNvSpPr/>
          <p:nvPr/>
        </p:nvSpPr>
        <p:spPr>
          <a:xfrm>
            <a:off x="7557694" y="2010590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3" name="正方形/長方形 152"/>
          <p:cNvSpPr/>
          <p:nvPr/>
        </p:nvSpPr>
        <p:spPr>
          <a:xfrm>
            <a:off x="7845694" y="19999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4" name="正方形/長方形 153"/>
          <p:cNvSpPr/>
          <p:nvPr/>
        </p:nvSpPr>
        <p:spPr>
          <a:xfrm>
            <a:off x="5254696" y="2001488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5" name="正方形/長方形 154"/>
          <p:cNvSpPr/>
          <p:nvPr/>
        </p:nvSpPr>
        <p:spPr>
          <a:xfrm>
            <a:off x="5542696" y="2012121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6" name="正方形/長方形 155"/>
          <p:cNvSpPr/>
          <p:nvPr/>
        </p:nvSpPr>
        <p:spPr>
          <a:xfrm>
            <a:off x="5830696" y="2012121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7" name="正方形/長方形 156"/>
          <p:cNvSpPr/>
          <p:nvPr/>
        </p:nvSpPr>
        <p:spPr>
          <a:xfrm>
            <a:off x="6118696" y="2012121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8" name="正方形/長方形 157"/>
          <p:cNvSpPr/>
          <p:nvPr/>
        </p:nvSpPr>
        <p:spPr>
          <a:xfrm>
            <a:off x="6406696" y="2012121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9" name="正方形/長方形 158"/>
          <p:cNvSpPr/>
          <p:nvPr/>
        </p:nvSpPr>
        <p:spPr>
          <a:xfrm>
            <a:off x="6701634" y="1713503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0" name="正方形/長方形 159"/>
          <p:cNvSpPr/>
          <p:nvPr/>
        </p:nvSpPr>
        <p:spPr>
          <a:xfrm>
            <a:off x="7277634" y="1713503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1" name="正方形/長方形 160"/>
          <p:cNvSpPr/>
          <p:nvPr/>
        </p:nvSpPr>
        <p:spPr>
          <a:xfrm>
            <a:off x="5550636" y="1713824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2" name="正方形/長方形 161"/>
          <p:cNvSpPr/>
          <p:nvPr/>
        </p:nvSpPr>
        <p:spPr>
          <a:xfrm>
            <a:off x="6126636" y="1713824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3" name="正方形/長方形 162"/>
          <p:cNvSpPr/>
          <p:nvPr/>
        </p:nvSpPr>
        <p:spPr>
          <a:xfrm>
            <a:off x="6692131" y="1425792"/>
            <a:ext cx="1152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4" name="直線コネクタ 163"/>
          <p:cNvCxnSpPr/>
          <p:nvPr/>
        </p:nvCxnSpPr>
        <p:spPr>
          <a:xfrm>
            <a:off x="4561367" y="1259080"/>
            <a:ext cx="0" cy="1090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コネクタ 164"/>
          <p:cNvCxnSpPr/>
          <p:nvPr/>
        </p:nvCxnSpPr>
        <p:spPr>
          <a:xfrm>
            <a:off x="8881847" y="1265216"/>
            <a:ext cx="0" cy="1090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テキスト ボックス 165"/>
          <p:cNvSpPr txBox="1"/>
          <p:nvPr/>
        </p:nvSpPr>
        <p:spPr>
          <a:xfrm>
            <a:off x="4222593" y="1960416"/>
            <a:ext cx="333746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167" name="テキスト ボックス 166"/>
          <p:cNvSpPr txBox="1"/>
          <p:nvPr/>
        </p:nvSpPr>
        <p:spPr>
          <a:xfrm>
            <a:off x="4097420" y="1630219"/>
            <a:ext cx="450764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168" name="テキスト ボックス 167"/>
          <p:cNvSpPr txBox="1"/>
          <p:nvPr/>
        </p:nvSpPr>
        <p:spPr>
          <a:xfrm>
            <a:off x="4110476" y="1331554"/>
            <a:ext cx="450764" cy="373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cxnSp>
        <p:nvCxnSpPr>
          <p:cNvPr id="169" name="直線コネクタ 168"/>
          <p:cNvCxnSpPr/>
          <p:nvPr/>
        </p:nvCxnSpPr>
        <p:spPr>
          <a:xfrm flipH="1">
            <a:off x="6702918" y="1186532"/>
            <a:ext cx="8056" cy="119988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正方形/長方形 169"/>
          <p:cNvSpPr/>
          <p:nvPr/>
        </p:nvSpPr>
        <p:spPr>
          <a:xfrm>
            <a:off x="8130048" y="1998979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1" name="正方形/長方形 170"/>
          <p:cNvSpPr/>
          <p:nvPr/>
        </p:nvSpPr>
        <p:spPr>
          <a:xfrm>
            <a:off x="7857035" y="1711925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3" name="正方形/長方形 172"/>
          <p:cNvSpPr/>
          <p:nvPr/>
        </p:nvSpPr>
        <p:spPr>
          <a:xfrm>
            <a:off x="5548213" y="1423893"/>
            <a:ext cx="1152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5" name="正方形/長方形 174"/>
          <p:cNvSpPr/>
          <p:nvPr/>
        </p:nvSpPr>
        <p:spPr>
          <a:xfrm>
            <a:off x="4974636" y="1711925"/>
            <a:ext cx="576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6" name="正方形/長方形 175"/>
          <p:cNvSpPr/>
          <p:nvPr/>
        </p:nvSpPr>
        <p:spPr>
          <a:xfrm>
            <a:off x="8412145" y="19999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8" name="正方形/長方形 177"/>
          <p:cNvSpPr/>
          <p:nvPr/>
        </p:nvSpPr>
        <p:spPr>
          <a:xfrm>
            <a:off x="4968785" y="19999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9" name="正方形/長方形 178"/>
          <p:cNvSpPr/>
          <p:nvPr/>
        </p:nvSpPr>
        <p:spPr>
          <a:xfrm>
            <a:off x="4680753" y="1999957"/>
            <a:ext cx="288000" cy="2908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2" name="正方形/長方形 181"/>
          <p:cNvSpPr/>
          <p:nvPr/>
        </p:nvSpPr>
        <p:spPr>
          <a:xfrm>
            <a:off x="2361178" y="452595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3" name="正方形/長方形 182"/>
          <p:cNvSpPr/>
          <p:nvPr/>
        </p:nvSpPr>
        <p:spPr>
          <a:xfrm>
            <a:off x="2649178" y="452595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4" name="正方形/長方形 183"/>
          <p:cNvSpPr/>
          <p:nvPr/>
        </p:nvSpPr>
        <p:spPr>
          <a:xfrm>
            <a:off x="2937178" y="452595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5" name="正方形/長方形 184"/>
          <p:cNvSpPr/>
          <p:nvPr/>
        </p:nvSpPr>
        <p:spPr>
          <a:xfrm>
            <a:off x="3225178" y="4525957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7" name="正方形/長方形 186"/>
          <p:cNvSpPr/>
          <p:nvPr/>
        </p:nvSpPr>
        <p:spPr>
          <a:xfrm>
            <a:off x="922180" y="452748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8" name="正方形/長方形 187"/>
          <p:cNvSpPr/>
          <p:nvPr/>
        </p:nvSpPr>
        <p:spPr>
          <a:xfrm>
            <a:off x="1210180" y="452748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9" name="正方形/長方形 188"/>
          <p:cNvSpPr/>
          <p:nvPr/>
        </p:nvSpPr>
        <p:spPr>
          <a:xfrm>
            <a:off x="1498180" y="452748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0" name="正方形/長方形 189"/>
          <p:cNvSpPr/>
          <p:nvPr/>
        </p:nvSpPr>
        <p:spPr>
          <a:xfrm>
            <a:off x="1786180" y="452748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1" name="正方形/長方形 190"/>
          <p:cNvSpPr/>
          <p:nvPr/>
        </p:nvSpPr>
        <p:spPr>
          <a:xfrm>
            <a:off x="2074180" y="4527488"/>
            <a:ext cx="288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2" name="正方形/長方形 191"/>
          <p:cNvSpPr/>
          <p:nvPr/>
        </p:nvSpPr>
        <p:spPr>
          <a:xfrm>
            <a:off x="2365280" y="4226803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3" name="正方形/長方形 192"/>
          <p:cNvSpPr/>
          <p:nvPr/>
        </p:nvSpPr>
        <p:spPr>
          <a:xfrm>
            <a:off x="2941280" y="4226803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4" name="正方形/長方形 193"/>
          <p:cNvSpPr/>
          <p:nvPr/>
        </p:nvSpPr>
        <p:spPr>
          <a:xfrm>
            <a:off x="1214282" y="4227124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5" name="正方形/長方形 194"/>
          <p:cNvSpPr/>
          <p:nvPr/>
        </p:nvSpPr>
        <p:spPr>
          <a:xfrm>
            <a:off x="1790282" y="4227124"/>
            <a:ext cx="576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7" name="正方形/長方形 196"/>
          <p:cNvSpPr/>
          <p:nvPr/>
        </p:nvSpPr>
        <p:spPr>
          <a:xfrm>
            <a:off x="1213280" y="3937131"/>
            <a:ext cx="1152000" cy="288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8" name="直線コネクタ 197"/>
          <p:cNvCxnSpPr/>
          <p:nvPr/>
        </p:nvCxnSpPr>
        <p:spPr>
          <a:xfrm>
            <a:off x="779419" y="3789040"/>
            <a:ext cx="0" cy="1080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線コネクタ 198"/>
          <p:cNvCxnSpPr/>
          <p:nvPr/>
        </p:nvCxnSpPr>
        <p:spPr>
          <a:xfrm>
            <a:off x="3659579" y="3795176"/>
            <a:ext cx="0" cy="1080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テキスト ボックス 199"/>
          <p:cNvSpPr txBox="1"/>
          <p:nvPr/>
        </p:nvSpPr>
        <p:spPr>
          <a:xfrm>
            <a:off x="440546" y="4497455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201" name="テキスト ボックス 200"/>
          <p:cNvSpPr txBox="1"/>
          <p:nvPr/>
        </p:nvSpPr>
        <p:spPr>
          <a:xfrm>
            <a:off x="323528" y="4188524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sp>
        <p:nvSpPr>
          <p:cNvPr id="202" name="テキスト ボックス 201"/>
          <p:cNvSpPr txBox="1"/>
          <p:nvPr/>
        </p:nvSpPr>
        <p:spPr>
          <a:xfrm>
            <a:off x="328655" y="3868593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4f</a:t>
            </a:r>
            <a:r>
              <a:rPr kumimoji="1" lang="en-US" altLang="ja-JP" baseline="-25000" dirty="0" smtClean="0"/>
              <a:t>0</a:t>
            </a:r>
            <a:endParaRPr kumimoji="1" lang="ja-JP" altLang="en-US" baseline="-25000" dirty="0"/>
          </a:p>
        </p:txBody>
      </p:sp>
      <p:cxnSp>
        <p:nvCxnSpPr>
          <p:cNvPr id="203" name="直線コネクタ 202"/>
          <p:cNvCxnSpPr/>
          <p:nvPr/>
        </p:nvCxnSpPr>
        <p:spPr>
          <a:xfrm flipH="1">
            <a:off x="2218363" y="3717032"/>
            <a:ext cx="8056" cy="11880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10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Proposal 3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2200" dirty="0" smtClean="0"/>
              <a:t>RAN1 send LS </a:t>
            </a:r>
            <a:r>
              <a:rPr lang="en-US" altLang="ja-JP" sz="2200" dirty="0"/>
              <a:t>to RAN4 to inform current RAN1 </a:t>
            </a:r>
            <a:r>
              <a:rPr lang="en-US" altLang="ja-JP" sz="2200" dirty="0" smtClean="0"/>
              <a:t>decisions on subcarrier mapping within a PRB and PRB grid.</a:t>
            </a:r>
          </a:p>
        </p:txBody>
      </p:sp>
    </p:spTree>
    <p:extLst>
      <p:ext uri="{BB962C8B-B14F-4D97-AF65-F5344CB8AC3E}">
        <p14:creationId xmlns:p14="http://schemas.microsoft.com/office/powerpoint/2010/main" val="15740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2370</TotalTime>
  <Words>387</Words>
  <Application>Microsoft Office PowerPoint</Application>
  <PresentationFormat>画面に合わせる (4:3)</PresentationFormat>
  <Paragraphs>141</Paragraphs>
  <Slides>6</Slides>
  <Notes>5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WF on subcarrier mapping and PRB grid</vt:lpstr>
      <vt:lpstr>Subcarrier mapping</vt:lpstr>
      <vt:lpstr>Subcarrier mapping within a PRB</vt:lpstr>
      <vt:lpstr>PRB grid</vt:lpstr>
      <vt:lpstr>Examples</vt:lpstr>
      <vt:lpstr>Proposal 3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403</cp:revision>
  <dcterms:created xsi:type="dcterms:W3CDTF">2017-01-19T03:23:31Z</dcterms:created>
  <dcterms:modified xsi:type="dcterms:W3CDTF">2017-02-16T13:59:35Z</dcterms:modified>
</cp:coreProperties>
</file>