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474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R1-1704024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Polar Design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HiSilicon, ZTE, ZTE Microelectronics, CATT,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CATR, vivo,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Coherentlogix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914400"/>
            <a:ext cx="8763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/>
              <a:t>Agreement:</a:t>
            </a:r>
            <a:endParaRPr lang="en-US" sz="1600" dirty="0" smtClean="0"/>
          </a:p>
          <a:p>
            <a:pPr lvl="0"/>
            <a:r>
              <a:rPr lang="en-US" sz="1600" dirty="0" smtClean="0"/>
              <a:t>To compare CRC-related aspects of polar code design,</a:t>
            </a:r>
          </a:p>
          <a:p>
            <a:pPr lvl="1"/>
            <a:r>
              <a:rPr lang="en-US" sz="1600" dirty="0" smtClean="0"/>
              <a:t>The same FAR performance (the same as LTE) should be considered for a fair comparison</a:t>
            </a:r>
          </a:p>
          <a:p>
            <a:pPr lvl="1"/>
            <a:r>
              <a:rPr lang="en-US" sz="1600" dirty="0" smtClean="0"/>
              <a:t>List size </a:t>
            </a:r>
            <a:r>
              <a:rPr lang="en-US" sz="1600" dirty="0" err="1" smtClean="0"/>
              <a:t>L</a:t>
            </a:r>
            <a:r>
              <a:rPr lang="en-US" sz="1600" baseline="-25000" dirty="0" err="1" smtClean="0"/>
              <a:t>max</a:t>
            </a:r>
            <a:r>
              <a:rPr lang="en-US" sz="1600" dirty="0" smtClean="0"/>
              <a:t> 8 is the baseline (evaluations of other values are not precluded)</a:t>
            </a:r>
          </a:p>
          <a:p>
            <a:pPr lvl="0"/>
            <a:r>
              <a:rPr lang="en-US" sz="1600" dirty="0" smtClean="0"/>
              <a:t>Performance metrics (may be based on analytic derivation)</a:t>
            </a:r>
          </a:p>
          <a:p>
            <a:pPr lvl="1"/>
            <a:r>
              <a:rPr lang="en-US" sz="1600" dirty="0" smtClean="0"/>
              <a:t>BLER</a:t>
            </a:r>
          </a:p>
          <a:p>
            <a:pPr lvl="1"/>
            <a:r>
              <a:rPr lang="en-US" sz="1600" dirty="0" smtClean="0"/>
              <a:t>FAR (with AWGN as input to the decoder)</a:t>
            </a:r>
          </a:p>
          <a:p>
            <a:pPr lvl="0"/>
            <a:r>
              <a:rPr lang="en-US" sz="1600" dirty="0" smtClean="0"/>
              <a:t>Polar codes for control channels support one of the following alternatives:</a:t>
            </a:r>
          </a:p>
          <a:p>
            <a:pPr lvl="1"/>
            <a:r>
              <a:rPr lang="en-US" sz="1600" dirty="0" smtClean="0"/>
              <a:t>Alt. 1: CRC + “basic polar” (i.e. as per above agreed description) codes</a:t>
            </a:r>
          </a:p>
          <a:p>
            <a:pPr lvl="2"/>
            <a:r>
              <a:rPr lang="en-US" sz="1600" dirty="0" smtClean="0"/>
              <a:t>1a: Longer CRC</a:t>
            </a:r>
          </a:p>
          <a:p>
            <a:pPr lvl="3"/>
            <a:r>
              <a:rPr lang="en-US" sz="1600" dirty="0" smtClean="0"/>
              <a:t>e.g.	(</a:t>
            </a:r>
            <a:r>
              <a:rPr lang="en-US" sz="1600" i="1" dirty="0" smtClean="0"/>
              <a:t>J </a:t>
            </a:r>
            <a:r>
              <a:rPr lang="en-US" sz="1600" dirty="0" smtClean="0"/>
              <a:t>+ </a:t>
            </a:r>
            <a:r>
              <a:rPr lang="en-GB" sz="1600" i="1" dirty="0" smtClean="0"/>
              <a:t>J’</a:t>
            </a:r>
            <a:r>
              <a:rPr lang="en-US" sz="1600" dirty="0" smtClean="0"/>
              <a:t>) bits CRC + basic polar</a:t>
            </a:r>
          </a:p>
          <a:p>
            <a:pPr lvl="2"/>
            <a:r>
              <a:rPr lang="en-GB" sz="1600" dirty="0" smtClean="0"/>
              <a:t>1b: </a:t>
            </a:r>
            <a:r>
              <a:rPr lang="en-GB" sz="1600" i="1" dirty="0" smtClean="0"/>
              <a:t>J</a:t>
            </a:r>
            <a:r>
              <a:rPr lang="en-GB" sz="1600" dirty="0" smtClean="0"/>
              <a:t> bit CRC</a:t>
            </a:r>
            <a:endParaRPr lang="en-US" sz="1600" dirty="0" smtClean="0"/>
          </a:p>
          <a:p>
            <a:pPr lvl="3"/>
            <a:r>
              <a:rPr lang="en-GB" sz="1600" dirty="0" smtClean="0"/>
              <a:t>The </a:t>
            </a:r>
            <a:r>
              <a:rPr lang="en-GB" sz="1600" i="1" dirty="0" smtClean="0"/>
              <a:t>J</a:t>
            </a:r>
            <a:r>
              <a:rPr lang="en-GB" sz="1600" dirty="0" smtClean="0"/>
              <a:t> bits can be distributed</a:t>
            </a:r>
            <a:endParaRPr lang="en-US" sz="1600" dirty="0" smtClean="0"/>
          </a:p>
          <a:p>
            <a:pPr lvl="2"/>
            <a:r>
              <a:rPr lang="en-US" sz="1600" dirty="0" smtClean="0"/>
              <a:t>The CRC can be used for both error detection and error correction</a:t>
            </a:r>
          </a:p>
          <a:p>
            <a:pPr lvl="1"/>
            <a:r>
              <a:rPr lang="en-US" sz="1600" dirty="0" smtClean="0"/>
              <a:t>Alt. 2: </a:t>
            </a:r>
            <a:r>
              <a:rPr lang="en-US" sz="1600" i="1" dirty="0" smtClean="0"/>
              <a:t>J </a:t>
            </a:r>
            <a:r>
              <a:rPr lang="en-US" sz="1600" dirty="0" smtClean="0"/>
              <a:t>bits CRC + concatenated polar codes </a:t>
            </a:r>
          </a:p>
          <a:p>
            <a:pPr lvl="2"/>
            <a:r>
              <a:rPr lang="en-US" sz="1600" dirty="0" smtClean="0"/>
              <a:t>e.g.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</a:t>
            </a:r>
            <a:r>
              <a:rPr lang="en-US" sz="1600" i="1" dirty="0" smtClean="0"/>
              <a:t>J’</a:t>
            </a:r>
            <a:r>
              <a:rPr lang="en-US" sz="1600" dirty="0" smtClean="0"/>
              <a:t> bits CRC + basic polar;</a:t>
            </a:r>
          </a:p>
          <a:p>
            <a:r>
              <a:rPr lang="en-US" sz="1600" dirty="0" smtClean="0"/>
              <a:t>            	</a:t>
            </a:r>
            <a:r>
              <a:rPr lang="en-US" sz="1600" i="1" dirty="0" smtClean="0"/>
              <a:t> J </a:t>
            </a:r>
            <a:r>
              <a:rPr lang="en-US" sz="1600" dirty="0" smtClean="0"/>
              <a:t>bits CRC + </a:t>
            </a:r>
            <a:r>
              <a:rPr lang="en-US" sz="1600" i="1" dirty="0" smtClean="0"/>
              <a:t>J’</a:t>
            </a:r>
            <a:r>
              <a:rPr lang="en-US" sz="1600" dirty="0" smtClean="0"/>
              <a:t> bits distributed CRC + basic polar;</a:t>
            </a:r>
          </a:p>
          <a:p>
            <a:r>
              <a:rPr lang="en-US" sz="1600" dirty="0" smtClean="0"/>
              <a:t>           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PC bits + basic polar; (i.e. PC-Polar)</a:t>
            </a:r>
          </a:p>
          <a:p>
            <a:r>
              <a:rPr lang="en-US" sz="1600" dirty="0" smtClean="0"/>
              <a:t>           	</a:t>
            </a:r>
            <a:r>
              <a:rPr lang="en-US" sz="1600" i="1" dirty="0" smtClean="0"/>
              <a:t> J</a:t>
            </a:r>
            <a:r>
              <a:rPr lang="en-US" sz="1600" dirty="0" smtClean="0"/>
              <a:t> bits CRC + Hash sequence + basic polar;</a:t>
            </a:r>
          </a:p>
          <a:p>
            <a:r>
              <a:rPr lang="en-US" sz="1600" dirty="0" smtClean="0"/>
              <a:t>	…</a:t>
            </a:r>
          </a:p>
          <a:p>
            <a:pPr lvl="2"/>
            <a:r>
              <a:rPr lang="en-US" sz="1600" i="1" dirty="0" smtClean="0"/>
              <a:t>J</a:t>
            </a:r>
            <a:r>
              <a:rPr lang="en-US" sz="1600" dirty="0" smtClean="0"/>
              <a:t> bits CRC is only used for error detection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016" y="1417638"/>
            <a:ext cx="81997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Following Alt2 is selected for further design on Polar code</a:t>
            </a:r>
          </a:p>
          <a:p>
            <a:pPr lvl="1"/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Alt. 2: </a:t>
            </a:r>
            <a:r>
              <a:rPr lang="en-US" sz="2000" i="1" dirty="0" smtClean="0"/>
              <a:t>J </a:t>
            </a:r>
            <a:r>
              <a:rPr lang="en-US" sz="2000" dirty="0" smtClean="0"/>
              <a:t>bits CRC + concatenated polar codes </a:t>
            </a:r>
          </a:p>
          <a:p>
            <a:pPr lvl="2"/>
            <a:r>
              <a:rPr lang="en-US" sz="2000" dirty="0" smtClean="0"/>
              <a:t>e.g.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</a:t>
            </a:r>
            <a:r>
              <a:rPr lang="en-US" sz="2000" i="1" dirty="0" smtClean="0"/>
              <a:t>J’</a:t>
            </a:r>
            <a:r>
              <a:rPr lang="en-US" sz="2000" dirty="0" smtClean="0"/>
              <a:t> bits CRC + basic polar;</a:t>
            </a:r>
          </a:p>
          <a:p>
            <a:r>
              <a:rPr lang="en-US" sz="2000" dirty="0" smtClean="0"/>
              <a:t>            	</a:t>
            </a:r>
            <a:r>
              <a:rPr lang="en-US" sz="2000" i="1" dirty="0" smtClean="0"/>
              <a:t> J </a:t>
            </a:r>
            <a:r>
              <a:rPr lang="en-US" sz="2000" dirty="0" smtClean="0"/>
              <a:t>bits CRC + </a:t>
            </a:r>
            <a:r>
              <a:rPr lang="en-US" sz="2000" i="1" dirty="0" smtClean="0"/>
              <a:t>J’</a:t>
            </a:r>
            <a:r>
              <a:rPr lang="en-US" sz="2000" dirty="0" smtClean="0"/>
              <a:t> bits distributed CRC + basic polar;</a:t>
            </a:r>
          </a:p>
          <a:p>
            <a:r>
              <a:rPr lang="en-US" sz="2000" dirty="0" smtClean="0"/>
              <a:t>           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PC bits + basic polar; (i.e. PC-Polar)</a:t>
            </a:r>
          </a:p>
          <a:p>
            <a:r>
              <a:rPr lang="en-US" sz="2000" dirty="0" smtClean="0"/>
              <a:t>           	</a:t>
            </a:r>
            <a:r>
              <a:rPr lang="en-US" sz="2000" i="1" dirty="0" smtClean="0"/>
              <a:t> J</a:t>
            </a:r>
            <a:r>
              <a:rPr lang="en-US" sz="2000" dirty="0" smtClean="0"/>
              <a:t> bits CRC + Hash sequence + basic polar;</a:t>
            </a:r>
          </a:p>
          <a:p>
            <a:r>
              <a:rPr lang="en-US" sz="2000" dirty="0" smtClean="0"/>
              <a:t>	…</a:t>
            </a:r>
          </a:p>
          <a:p>
            <a:pPr lvl="2"/>
            <a:r>
              <a:rPr lang="en-US" sz="2000" i="1" dirty="0" smtClean="0"/>
              <a:t>J</a:t>
            </a:r>
            <a:r>
              <a:rPr lang="en-US" sz="2000" dirty="0" smtClean="0"/>
              <a:t> bits CRC is only used for error detection</a:t>
            </a:r>
          </a:p>
        </p:txBody>
      </p:sp>
    </p:spTree>
    <p:extLst>
      <p:ext uri="{BB962C8B-B14F-4D97-AF65-F5344CB8AC3E}">
        <p14:creationId xmlns="" xmlns:p14="http://schemas.microsoft.com/office/powerpoint/2010/main" val="12046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168</Words>
  <Application>Microsoft Office PowerPoint</Application>
  <PresentationFormat>On-screen Show 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26</cp:revision>
  <dcterms:created xsi:type="dcterms:W3CDTF">2017-02-13T20:51:48Z</dcterms:created>
  <dcterms:modified xsi:type="dcterms:W3CDTF">2017-02-16T12:26:09Z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(2)Y1pL8FrtCmubjqA+tnWyD6FYUCdaZO30rkFoq+J0ZCOFlIPQ7MGZkH1P1WSEkdMOi3GpeEGz
ut2Ti+0rxWbakMQnUEBlH/UOj6Uj+MQ6HvxqUD9iqt0X1fbbvzVLKkxIcYnUGcKTUDSP6SbY
Tv4zi1mDn0tBLFmh4fQc+tgMpjxK6YdO3ZkXv544EYVjnuO+IN6knXYaqUtjEGYDroa2llZq
1dcQJbqQKdARo+tiBR</vt:lpwstr>
  </property>
  <property fmtid="{D5CDD505-2E9C-101B-9397-08002B2CF9AE}" pid="3" name="_2015_ms_pID_7253431">
    <vt:lpwstr>M2Mra/UB9PTNp0sGjy8Uzt5eGwohsj+pXjjD/jywOwaWdrPz4e+zQH
s0+HBJG1CO294d4V6FMFYF65E+4EwGNpJzhkJK6MNrL9sBQzmXArn7mJj7yMiO2oL0npfFIr
wMvLk6tmYKqsejkN0odqN3ayOIYFnEHfI3YdeiV1uzVwpA==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1487247947</vt:lpwstr>
  </property>
</Properties>
</file>