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6" r:id="rId6"/>
    <p:sldId id="264" r:id="rId7"/>
    <p:sldId id="26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98" autoAdjust="0"/>
    <p:restoredTop sz="94660"/>
  </p:normalViewPr>
  <p:slideViewPr>
    <p:cSldViewPr snapToGrid="0">
      <p:cViewPr varScale="1">
        <p:scale>
          <a:sx n="91" d="100"/>
          <a:sy n="91" d="100"/>
        </p:scale>
        <p:origin x="-79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167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703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112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744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031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876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947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08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683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768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2CADE-CF76-418E-8E56-2925558568FB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506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2CADE-CF76-418E-8E56-2925558568FB}" type="datetimeFigureOut">
              <a:rPr lang="en-US" smtClean="0"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B3866C-9471-4F6E-B034-B0A9E8689D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15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8141" y="2586016"/>
            <a:ext cx="9144000" cy="2387600"/>
          </a:xfrm>
        </p:spPr>
        <p:txBody>
          <a:bodyPr anchor="t">
            <a:normAutofit fontScale="90000"/>
          </a:bodyPr>
          <a:lstStyle/>
          <a:p>
            <a:r>
              <a:rPr lang="en-US" sz="4400" dirty="0">
                <a:latin typeface="+mn-lt"/>
              </a:rPr>
              <a:t>WF on CSI-RS Design</a:t>
            </a:r>
            <a:br>
              <a:rPr lang="en-US" sz="4400" dirty="0">
                <a:latin typeface="+mn-lt"/>
              </a:rPr>
            </a:br>
            <a:r>
              <a:rPr lang="en-US" dirty="0">
                <a:latin typeface="+mn-lt"/>
              </a:rPr>
              <a:t/>
            </a:r>
            <a:br>
              <a:rPr lang="en-US" dirty="0">
                <a:latin typeface="+mn-lt"/>
              </a:rPr>
            </a:br>
            <a:r>
              <a:rPr lang="en-US" sz="3200" dirty="0">
                <a:latin typeface="+mn-lt"/>
              </a:rPr>
              <a:t>Samsung, Ericsson, ZTE, ZTE Microelectronics, </a:t>
            </a:r>
            <a:r>
              <a:rPr lang="en-US" sz="3200" dirty="0" err="1">
                <a:latin typeface="+mn-lt"/>
              </a:rPr>
              <a:t>MediaTek</a:t>
            </a:r>
            <a:r>
              <a:rPr lang="en-US" sz="3200" dirty="0">
                <a:latin typeface="+mn-lt"/>
              </a:rPr>
              <a:t>, </a:t>
            </a:r>
            <a:r>
              <a:rPr lang="en-US" sz="3200" dirty="0" err="1">
                <a:latin typeface="+mn-lt"/>
              </a:rPr>
              <a:t>InterDigital</a:t>
            </a:r>
            <a:r>
              <a:rPr lang="en-US" sz="3200" dirty="0">
                <a:latin typeface="+mn-lt"/>
              </a:rPr>
              <a:t>, LG Electronic, CATT, </a:t>
            </a:r>
            <a:r>
              <a:rPr lang="en-US" sz="3200" dirty="0" err="1">
                <a:latin typeface="+mn-lt"/>
              </a:rPr>
              <a:t>Xinwei</a:t>
            </a:r>
            <a:r>
              <a:rPr lang="en-US" sz="3200" dirty="0" smtClean="0">
                <a:latin typeface="+mn-lt"/>
              </a:rPr>
              <a:t>, Intel, NTT DOCOMO, </a:t>
            </a:r>
            <a:r>
              <a:rPr lang="en-US" sz="3200" dirty="0" smtClean="0">
                <a:latin typeface="+mn-lt"/>
              </a:rPr>
              <a:t>Huawei</a:t>
            </a:r>
            <a:r>
              <a:rPr lang="en-US" sz="3200" dirty="0" smtClean="0">
                <a:latin typeface="+mn-lt"/>
              </a:rPr>
              <a:t>, </a:t>
            </a:r>
            <a:r>
              <a:rPr lang="en-US" sz="3200" dirty="0" err="1" smtClean="0">
                <a:latin typeface="+mn-lt"/>
              </a:rPr>
              <a:t>HiSilicon</a:t>
            </a:r>
            <a:endParaRPr lang="en-US" sz="3200" dirty="0"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9513" y="285918"/>
            <a:ext cx="112487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1023600" algn="r"/>
              </a:tabLst>
              <a:defRPr/>
            </a:pPr>
            <a:r>
              <a:rPr lang="en-US" sz="2000" b="1" dirty="0"/>
              <a:t>3GPP TSG RAN1 </a:t>
            </a:r>
            <a:r>
              <a:rPr lang="en-GB" altLang="zh-CN" sz="2000" b="1" dirty="0"/>
              <a:t>#</a:t>
            </a:r>
            <a:r>
              <a:rPr lang="en-US" altLang="zh-CN" sz="2000" b="1" dirty="0"/>
              <a:t>88	</a:t>
            </a:r>
            <a:r>
              <a:rPr lang="en-US" sz="2000" b="1" dirty="0"/>
              <a:t>R1-1703893</a:t>
            </a:r>
            <a:endParaRPr lang="en-US" sz="2000" b="1" dirty="0"/>
          </a:p>
          <a:p>
            <a:pPr>
              <a:defRPr/>
            </a:pPr>
            <a:r>
              <a:rPr lang="en-US" altLang="zh-CN" sz="2000" b="1" dirty="0"/>
              <a:t>Athens, Greece, 13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 – 17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  February, 2017 </a:t>
            </a:r>
          </a:p>
          <a:p>
            <a:pPr>
              <a:defRPr/>
            </a:pPr>
            <a:r>
              <a:rPr lang="tr-TR" sz="2000" b="1" dirty="0"/>
              <a:t>Agenda Item: </a:t>
            </a:r>
            <a:r>
              <a:rPr lang="en-US" sz="2000" b="1" dirty="0"/>
              <a:t>8.1.2.4.1</a:t>
            </a:r>
          </a:p>
        </p:txBody>
      </p:sp>
    </p:spTree>
    <p:extLst>
      <p:ext uri="{BB962C8B-B14F-4D97-AF65-F5344CB8AC3E}">
        <p14:creationId xmlns:p14="http://schemas.microsoft.com/office/powerpoint/2010/main" val="3749673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From RAN1#86bis:</a:t>
            </a:r>
          </a:p>
          <a:p>
            <a:endParaRPr lang="en-US" dirty="0"/>
          </a:p>
          <a:p>
            <a:pPr hangingPunct="0"/>
            <a:r>
              <a:rPr lang="en-US" b="1" u="sng" dirty="0">
                <a:highlight>
                  <a:srgbClr val="00FF00"/>
                </a:highlight>
              </a:rPr>
              <a:t>Agreements:</a:t>
            </a:r>
            <a:endParaRPr lang="en-US" dirty="0">
              <a:highlight>
                <a:srgbClr val="00FF00"/>
              </a:highlight>
            </a:endParaRPr>
          </a:p>
          <a:p>
            <a:pPr lvl="1" hangingPunct="0"/>
            <a:r>
              <a:rPr lang="en-US" dirty="0"/>
              <a:t>Support NR CSI-RS pattern with at least the following properties: </a:t>
            </a:r>
          </a:p>
          <a:p>
            <a:pPr lvl="2" hangingPunct="0"/>
            <a:r>
              <a:rPr lang="en-US" dirty="0"/>
              <a:t>CSI-RS mapped in one or multiple [consecutive] symbols</a:t>
            </a:r>
          </a:p>
          <a:p>
            <a:pPr lvl="2" hangingPunct="0"/>
            <a:r>
              <a:rPr lang="en-US" dirty="0"/>
              <a:t>FFS: At least CSI-RS located at the earlier part of a slot in some cases</a:t>
            </a:r>
          </a:p>
          <a:p>
            <a:pPr lvl="3" hangingPunct="0"/>
            <a:r>
              <a:rPr lang="en-US" dirty="0"/>
              <a:t>FFS: before or after the DM-RS agreed to study in RAN1#85</a:t>
            </a:r>
          </a:p>
          <a:p>
            <a:pPr lvl="2" hangingPunct="0"/>
            <a:r>
              <a:rPr lang="en-US" dirty="0"/>
              <a:t>FFS: CSI-RS located at other part of a slot</a:t>
            </a:r>
          </a:p>
          <a:p>
            <a:pPr lvl="2" hangingPunct="0"/>
            <a:r>
              <a:rPr lang="en-US" b="1" u="sng" dirty="0">
                <a:highlight>
                  <a:srgbClr val="808000"/>
                </a:highlight>
              </a:rPr>
              <a:t>Working assumption</a:t>
            </a:r>
            <a:r>
              <a:rPr lang="en-US" b="1" u="sng" dirty="0"/>
              <a:t>:</a:t>
            </a:r>
            <a:r>
              <a:rPr lang="en-US" dirty="0"/>
              <a:t> Configurable density of CSI-RS in frequency and/or time domain by UE-specific manner</a:t>
            </a:r>
          </a:p>
          <a:p>
            <a:pPr lvl="1" hangingPunct="0"/>
            <a:r>
              <a:rPr lang="en-US" dirty="0"/>
              <a:t>Support at least following configurations of NR CSI-RS</a:t>
            </a:r>
          </a:p>
          <a:p>
            <a:pPr lvl="2" hangingPunct="0"/>
            <a:r>
              <a:rPr lang="en-US" dirty="0"/>
              <a:t>UE-specific configuration to support</a:t>
            </a:r>
          </a:p>
          <a:p>
            <a:pPr lvl="3" hangingPunct="0"/>
            <a:r>
              <a:rPr lang="en-US" dirty="0"/>
              <a:t>Wideband CSI-RS, i.e. from UE perspective, the full bandwidth the UE is configured to operate with </a:t>
            </a:r>
          </a:p>
          <a:p>
            <a:pPr lvl="3" hangingPunct="0"/>
            <a:r>
              <a:rPr lang="en-US" dirty="0"/>
              <a:t>Partial-band CSI-RS, i.e. from UE perspective, part of the bandwidth the UE is configured to operate with</a:t>
            </a:r>
          </a:p>
          <a:p>
            <a:pPr lvl="3" hangingPunct="0"/>
            <a:r>
              <a:rPr lang="en-US" dirty="0"/>
              <a:t>FFS: Different patterns may be used for wideband and </a:t>
            </a:r>
            <a:r>
              <a:rPr lang="en-US" dirty="0" err="1"/>
              <a:t>subband</a:t>
            </a:r>
            <a:r>
              <a:rPr lang="en-US" dirty="0"/>
              <a:t> CSI-RSs</a:t>
            </a:r>
          </a:p>
          <a:p>
            <a:pPr marL="0" indent="0">
              <a:buNone/>
            </a:pPr>
            <a:endParaRPr lang="en-US" b="1" u="sng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651148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From RAN1#87:</a:t>
            </a:r>
          </a:p>
          <a:p>
            <a:endParaRPr lang="en-US" dirty="0"/>
          </a:p>
          <a:p>
            <a:pPr lvl="1" hangingPunct="0"/>
            <a:r>
              <a:rPr lang="en-GB" b="1" u="sng" dirty="0">
                <a:highlight>
                  <a:srgbClr val="00FF00"/>
                </a:highlight>
              </a:rPr>
              <a:t>Agreements:</a:t>
            </a:r>
            <a:endParaRPr lang="en-US" dirty="0">
              <a:highlight>
                <a:srgbClr val="00FF00"/>
              </a:highlight>
            </a:endParaRPr>
          </a:p>
          <a:p>
            <a:pPr lvl="2" hangingPunct="0"/>
            <a:r>
              <a:rPr lang="en-US" dirty="0"/>
              <a:t>In NR, a UE can be configured with a CSI-RS resource configuration with X ports</a:t>
            </a:r>
          </a:p>
          <a:p>
            <a:pPr lvl="3" hangingPunct="0"/>
            <a:r>
              <a:rPr lang="en-US" dirty="0"/>
              <a:t>Supported values of X are up to at least 32</a:t>
            </a:r>
          </a:p>
          <a:p>
            <a:pPr marL="914400" lvl="2" indent="0" hangingPunct="0">
              <a:buNone/>
            </a:pPr>
            <a:r>
              <a:rPr lang="en-US" dirty="0"/>
              <a:t> </a:t>
            </a:r>
          </a:p>
          <a:p>
            <a:pPr lvl="1" hangingPunct="0"/>
            <a:r>
              <a:rPr lang="en-GB" b="1" u="sng" dirty="0">
                <a:highlight>
                  <a:srgbClr val="808000"/>
                </a:highlight>
              </a:rPr>
              <a:t>Working assumptions</a:t>
            </a:r>
            <a:r>
              <a:rPr lang="en-GB" b="1" u="sng" dirty="0"/>
              <a:t>:</a:t>
            </a:r>
            <a:endParaRPr lang="en-US" dirty="0"/>
          </a:p>
          <a:p>
            <a:pPr lvl="2" hangingPunct="0"/>
            <a:r>
              <a:rPr lang="en-US" dirty="0"/>
              <a:t>For Type I,  CSI feedback using a PMI codebook for X CSI-RS ports is supported</a:t>
            </a:r>
          </a:p>
          <a:p>
            <a:pPr lvl="2" hangingPunct="0"/>
            <a:r>
              <a:rPr lang="en-US" dirty="0"/>
              <a:t>Supported values of X are at least 1,2,4,8,12,16,[24],32</a:t>
            </a:r>
          </a:p>
          <a:p>
            <a:pPr marL="457200" lvl="1" indent="0" hangingPunct="0">
              <a:buNone/>
            </a:pPr>
            <a:r>
              <a:rPr lang="en-US" dirty="0"/>
              <a:t> </a:t>
            </a:r>
          </a:p>
          <a:p>
            <a:pPr lvl="1" hangingPunct="0"/>
            <a:r>
              <a:rPr lang="en-GB" b="1" u="sng" dirty="0">
                <a:highlight>
                  <a:srgbClr val="00FF00"/>
                </a:highlight>
              </a:rPr>
              <a:t>Agreements</a:t>
            </a:r>
            <a:r>
              <a:rPr lang="en-GB" dirty="0"/>
              <a:t>:</a:t>
            </a:r>
            <a:endParaRPr lang="en-US" dirty="0"/>
          </a:p>
          <a:p>
            <a:pPr lvl="2" hangingPunct="0"/>
            <a:r>
              <a:rPr lang="en-US" dirty="0"/>
              <a:t>NZP CSI-RS resource is defined in NR, as a set of NZP CSI-RS port(s) mapped to a set of REs within a frequency span/a time duration (details FFS) which can be measured at least to derive a CSI</a:t>
            </a:r>
          </a:p>
          <a:p>
            <a:pPr marL="0" indent="0">
              <a:buNone/>
            </a:pPr>
            <a:endParaRPr lang="en-US" b="1" u="sng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233359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From RAN1#87:</a:t>
            </a:r>
          </a:p>
          <a:p>
            <a:endParaRPr lang="en-US" dirty="0"/>
          </a:p>
          <a:p>
            <a:pPr hangingPunct="0"/>
            <a:r>
              <a:rPr lang="en-GB" b="1" u="sng" dirty="0">
                <a:highlight>
                  <a:srgbClr val="00FF00"/>
                </a:highlight>
              </a:rPr>
              <a:t>Agreements:</a:t>
            </a:r>
            <a:endParaRPr lang="en-US" dirty="0">
              <a:highlight>
                <a:srgbClr val="00FF00"/>
              </a:highlight>
            </a:endParaRPr>
          </a:p>
          <a:p>
            <a:pPr lvl="1" hangingPunct="0"/>
            <a:r>
              <a:rPr lang="en-US" dirty="0"/>
              <a:t>CSI-RS supports the DL </a:t>
            </a:r>
            <a:r>
              <a:rPr lang="en-US" dirty="0" err="1"/>
              <a:t>Tx</a:t>
            </a:r>
            <a:r>
              <a:rPr lang="en-US" dirty="0"/>
              <a:t> beam sweeping and UE Rx beam sweeping</a:t>
            </a:r>
          </a:p>
          <a:p>
            <a:pPr lvl="1" hangingPunct="0"/>
            <a:r>
              <a:rPr lang="en-GB" dirty="0"/>
              <a:t>NOTE: CSI-RS can be used in </a:t>
            </a:r>
            <a:r>
              <a:rPr lang="en-US" dirty="0"/>
              <a:t>P1, P2, P3</a:t>
            </a:r>
          </a:p>
          <a:p>
            <a:pPr lvl="1" hangingPunct="0"/>
            <a:r>
              <a:rPr lang="en-US" dirty="0"/>
              <a:t>NR CSI-RS supports the following mapping structure</a:t>
            </a:r>
          </a:p>
          <a:p>
            <a:pPr lvl="2" hangingPunct="0"/>
            <a:r>
              <a:rPr lang="en-GB" i="1" dirty="0"/>
              <a:t>N</a:t>
            </a:r>
            <a:r>
              <a:rPr lang="en-GB" baseline="-25000" dirty="0"/>
              <a:t>P</a:t>
            </a:r>
            <a:r>
              <a:rPr lang="en-GB" dirty="0"/>
              <a:t> CSI-RS port(s) can be mapped per (sub)time unit</a:t>
            </a:r>
            <a:endParaRPr lang="en-US" dirty="0"/>
          </a:p>
          <a:p>
            <a:pPr lvl="3" hangingPunct="0"/>
            <a:r>
              <a:rPr lang="en-US" dirty="0"/>
              <a:t>Across (sub)time units, same CSI-RS antenna ports can be mapped</a:t>
            </a:r>
          </a:p>
          <a:p>
            <a:pPr lvl="3" hangingPunct="0"/>
            <a:r>
              <a:rPr lang="en-US" dirty="0"/>
              <a:t>Values of </a:t>
            </a:r>
            <a:r>
              <a:rPr lang="en-GB" i="1" dirty="0"/>
              <a:t>N</a:t>
            </a:r>
            <a:r>
              <a:rPr lang="en-GB" baseline="-25000" dirty="0"/>
              <a:t>P</a:t>
            </a:r>
            <a:r>
              <a:rPr lang="en-US" dirty="0"/>
              <a:t> is FFS</a:t>
            </a:r>
          </a:p>
          <a:p>
            <a:pPr lvl="3" hangingPunct="0"/>
            <a:r>
              <a:rPr lang="en-GB" dirty="0"/>
              <a:t>Here, “time unit” refers to </a:t>
            </a:r>
            <a:r>
              <a:rPr lang="en-GB" i="1" dirty="0"/>
              <a:t>n&gt;=1</a:t>
            </a:r>
            <a:r>
              <a:rPr lang="en-GB" dirty="0"/>
              <a:t> OFDM symbols in a configured/reference numerology,  where the value of </a:t>
            </a:r>
            <a:r>
              <a:rPr lang="en-GB" i="1" dirty="0"/>
              <a:t>n</a:t>
            </a:r>
            <a:r>
              <a:rPr lang="en-GB" dirty="0"/>
              <a:t> is FFS</a:t>
            </a:r>
            <a:endParaRPr lang="en-US" dirty="0"/>
          </a:p>
          <a:p>
            <a:pPr lvl="4" hangingPunct="0"/>
            <a:r>
              <a:rPr lang="en-GB" dirty="0"/>
              <a:t>FFS whether OFDM symbols comprising a time unit is consecutive or not</a:t>
            </a:r>
            <a:endParaRPr lang="en-US" dirty="0"/>
          </a:p>
          <a:p>
            <a:pPr lvl="3" hangingPunct="0"/>
            <a:r>
              <a:rPr lang="en-GB" dirty="0"/>
              <a:t>FFS Port multiplexing method, e.g., FDM, TDM, CDM, any combinations </a:t>
            </a:r>
            <a:endParaRPr lang="en-US" dirty="0"/>
          </a:p>
          <a:p>
            <a:pPr lvl="2" hangingPunct="0"/>
            <a:r>
              <a:rPr lang="en-GB" dirty="0"/>
              <a:t>Each time unit can be partitioned into sub-time units</a:t>
            </a:r>
            <a:endParaRPr lang="en-US" dirty="0"/>
          </a:p>
          <a:p>
            <a:pPr lvl="3" hangingPunct="0"/>
            <a:r>
              <a:rPr lang="en-GB" dirty="0"/>
              <a:t>FFS Partitioning method, e.g., TDM, IFDMA, OFDM symbol-level partition with same/shorter OFDM symbol length(i.e. larger subcarrier spacing)  as/than the reference OFDM symbol length (subcarrier spacing), and other methods are not precluded</a:t>
            </a:r>
            <a:endParaRPr lang="en-US" dirty="0"/>
          </a:p>
          <a:p>
            <a:pPr marL="0" indent="0" hangingPunct="0">
              <a:buNone/>
            </a:pPr>
            <a:endParaRPr lang="en-US" dirty="0"/>
          </a:p>
          <a:p>
            <a:pPr marL="0" indent="0" hangingPunc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829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+mn-lt"/>
              </a:rPr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/>
          </a:bodyPr>
          <a:lstStyle/>
          <a:p>
            <a:r>
              <a:rPr lang="en-US" dirty="0"/>
              <a:t>From RAN1#87ah-NR:</a:t>
            </a:r>
          </a:p>
          <a:p>
            <a:endParaRPr lang="en-US" dirty="0"/>
          </a:p>
          <a:p>
            <a:pPr hangingPunct="0"/>
            <a:r>
              <a:rPr lang="en-US" b="1" u="sng" dirty="0">
                <a:highlight>
                  <a:srgbClr val="00FF00"/>
                </a:highlight>
              </a:rPr>
              <a:t>Agreements:</a:t>
            </a:r>
            <a:endParaRPr lang="en-US" dirty="0">
              <a:highlight>
                <a:srgbClr val="00FF00"/>
              </a:highlight>
            </a:endParaRPr>
          </a:p>
          <a:p>
            <a:pPr lvl="1"/>
            <a:r>
              <a:rPr lang="en-US" dirty="0"/>
              <a:t>The CSI-RS RE mapping pattern of one N-port CSI-RS resource is composed of one or multiple CSI-RS RE mapping patterns of CSI-RS resources of equal or smaller number of ports, [e.g., 2, 4, or 8]</a:t>
            </a:r>
          </a:p>
          <a:p>
            <a:pPr lvl="2"/>
            <a:r>
              <a:rPr lang="en-US" dirty="0"/>
              <a:t>A CSI-RS RE mapping  pattern is defined within a slot</a:t>
            </a:r>
          </a:p>
          <a:p>
            <a:pPr lvl="2"/>
            <a:r>
              <a:rPr lang="en-US" dirty="0"/>
              <a:t>FFS: A CSI-RS RE mapping  pattern can span multiple configurable consecutive/non-consecutive OFDM symbols </a:t>
            </a:r>
          </a:p>
          <a:p>
            <a:pPr lvl="2"/>
            <a:r>
              <a:rPr lang="en-US" dirty="0"/>
              <a:t>FFS on mapping of ports to the CSI-RS RE mapping pattern</a:t>
            </a:r>
          </a:p>
          <a:p>
            <a:pPr lvl="2"/>
            <a:r>
              <a:rPr lang="en-US" dirty="0"/>
              <a:t>Density per port in terms of RE per port per PRB is configurable supports for density greater than 1 is not precluded</a:t>
            </a:r>
          </a:p>
          <a:p>
            <a:pPr marL="0" indent="0" hangingPunct="0">
              <a:buNone/>
            </a:pPr>
            <a:endParaRPr lang="en-US" dirty="0"/>
          </a:p>
          <a:p>
            <a:pPr marL="0" indent="0" hangingPunc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004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45837"/>
          </a:xfrm>
        </p:spPr>
        <p:txBody>
          <a:bodyPr/>
          <a:lstStyle/>
          <a:p>
            <a:pPr algn="ctr"/>
            <a:r>
              <a:rPr lang="en-US" b="1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1819" y="1322172"/>
            <a:ext cx="10888362" cy="5424616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The RE pattern for an X-port CSI-RS resource spans N ≥ 1 OFDM symbols in the same slot and is comprised of one or multiple component CSI-RS RE patterns where</a:t>
            </a:r>
          </a:p>
          <a:p>
            <a:pPr lvl="1"/>
            <a:r>
              <a:rPr lang="en-US" dirty="0"/>
              <a:t>A component CSI-RS RE pattern is defined with</a:t>
            </a:r>
            <a:r>
              <a:rPr lang="en-US" altLang="ko-KR" dirty="0"/>
              <a:t>in a single PRB</a:t>
            </a:r>
            <a:r>
              <a:rPr lang="en-US" dirty="0"/>
              <a:t> as Y adjacent REs in the frequency domain and Z adjacent REs in the time domain</a:t>
            </a:r>
          </a:p>
          <a:p>
            <a:pPr lvl="2"/>
            <a:r>
              <a:rPr lang="en-US" altLang="ko-KR" dirty="0" smtClean="0"/>
              <a:t>FFS</a:t>
            </a:r>
            <a:r>
              <a:rPr lang="en-US" altLang="ko-KR" dirty="0"/>
              <a:t>: Support for more than one component CSI-RS RE pattern definition, i.e., value of Y and Z</a:t>
            </a:r>
            <a:endParaRPr lang="en-US" dirty="0"/>
          </a:p>
          <a:p>
            <a:pPr lvl="2"/>
            <a:r>
              <a:rPr lang="en-US" dirty="0"/>
              <a:t>FFS: Supported value(s) of </a:t>
            </a:r>
            <a:r>
              <a:rPr lang="en-US" dirty="0" smtClean="0"/>
              <a:t>Y </a:t>
            </a:r>
            <a:r>
              <a:rPr lang="en-US" dirty="0"/>
              <a:t>and Z, e.g. (Y, Z) = {(1,2), (2,1), (4,1), (8,1), (2,2), (2,4)} </a:t>
            </a:r>
          </a:p>
          <a:p>
            <a:pPr lvl="2"/>
            <a:r>
              <a:rPr lang="en-US" dirty="0"/>
              <a:t>FFS: How to apply CDM within </a:t>
            </a:r>
            <a:r>
              <a:rPr lang="en-US" dirty="0" smtClean="0"/>
              <a:t>a </a:t>
            </a:r>
            <a:r>
              <a:rPr lang="en-US" dirty="0"/>
              <a:t>component CSI-RS RE pattern and </a:t>
            </a:r>
            <a:r>
              <a:rPr lang="en-US" dirty="0" smtClean="0"/>
              <a:t>across </a:t>
            </a:r>
            <a:r>
              <a:rPr lang="en-US" dirty="0"/>
              <a:t>multiple </a:t>
            </a:r>
            <a:r>
              <a:rPr lang="en-US" altLang="ko-KR" dirty="0"/>
              <a:t>component CSI-RS RE patterns</a:t>
            </a:r>
          </a:p>
          <a:p>
            <a:pPr lvl="2"/>
            <a:r>
              <a:rPr lang="en-US" dirty="0"/>
              <a:t>Note: Depending on the density reduction approach agreement(s), the Y REs of a component CSI-RS RE pattern may </a:t>
            </a:r>
            <a:r>
              <a:rPr lang="en-US" dirty="0" smtClean="0"/>
              <a:t>be </a:t>
            </a:r>
            <a:r>
              <a:rPr lang="en-US" dirty="0"/>
              <a:t>non-adjacent in the frequency domain</a:t>
            </a:r>
          </a:p>
          <a:p>
            <a:pPr lvl="1"/>
            <a:r>
              <a:rPr lang="en-US" dirty="0"/>
              <a:t>The multiple component CSI-RS RE patterns can be extended </a:t>
            </a:r>
            <a:r>
              <a:rPr lang="en-US" dirty="0" smtClean="0"/>
              <a:t>across the </a:t>
            </a:r>
            <a:r>
              <a:rPr lang="en-US" dirty="0"/>
              <a:t>frequency domain within the configured CSI-RS bandwidth</a:t>
            </a:r>
          </a:p>
          <a:p>
            <a:r>
              <a:rPr lang="en-US" dirty="0" smtClean="0"/>
              <a:t>At </a:t>
            </a:r>
            <a:r>
              <a:rPr lang="en-US" dirty="0"/>
              <a:t>least the following numbers of OFDM symbols for a CSI-RS resource are supported</a:t>
            </a:r>
          </a:p>
          <a:p>
            <a:pPr lvl="1"/>
            <a:r>
              <a:rPr lang="en-US" dirty="0"/>
              <a:t>N = {1, 2, 4}</a:t>
            </a:r>
          </a:p>
          <a:p>
            <a:pPr lvl="2"/>
            <a:r>
              <a:rPr lang="en-US" dirty="0" smtClean="0"/>
              <a:t>FFS, other </a:t>
            </a:r>
            <a:r>
              <a:rPr lang="en-US" dirty="0"/>
              <a:t>value(s) of </a:t>
            </a:r>
            <a:r>
              <a:rPr lang="en-US" dirty="0" smtClean="0"/>
              <a:t>N</a:t>
            </a:r>
            <a:endParaRPr lang="en-US" strike="sngStrike" dirty="0">
              <a:solidFill>
                <a:srgbClr val="FF0000"/>
              </a:solidFill>
            </a:endParaRPr>
          </a:p>
          <a:p>
            <a:pPr lvl="1"/>
            <a:r>
              <a:rPr lang="en-US" altLang="ko-KR" dirty="0"/>
              <a:t>The N OFDM symbols can be adjacent/non-adjacent</a:t>
            </a:r>
          </a:p>
          <a:p>
            <a:pPr lvl="2"/>
            <a:r>
              <a:rPr lang="en-US" altLang="ko-KR" dirty="0"/>
              <a:t>FFS, down-selection on adjacent/non-adjacent OFDM symbols</a:t>
            </a:r>
            <a:endParaRPr lang="en-US" dirty="0"/>
          </a:p>
          <a:p>
            <a:r>
              <a:rPr lang="en-US" dirty="0" smtClean="0"/>
              <a:t>OFDM symbol(s) can be configured to </a:t>
            </a:r>
            <a:r>
              <a:rPr lang="en-US" altLang="ko-KR" dirty="0" smtClean="0"/>
              <a:t>contain CSI-RS only</a:t>
            </a:r>
            <a:endParaRPr lang="en-US" dirty="0" smtClean="0"/>
          </a:p>
          <a:p>
            <a:r>
              <a:rPr lang="en-US" dirty="0" smtClean="0"/>
              <a:t>FFS</a:t>
            </a:r>
            <a:r>
              <a:rPr lang="en-US" dirty="0"/>
              <a:t>: the applicability of above proposals for beam management (e.g., for </a:t>
            </a:r>
            <a:r>
              <a:rPr lang="en-US" dirty="0" smtClean="0"/>
              <a:t>beam </a:t>
            </a:r>
            <a:r>
              <a:rPr lang="en-US" dirty="0"/>
              <a:t>sweeping, for generation of sub-time units)</a:t>
            </a:r>
          </a:p>
        </p:txBody>
      </p:sp>
    </p:spTree>
    <p:extLst>
      <p:ext uri="{BB962C8B-B14F-4D97-AF65-F5344CB8AC3E}">
        <p14:creationId xmlns:p14="http://schemas.microsoft.com/office/powerpoint/2010/main" val="4672232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7820"/>
            <a:ext cx="10515600" cy="1325563"/>
          </a:xfrm>
        </p:spPr>
        <p:txBody>
          <a:bodyPr/>
          <a:lstStyle/>
          <a:p>
            <a:pPr algn="ctr"/>
            <a:r>
              <a:rPr lang="en-US" b="1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19880"/>
            <a:ext cx="10515600" cy="4905633"/>
          </a:xfrm>
        </p:spPr>
        <p:txBody>
          <a:bodyPr>
            <a:normAutofit/>
          </a:bodyPr>
          <a:lstStyle/>
          <a:p>
            <a:r>
              <a:rPr lang="en-US" dirty="0"/>
              <a:t>FFS on the following aspects:</a:t>
            </a:r>
          </a:p>
          <a:p>
            <a:pPr lvl="1"/>
            <a:r>
              <a:rPr lang="en-US" altLang="ko-KR" dirty="0"/>
              <a:t>Location of N OFDM symbols within a slot</a:t>
            </a:r>
          </a:p>
          <a:p>
            <a:pPr lvl="1"/>
            <a:r>
              <a:rPr lang="en-US" altLang="ko-KR" dirty="0"/>
              <a:t>Replication of RE pattern across the N OFDM symbols</a:t>
            </a:r>
          </a:p>
          <a:p>
            <a:pPr lvl="1"/>
            <a:r>
              <a:rPr lang="en-US" altLang="ko-KR" dirty="0"/>
              <a:t>Supported CDM values</a:t>
            </a:r>
          </a:p>
          <a:p>
            <a:pPr lvl="1"/>
            <a:r>
              <a:rPr lang="en-US" altLang="ko-KR" dirty="0"/>
              <a:t>Exact port number assignment to CSI-RS RE pattern, considering at least CDM of ports and relationship of port numbers to dual polarized antenna elements</a:t>
            </a:r>
          </a:p>
          <a:p>
            <a:pPr lvl="2"/>
            <a:r>
              <a:rPr lang="en-US" altLang="ko-KR" dirty="0"/>
              <a:t>Support for densities D &gt; 1 RE/port/PRB</a:t>
            </a:r>
          </a:p>
          <a:p>
            <a:pPr lvl="1"/>
            <a:r>
              <a:rPr lang="en-US" dirty="0" smtClean="0"/>
              <a:t>Mapping </a:t>
            </a:r>
            <a:r>
              <a:rPr lang="en-US" dirty="0"/>
              <a:t>of other physical channels and/or reference signals within the same OFDM symbol(s) as CSI-RS</a:t>
            </a:r>
          </a:p>
        </p:txBody>
      </p:sp>
    </p:spTree>
    <p:extLst>
      <p:ext uri="{BB962C8B-B14F-4D97-AF65-F5344CB8AC3E}">
        <p14:creationId xmlns:p14="http://schemas.microsoft.com/office/powerpoint/2010/main" val="18104358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4458</TotalTime>
  <Words>782</Words>
  <Application>Microsoft Office PowerPoint</Application>
  <PresentationFormat>사용자 지정</PresentationFormat>
  <Paragraphs>79</Paragraphs>
  <Slides>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Theme</vt:lpstr>
      <vt:lpstr>WF on CSI-RS Design  Samsung, Ericsson, ZTE, ZTE Microelectronics, MediaTek, InterDigital, LG Electronic, CATT, Xinwei, Intel, NTT DOCOMO, Huawei, HiSilicon</vt:lpstr>
      <vt:lpstr>Background</vt:lpstr>
      <vt:lpstr>Background</vt:lpstr>
      <vt:lpstr>Background</vt:lpstr>
      <vt:lpstr>Background</vt:lpstr>
      <vt:lpstr>Proposals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Codebook for Type I  Ericsson, …</dc:title>
  <dc:creator>Hoondong Noh</dc:creator>
  <cp:lastModifiedBy>Windows 사용자</cp:lastModifiedBy>
  <cp:revision>187</cp:revision>
  <dcterms:created xsi:type="dcterms:W3CDTF">2016-11-11T20:08:55Z</dcterms:created>
  <dcterms:modified xsi:type="dcterms:W3CDTF">2017-02-15T15:14:41Z</dcterms:modified>
</cp:coreProperties>
</file>