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4" r:id="rId3"/>
    <p:sldId id="280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 varScale="1">
        <p:scale>
          <a:sx n="72" d="100"/>
          <a:sy n="72" d="100"/>
        </p:scale>
        <p:origin x="1776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WF </a:t>
            </a:r>
            <a:r>
              <a:rPr lang="en-GB" altLang="zh-CN" dirty="0"/>
              <a:t>o</a:t>
            </a:r>
            <a:r>
              <a:rPr lang="en-GB" dirty="0"/>
              <a:t>n NB-IoT UE measurements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48972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Ericsson …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6732240" y="110043"/>
            <a:ext cx="2286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dirty="0"/>
              <a:t>R1-1703889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42771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WG1 Meeting #88</a:t>
            </a:r>
            <a:endParaRPr lang="it-IT" altLang="zh-CN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Athens, Greece, 13th – 17th February 2017</a:t>
            </a:r>
          </a:p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lang="en-US" altLang="ja-JP" sz="180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7.2.4.5 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2236701"/>
              </p:ext>
            </p:extLst>
          </p:nvPr>
        </p:nvGraphicFramePr>
        <p:xfrm>
          <a:off x="1331640" y="3686693"/>
          <a:ext cx="6181725" cy="2377440"/>
        </p:xfrm>
        <a:graphic>
          <a:graphicData uri="http://schemas.openxmlformats.org/drawingml/2006/table">
            <a:tbl>
              <a:tblPr/>
              <a:tblGrid>
                <a:gridCol w="1238503">
                  <a:extLst>
                    <a:ext uri="{9D8B030D-6E8A-4147-A177-3AD203B41FA5}">
                      <a16:colId xmlns:a16="http://schemas.microsoft.com/office/drawing/2014/main" val="21439301"/>
                    </a:ext>
                  </a:extLst>
                </a:gridCol>
                <a:gridCol w="4943222">
                  <a:extLst>
                    <a:ext uri="{9D8B030D-6E8A-4147-A177-3AD203B41FA5}">
                      <a16:colId xmlns:a16="http://schemas.microsoft.com/office/drawing/2014/main" val="23583089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Definition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508000" marR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Narrowband Reference Signal Received Quality (NRSRQ) is defined as the ratio </a:t>
                      </a: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</a:t>
                      </a: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RSRP/NRSSI. </a:t>
                      </a:r>
                      <a:r>
                        <a:rPr lang="en-GB" sz="9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The measurements in the numerator and denominator shall be made over the same set of resource blocks.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508000" marR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508000" marR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Narrowband Received Signal Strength Indicator (NRSSI), comprises the </a:t>
                      </a: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linear average of the </a:t>
                      </a: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total received power </a:t>
                      </a: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(in [W]) </a:t>
                      </a: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observed </a:t>
                      </a: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OFDM symbols </a:t>
                      </a:r>
                      <a:r>
                        <a:rPr lang="en-US" sz="9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of measurement </a:t>
                      </a:r>
                      <a:r>
                        <a:rPr lang="en-US" sz="900" dirty="0" err="1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subframes</a:t>
                      </a:r>
                      <a:r>
                        <a:rPr lang="en-US" sz="9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GB" sz="9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 the measurement bandwidth by the UE from all sources</a:t>
                      </a: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including co-channel serving and non-serving cells, adjacent channel interference, thermal noise etc. 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508000" marR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508000" marR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NRSSI is measured from all OFDM symbols of measurement </a:t>
                      </a:r>
                      <a:r>
                        <a:rPr lang="en-GB" sz="9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subframes</a:t>
                      </a: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508000" marR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The reference point for the NRSRQ shall be the antenna connector of the UE.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258518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Applicable for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         RRC_IDLE intra-frequency,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RRC_IDLE inter-frequency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4702393"/>
                  </a:ext>
                </a:extLst>
              </a:tr>
            </a:tbl>
          </a:graphicData>
        </a:graphic>
      </p:graphicFrame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827584" y="3182637"/>
            <a:ext cx="9360024" cy="6924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457056" tIns="76176" rIns="126960" bIns="7617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ja-JP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5.1.27	Narrowband Reference Signal Received Quality (NRSRQ)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ja-JP" sz="1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  <a:endParaRPr kumimoji="0" lang="en-US" altLang="ja-JP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 </a:t>
            </a:r>
            <a:endParaRPr kumimoji="0" lang="en-US" altLang="ja-JP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5726995"/>
              </p:ext>
            </p:extLst>
          </p:nvPr>
        </p:nvGraphicFramePr>
        <p:xfrm>
          <a:off x="1304798" y="518341"/>
          <a:ext cx="6181725" cy="2377440"/>
        </p:xfrm>
        <a:graphic>
          <a:graphicData uri="http://schemas.openxmlformats.org/drawingml/2006/table">
            <a:tbl>
              <a:tblPr/>
              <a:tblGrid>
                <a:gridCol w="1238503">
                  <a:extLst>
                    <a:ext uri="{9D8B030D-6E8A-4147-A177-3AD203B41FA5}">
                      <a16:colId xmlns:a16="http://schemas.microsoft.com/office/drawing/2014/main" val="2137956079"/>
                    </a:ext>
                  </a:extLst>
                </a:gridCol>
                <a:gridCol w="4943222">
                  <a:extLst>
                    <a:ext uri="{9D8B030D-6E8A-4147-A177-3AD203B41FA5}">
                      <a16:colId xmlns:a16="http://schemas.microsoft.com/office/drawing/2014/main" val="276375432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Definition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508000" marR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Narrowband Reference signal received power (NRSRP), is defined as the linear average over the power contributions (in [W]) of the resource elements that carry narrowband specific reference signals within the considered measurement frequency bandwidth. 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508000" marR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508000" marR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For NRS based NRSRP determination the narrowband reference signals for the first antenna port (R</a:t>
                      </a:r>
                      <a:r>
                        <a:rPr lang="en-GB" sz="900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2000</a:t>
                      </a: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 according to TS 36.211 [3] shall be used. If the UE can reliably detect that a second antenna port (R</a:t>
                      </a:r>
                      <a:r>
                        <a:rPr lang="en-GB" sz="900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2001</a:t>
                      </a: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 is available it may use the second antenna port in addition to the first antenna port to determine NRSRP. 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508000" marR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508000" marR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The reference point for the NRSRP shall be the antenna connector of the UE.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50781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Applicable for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508000" marR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RRC_IDLE intra-frequency,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508000" marR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RRC_IDLE inter-frequency,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508000" marR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RRC_CONNECTED intra-frequency,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228348"/>
                  </a:ext>
                </a:extLst>
              </a:tr>
            </a:tbl>
          </a:graphicData>
        </a:graphic>
      </p:graphicFrame>
      <p:sp>
        <p:nvSpPr>
          <p:cNvPr id="13" name="Rectangle 12"/>
          <p:cNvSpPr/>
          <p:nvPr/>
        </p:nvSpPr>
        <p:spPr>
          <a:xfrm>
            <a:off x="1115616" y="116632"/>
            <a:ext cx="734481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marR="127000" indent="-457200">
              <a:spcBef>
                <a:spcPts val="600"/>
              </a:spcBef>
              <a:spcAft>
                <a:spcPts val="600"/>
              </a:spcAft>
              <a:tabLst>
                <a:tab pos="457200" algn="l"/>
                <a:tab pos="457200" algn="l"/>
              </a:tabLst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5.1.26	Narrowband Reference Signal Received Power (NRSRP)</a:t>
            </a:r>
          </a:p>
        </p:txBody>
      </p:sp>
      <p:sp>
        <p:nvSpPr>
          <p:cNvPr id="14" name="Rectangle 13"/>
          <p:cNvSpPr/>
          <p:nvPr/>
        </p:nvSpPr>
        <p:spPr>
          <a:xfrm>
            <a:off x="935596" y="6171649"/>
            <a:ext cx="71647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algn="just">
              <a:spcBef>
                <a:spcPts val="0"/>
              </a:spcBef>
              <a:spcAft>
                <a:spcPts val="600"/>
              </a:spcAft>
              <a:tabLst>
                <a:tab pos="1028700" algn="l"/>
              </a:tabLst>
            </a:pPr>
            <a:r>
              <a:rPr lang="en-US" b="1" dirty="0"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In the current specification, there is no clear definition of measurement </a:t>
            </a:r>
            <a:r>
              <a:rPr lang="en-US" b="1" dirty="0" err="1"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subframes</a:t>
            </a:r>
            <a:r>
              <a:rPr lang="en-US" b="1" dirty="0"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 for NRSRQ measurements. </a:t>
            </a:r>
            <a:endParaRPr lang="en-US" sz="2400" b="1" dirty="0">
              <a:effectLst/>
              <a:latin typeface="Arial" panose="020B0604020202020204" pitchFamily="34" charset="0"/>
              <a:ea typeface="MS Mincho" panose="02020609040205080304" pitchFamily="49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08930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Proposal</a:t>
            </a: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4525963"/>
          </a:xfrm>
        </p:spPr>
        <p:txBody>
          <a:bodyPr>
            <a:normAutofit fontScale="92500" lnSpcReduction="20000"/>
          </a:bodyPr>
          <a:lstStyle/>
          <a:p>
            <a:pPr marL="0" lvl="0" indent="0" hangingPunct="0">
              <a:buNone/>
            </a:pPr>
            <a:r>
              <a:rPr lang="en-GB" sz="2400" dirty="0"/>
              <a:t>It is proposed that RAN1 clarifies the idle mode measurement </a:t>
            </a:r>
            <a:r>
              <a:rPr lang="en-GB" sz="2400" dirty="0" err="1"/>
              <a:t>subframes</a:t>
            </a:r>
            <a:r>
              <a:rPr lang="en-GB" sz="2400" dirty="0"/>
              <a:t> to avoid UE measures invalid SFs</a:t>
            </a:r>
            <a:endParaRPr lang="en-US" sz="2400" dirty="0"/>
          </a:p>
          <a:p>
            <a:pPr lvl="1"/>
            <a:r>
              <a:rPr lang="en-US" sz="2200" dirty="0"/>
              <a:t>For RRC_IDLE intra-frequency, and RRC_IDLE inter-frequency measurements that NRSRP/NRSRQ measurements shall be limited to NRS and/or all the OFDM symbols in </a:t>
            </a:r>
            <a:r>
              <a:rPr lang="en-US" sz="2200" dirty="0" err="1"/>
              <a:t>subframes</a:t>
            </a:r>
            <a:r>
              <a:rPr lang="en-US" sz="2200" dirty="0"/>
              <a:t> #0, #4, in every frame, and </a:t>
            </a:r>
            <a:r>
              <a:rPr lang="en-US" sz="2200" dirty="0" err="1"/>
              <a:t>subframe</a:t>
            </a:r>
            <a:r>
              <a:rPr lang="en-US" sz="2200" dirty="0"/>
              <a:t> #9 in every 2nd radio frame not containing NSSS and fulfilling SFN-1 mod 2 = 0.</a:t>
            </a:r>
          </a:p>
          <a:p>
            <a:pPr lvl="1"/>
            <a:r>
              <a:rPr lang="en-US" sz="2200" dirty="0"/>
              <a:t>For RRC_CONNECTED mode measurements:</a:t>
            </a:r>
          </a:p>
          <a:p>
            <a:pPr lvl="2"/>
            <a:r>
              <a:rPr lang="en-US" sz="1700" dirty="0"/>
              <a:t>If the UE is on an anchor carrier, then NRSRP/RLF measurements shall be limited to NRS and/or all the OFDM symbols in </a:t>
            </a:r>
            <a:r>
              <a:rPr lang="en-US" sz="1700" dirty="0" err="1"/>
              <a:t>subframes</a:t>
            </a:r>
            <a:r>
              <a:rPr lang="en-US" sz="1700" dirty="0"/>
              <a:t> #0, #4, in every frame, and </a:t>
            </a:r>
            <a:r>
              <a:rPr lang="en-US" sz="1700" dirty="0" err="1"/>
              <a:t>subframe</a:t>
            </a:r>
            <a:r>
              <a:rPr lang="en-US" sz="1700" dirty="0"/>
              <a:t> #9 in every 2nd radio frame not containing NSSS and fulfilling NF-1 mod 2 = 0 and the </a:t>
            </a:r>
            <a:r>
              <a:rPr lang="en-US" sz="1700" dirty="0" err="1"/>
              <a:t>subframes</a:t>
            </a:r>
            <a:r>
              <a:rPr lang="en-US" sz="1700" dirty="0"/>
              <a:t> that are found in the configured UE specific search space (USS) on NPDCCHs addressed to the UE, and in the NPDSCH </a:t>
            </a:r>
            <a:r>
              <a:rPr lang="en-US" sz="1700" dirty="0" err="1"/>
              <a:t>subframes</a:t>
            </a:r>
            <a:r>
              <a:rPr lang="en-US" sz="1700" dirty="0"/>
              <a:t> addressed to the UE.</a:t>
            </a:r>
          </a:p>
          <a:p>
            <a:pPr lvl="2"/>
            <a:r>
              <a:rPr lang="en-US" sz="1700" dirty="0"/>
              <a:t>If the UE is on a non-anchor carrier, then NRSRP/RLF measurements shall be limited to the </a:t>
            </a:r>
            <a:r>
              <a:rPr lang="en-US" sz="1700" dirty="0" err="1"/>
              <a:t>subframes</a:t>
            </a:r>
            <a:r>
              <a:rPr lang="en-US" sz="1700" dirty="0"/>
              <a:t> that are found in the configured UE specific search space (USS) on NPDCCHs addressed to the UE, and in NPDSCH </a:t>
            </a:r>
            <a:r>
              <a:rPr lang="en-US" sz="1700" dirty="0" err="1"/>
              <a:t>subframes</a:t>
            </a:r>
            <a:r>
              <a:rPr lang="en-US" sz="1700" dirty="0"/>
              <a:t> addressed to the UE.</a:t>
            </a:r>
          </a:p>
          <a:p>
            <a:pPr lvl="1"/>
            <a:endParaRPr lang="en-US" sz="16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13119</TotalTime>
  <Words>349</Words>
  <Application>Microsoft Office PowerPoint</Application>
  <PresentationFormat>On-screen Show (4:3)</PresentationFormat>
  <Paragraphs>47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1" baseType="lpstr">
      <vt:lpstr>Arial Unicode MS</vt:lpstr>
      <vt:lpstr>MS Mincho</vt:lpstr>
      <vt:lpstr>ＭＳ Ｐゴシック</vt:lpstr>
      <vt:lpstr>宋体</vt:lpstr>
      <vt:lpstr>Arial</vt:lpstr>
      <vt:lpstr>Calibri</vt:lpstr>
      <vt:lpstr>Times New Roman</vt:lpstr>
      <vt:lpstr>Office Theme</vt:lpstr>
      <vt:lpstr>WF on NB-IoT UE measurements </vt:lpstr>
      <vt:lpstr>PowerPoint Presentation</vt:lpstr>
      <vt:lpstr>Proposal</vt:lpstr>
    </vt:vector>
  </TitlesOfParts>
  <Company>MediaTek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Pagining in non-anchor PRB</dc:title>
  <dc:creator>Yutao Sui</dc:creator>
  <cp:lastModifiedBy>Yutao Sui</cp:lastModifiedBy>
  <cp:revision>1197</cp:revision>
  <dcterms:created xsi:type="dcterms:W3CDTF">2015-04-22T00:12:23Z</dcterms:created>
  <dcterms:modified xsi:type="dcterms:W3CDTF">2017-02-15T13:27:14Z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(3)wctvVNFDItuebxi7OjfRXDT69y0iwZeFtkmA0JYvbo5TdQzjoqqHUf1F0BcHo5diobcu6c+U
Mzr8Hcgaee0rzU8vie2gsDh2rFH6N2fU4SVi0JJm30OfWCajfcM5gn7ijTf4YdonUP1CRC7g
BiimUtZ71EWlwW78PHEUkPAGTweWK7H6izoMwropEMFbm68bbTbNIIvqa4IRGefcW5S8OCbb
a5Pyw+o2S5e1g5Y08c</vt:lpwstr>
  </property>
  <property fmtid="{D5CDD505-2E9C-101B-9397-08002B2CF9AE}" pid="4" name="_new_ms_pID_725431">
    <vt:lpwstr>5Litb3B+du8jsr8gvRZNHa1sT8afmj/VkiNxGFlo3oA72Durr1LgCO
datZFiyh4G3B6O0NOHz9qpcDmr/S6LcG1hEX6KbFCNF2Ug1uEP83rN3IFuRfU3zcWN5GSn43
zxD4BmYqkg16aelUYQPvQDxfWiF1CHp6VEsmUbjmnnjkda6SDjUpEdGxYJbKxUDE2e8eBuPg
Vm61I0ZayE5IILfrZV85ySr1n3JZl4NJDBWQ</vt:lpwstr>
  </property>
  <property fmtid="{D5CDD505-2E9C-101B-9397-08002B2CF9AE}" pid="5" name="_new_ms_pID_725432">
    <vt:lpwstr>2TQRiLAy4dT/an4k7Ywb8bQPFcosw9hAWSuw
IMzss96wWGcTT0Xm+zQLr5ZkkTPKD1XR/9m3FJbJ7nDq5yhfiuFyBWs8MANz9+Bnosu8Rk1Q
O8hze8e4IH+syYnwKHqOZgH4sux4/sG+C9u/VGnYs7mWCaB1U47RTl0X5b3OQru+B8u9A9iN
V+EG9PY9QMuavRUxTcyMRg00a0HY1B2gbos=</vt:lpwstr>
  </property>
  <property fmtid="{D5CDD505-2E9C-101B-9397-08002B2CF9AE}" pid="6" name="_new_ms_pID_725433">
    <vt:lpwstr>GAW9I+aC9MK+EDyNMB
1BXRZw==</vt:lpwstr>
  </property>
  <property fmtid="{D5CDD505-2E9C-101B-9397-08002B2CF9AE}" pid="7" name="_2015_ms_pID_725343">
    <vt:lpwstr>(3)sMk8pJD1emQhHOA5u+YCjSUEue65XUde+JvT6PJmnIt0ScstLeAPMIEOOcD62yztqH++DMlZ
RdPm6G3EDarw6Q/PWB8lYX/ew43rM/Zde+el2yaTaZWbV1S3EOpdK4PZOPuO26rWuTEFT3JA
738qmJPfcUo7XMWYanURlcHOi8HWocEVxFnTfc9LhlfHORA6fWpCaWT+wC+Dya6VgkL+PEZO
FphtwNT2jGWAP2/fDd</vt:lpwstr>
  </property>
  <property fmtid="{D5CDD505-2E9C-101B-9397-08002B2CF9AE}" pid="8" name="_2015_ms_pID_7253431">
    <vt:lpwstr>t/MHyivg6yrm6QD7PJm4hrMeGMIIfr65QpbI/Zh31gZxM4b8qlvYTY
Ho1KPczP3AeVkD+kCoGqcX4dPH8fgxdAr7s/LO/X4Obj3fVlYp48YM8nDRMzw20GIZ/c6L5W
EYayCzhv8hNHG2dnca9lP4jiVh9RoAZlgguP/ptytK+N9PFIsopA9Q57b2O+3rfMEUoGesco
VbFv8O41hbrazmhH4EYXZlRYewb+LylK4YGw</vt:lpwstr>
  </property>
  <property fmtid="{D5CDD505-2E9C-101B-9397-08002B2CF9AE}" pid="9" name="_2015_ms_pID_7253432">
    <vt:lpwstr>Q9oaIkaCEPHEU/oHd4SDTpHLG1BF0YgosBXM
Ghm4WYpbhgAydPIfqtOLkTyBq2xT1BDSCBIqzdou5DOfYj5oaR8=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1458712156</vt:lpwstr>
  </property>
  <property fmtid="{D5CDD505-2E9C-101B-9397-08002B2CF9AE}" pid="14" name="_AdHocReviewCycleID">
    <vt:i4>-425552165</vt:i4>
  </property>
  <property fmtid="{D5CDD505-2E9C-101B-9397-08002B2CF9AE}" pid="15" name="_EmailSubject">
    <vt:lpwstr>[NB-IoT] WF on paging</vt:lpwstr>
  </property>
  <property fmtid="{D5CDD505-2E9C-101B-9397-08002B2CF9AE}" pid="16" name="_AuthorEmail">
    <vt:lpwstr>albertor@qti.qualcomm.com</vt:lpwstr>
  </property>
  <property fmtid="{D5CDD505-2E9C-101B-9397-08002B2CF9AE}" pid="17" name="_AuthorEmailDisplayName">
    <vt:lpwstr>Rico Alvarino, Alberto</vt:lpwstr>
  </property>
  <property fmtid="{D5CDD505-2E9C-101B-9397-08002B2CF9AE}" pid="18" name="_PreviousAdHocReviewCycleID">
    <vt:i4>-357277313</vt:i4>
  </property>
</Properties>
</file>