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7" r:id="rId3"/>
    <p:sldId id="270" r:id="rId4"/>
    <p:sldId id="269" r:id="rId5"/>
    <p:sldId id="275" r:id="rId6"/>
    <p:sldId id="277" r:id="rId7"/>
    <p:sldId id="278" r:id="rId8"/>
    <p:sldId id="279" r:id="rId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8126" autoAdjust="0"/>
  </p:normalViewPr>
  <p:slideViewPr>
    <p:cSldViewPr>
      <p:cViewPr varScale="1">
        <p:scale>
          <a:sx n="85" d="100"/>
          <a:sy n="85" d="100"/>
        </p:scale>
        <p:origin x="-143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E58DE189-E6C9-4AB6-AC99-4433AA42F321}" type="datetimeFigureOut">
              <a:rPr lang="zh-CN" altLang="en-US"/>
              <a:pPr>
                <a:defRPr/>
              </a:pPr>
              <a:t>2017/2/16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BE84274-B68F-40BE-BD77-96161FC204E4}"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95BB0C9-82B9-446D-9C4B-B03DCF0D03E0}" type="datetimeFigureOut">
              <a:rPr lang="zh-CN" altLang="en-US"/>
              <a:pPr>
                <a:defRPr/>
              </a:pPr>
              <a:t>2017/2/16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7A281A7-8299-41EF-9C21-EE860F4D055A}"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AB27D1B-B3C5-4A27-947E-F3B1DBBB262B}" type="datetimeFigureOut">
              <a:rPr lang="zh-CN" altLang="en-US"/>
              <a:pPr>
                <a:defRPr/>
              </a:pPr>
              <a:t>2017/2/16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8FFE7C6-3534-43E3-9BA5-E1D31486810A}"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8DC31DA-4207-4CB1-851A-4DD30213DBE3}" type="datetimeFigureOut">
              <a:rPr lang="zh-CN" altLang="en-US"/>
              <a:pPr>
                <a:defRPr/>
              </a:pPr>
              <a:t>2017/2/16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A07EBF8-91CA-42D9-A258-0ADD37A51BE4}"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DD06A108-B810-41B6-B912-A1D0817F0A19}" type="datetimeFigureOut">
              <a:rPr lang="zh-CN" altLang="en-US"/>
              <a:pPr>
                <a:defRPr/>
              </a:pPr>
              <a:t>2017/2/16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82D758D-7DC6-44DC-9D1E-28839CDE69F5}"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553106E8-386C-44BF-9CDC-FDA433212409}" type="datetimeFigureOut">
              <a:rPr lang="zh-CN" altLang="en-US"/>
              <a:pPr>
                <a:defRPr/>
              </a:pPr>
              <a:t>2017/2/16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4EEDE6F-87EF-4DED-99A9-C61C563D8955}"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9D5A8B28-1C07-41EB-AF11-5F0B9AAE0887}" type="datetimeFigureOut">
              <a:rPr lang="zh-CN" altLang="en-US"/>
              <a:pPr>
                <a:defRPr/>
              </a:pPr>
              <a:t>2017/2/16</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257AF22E-AD02-4587-BDB2-EF164E834214}"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17DD66FC-8C4F-4F80-9BAA-9DF7D91074F1}" type="datetimeFigureOut">
              <a:rPr lang="zh-CN" altLang="en-US"/>
              <a:pPr>
                <a:defRPr/>
              </a:pPr>
              <a:t>2017/2/16</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8FC1DB32-7E64-4791-9608-FD0D72A8AFE2}"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F83965A-E45D-40CD-8D6E-352E13A08D3B}" type="datetimeFigureOut">
              <a:rPr lang="zh-CN" altLang="en-US"/>
              <a:pPr>
                <a:defRPr/>
              </a:pPr>
              <a:t>2017/2/16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2196CED-8D3E-4BE7-9D8C-16E8DBEBC0FA}"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22278120-B143-4998-95A7-86FEF47A0166}" type="datetimeFigureOut">
              <a:rPr lang="zh-CN" altLang="en-US"/>
              <a:pPr>
                <a:defRPr/>
              </a:pPr>
              <a:t>2017/2/16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4AB6BFE-FEF4-41BE-A1CC-A83ED8B05AE4}"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5C8DFEA-7895-4CE2-909F-C088063BB702}" type="datetimeFigureOut">
              <a:rPr lang="zh-CN" altLang="en-US"/>
              <a:pPr>
                <a:defRPr/>
              </a:pPr>
              <a:t>2017/2/16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21DEEF4-EF7C-43A5-9EB4-03EF816F7B19}"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D4788FC4-518D-469A-A274-EA68C282AF69}" type="datetimeFigureOut">
              <a:rPr lang="zh-CN" altLang="en-US"/>
              <a:pPr>
                <a:defRPr/>
              </a:pPr>
              <a:t>2017/2/16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C614937E-0FED-46A7-A4EB-D0DABA0EB60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rtlCol="0">
            <a:normAutofit fontScale="90000"/>
          </a:bodyPr>
          <a:lstStyle/>
          <a:p>
            <a:pPr fontAlgn="auto">
              <a:spcAft>
                <a:spcPts val="0"/>
              </a:spcAft>
              <a:defRPr/>
            </a:pPr>
            <a:r>
              <a:rPr lang="en-US" altLang="zh-CN" dirty="0" smtClean="0"/>
              <a:t>WF on DL Grant DCI for HARQ Bundling and </a:t>
            </a:r>
            <a:r>
              <a:rPr lang="en-US" altLang="zh-CN" dirty="0" smtClean="0"/>
              <a:t>Dynamic </a:t>
            </a:r>
            <a:r>
              <a:rPr lang="en-US" altLang="zh-CN" smtClean="0"/>
              <a:t>Ack Timing</a:t>
            </a:r>
            <a:endParaRPr lang="zh-CN" altLang="en-US" dirty="0"/>
          </a:p>
        </p:txBody>
      </p:sp>
      <p:sp>
        <p:nvSpPr>
          <p:cNvPr id="2051" name="副标题 2"/>
          <p:cNvSpPr>
            <a:spLocks noGrp="1"/>
          </p:cNvSpPr>
          <p:nvPr>
            <p:ph type="subTitle" idx="1"/>
          </p:nvPr>
        </p:nvSpPr>
        <p:spPr>
          <a:xfrm>
            <a:off x="1428750" y="4214813"/>
            <a:ext cx="6400800" cy="1752600"/>
          </a:xfrm>
        </p:spPr>
        <p:txBody>
          <a:bodyPr/>
          <a:lstStyle/>
          <a:p>
            <a:r>
              <a:rPr lang="en-US" altLang="zh-CN" dirty="0" smtClean="0">
                <a:solidFill>
                  <a:schemeClr val="tx1"/>
                </a:solidFill>
              </a:rPr>
              <a:t>Sierra Wireless, Sony, Ericsson, Virtuosys, Sequans, Nokia, ASB, Intel, </a:t>
            </a:r>
            <a:r>
              <a:rPr lang="en-US" altLang="zh-CN" dirty="0" smtClean="0">
                <a:solidFill>
                  <a:schemeClr val="tx1"/>
                </a:solidFill>
              </a:rPr>
              <a:t>Qualcomm, </a:t>
            </a:r>
            <a:r>
              <a:rPr lang="en-US" altLang="zh-CN" dirty="0" smtClean="0">
                <a:solidFill>
                  <a:schemeClr val="tx1"/>
                </a:solidFill>
              </a:rPr>
              <a:t>…</a:t>
            </a:r>
            <a:endParaRPr lang="zh-CN" altLang="en-US" dirty="0" smtClean="0">
              <a:solidFill>
                <a:schemeClr val="tx1"/>
              </a:solidFill>
            </a:endParaRPr>
          </a:p>
        </p:txBody>
      </p:sp>
      <p:sp>
        <p:nvSpPr>
          <p:cNvPr id="2052"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zh-CN" altLang="en-US">
              <a:latin typeface="Calibri" pitchFamily="34" charset="0"/>
            </a:endParaRPr>
          </a:p>
        </p:txBody>
      </p:sp>
      <p:sp>
        <p:nvSpPr>
          <p:cNvPr id="2053" name="DtsShapeName" descr="E15342G@835955749B6E11EC749357G609;;=683@CYV41043!!!!!!BIHO@]v41043!!!!@7G01C71102E29E17G3S0,18yyyy!It`vdh!Bnoushctuhno!Udlqm`ud/enb!!!!!!!!!!!!!!!!!!!!!!!!!!!!!!!!!!!!!!!!!!!!!!!!!!!!!!!!!!!!!!!!!!!!!!!!!!!!!!!!!!!!!!!!!!!!!!!!!!!!!!!!!!!!!!!!!!!!!!!!!!!!!!!!!!!!!!!!!!!!!!!!!!!!!!!!!!!!!!!!!!!!!!!!!!!!!!!!!!!!!!!!!!!!!!!!!!!!!!!!!!!!!!!!!!!!!!!!!!!!!!!!!!!!!!!!!!!!!!!!!!!!!!!!!!!!!!!!!!!!!!!!!!!!!!!!!!!!!!!!!!!!!!!!!!!!!!!!!!!!!!!!!!!!!!!!!!!!!!!!!!!!!!!!!!!!!!!!!!!!!!!!!!!!!!!!!!!!!!!!!!!!!!!!!!!!!!!!!!!!!!!!!!!!!!!!!!!!!!!!!!!!!!!!!!!!!!!!!!!!!!!!!!!!!!!!!!!!!!!!!!!!!!!!!!!!!!!!!!!!!!!!!!!!!!!!!!!!!!!!!!!!!!!!!!!!!!!!!!!!!!!!!!!!!!!!!!!!!!!!!!!!!!!!!!!!!!!!!!!!!!!!!!!!!!!!!!!!!!!!!!!!!!!!!!!!!!!!!!!!!!!!!!!!!!!!!!!!!!!!!!!!!!!!!!!!!!!!!!!!!!!!!!!!!!!!!!!!!!!!!!!!!!!!!!!!!!!!!!!!!!!!!!!!!!!!!!!!!!!!!!!!!!!!!!!!!!!!!!!!!!!!!!!!!!!!!!!!!!!!!!!!!!!!!!!!!!!!!!!!!!!!!!!!!!!!!!!!!!!!!!!!!!!!!!!!!!!!!!!!!!!!!!!!!!!!!!!!!!!!!!!!!!!!!!!!!!!!!!!!!!!!!!!!!!!!!!!!!!!!!!!!!!!!!!!!!!!!!!!!!!!!!!!!!!!!!!!!!!!!!!!!!!!!!!!!!!!!!!!!!!!!!!!!!!!!!!!!!!!!!!!!!!!!!!!!!!!!!!!!!!!!!!!!!!!!!!!!!!!!!!!!!!!!!!!!!!!!!!!!!!!!!!!!!!!!!!!!!!!!!!!!!!!!!!!!!!!!!!!!!!!!!!!!!!!!!!!!!!!!!!!!!!!!!!!!!!!!!!!!!!!!!!!!!!!!!!!!!!!!!!!!!!!!!!!!!!!!!!!!!!!!!!!!!!!!!!!!!!!!!!!!!!!!!!!!!!!!!!!!!!!!!!!!!!!!!!!!!!!!!!!!!!!!!!!!!!!!!!!!!!!!!!!!!!!!!!!!!!!!!!!!!!!!!!!!!!!!!!!!!!!!!!!!!!!!!!!!!!!!!!!!!!!!!!!!!!!!!!!!!!!!!!!!!!!!!!!!!!!!!!!!!!!!!!!!!!!!!!!!!!!!!!!!!!!!!!!!!!!!!!!!!!!!!!!!!!!!!!!!!!!!!!!!!!!!!!!!!!!!!!!!!!!!!!!!!!!!!!!!!!!!!!!!!!!!!!!!!!!!!!!!!!!!!!!!!!!!!!!!!!!!!!!!!!!!!!!!!!!!!!!!!!!!!!!!!!!!!!!!!!!!!!!!!!!!!!!!!!!!!!!!!!!!!!!!!!!!!!!!!!!!!!!!!!!!!!!!!!!!!!!!!!!!!!!!!!!!!!!!!!!!!!!!!!!!!!!!!!!!!!!!!!!!!!!!!!!!!!!!!!!!!!!!!!!!!!!!!!!!!!!!!!!!!!!!!!!!!!!!!!!!!!!!!!!!!!!!!!!!!!!!!!!!!!!!!!!!!!!!!!!!!!!!!!!!!!!!!!!!!!!!!!!!!!!!!!!!!!!!!!!!!!!!!!!!!!!!!!!!!!!!!!!!!!!!!!!!!!!!!!!!!!!!!!!!!!!!!!!!!!!!!!!!!!!!!!!!!!!!!!!!!!!!!!!!!!!!!!!!!!!!!!!!!!!!!!!!!!!!!!!!!!!!!!!!!!!!!!!!!!!!!!!!!!!!!!!!!!!!!!!!!!!!!!!!!!!!!!!!!!!!!!!!!!!!!!!!!!!!!!!!!!!!!!!!!!!!!!!!!!!!!!!!!!!!!!!!!!!!!!!!!!!!!!!!!!!!!!!!!!!!!!!!!!!!!!!!!!!!!!!!!!!!!!!!!!!!!!!!!!!!!!!!!!!!!!!!!!!!!!!!!!!!!!!!!!!!!!!!!!!!!!!!!!!!!!!!!!!!!!!!!!!!!!!!!!!!!!!!!!!!!!!!!!!!!!!!!!!!!!!!!!!!!!!!!!!!!!!!!!!!!!!!!!!!!!!!!!!!!!!!!!!!!!!!!!!!!!!!!!!!!!!!!!!!!!!!!!!!!!!!!!!!!!!!!!!!!!!!!!!!!!!!!!!!!!!!!!!!!!!!!!!!!!!!!!!!!!!!!!!!!!!!!!!!!!!!!!!!!!!!!!!!!!!!!!!!!!!!!!!!!!!!!!!!!!!!!!!!!!!!!!!!!!!!!!!!!!!!!1!^" hidden="1"/>
          <p:cNvSpPr>
            <a:spLocks noChangeArrowheads="1"/>
          </p:cNvSpPr>
          <p:nvPr/>
        </p:nvSpPr>
        <p:spPr bwMode="auto">
          <a:xfrm>
            <a:off x="0" y="457200"/>
            <a:ext cx="0" cy="0"/>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FFFF"/>
          </a:solidFill>
          <a:ln w="9525">
            <a:solidFill>
              <a:srgbClr val="000000"/>
            </a:solidFill>
            <a:miter lim="800000"/>
            <a:headEnd/>
            <a:tailEnd/>
          </a:ln>
        </p:spPr>
        <p:txBody>
          <a:bodyPr/>
          <a:lstStyle/>
          <a:p>
            <a:endParaRPr lang="zh-CN" altLang="en-US"/>
          </a:p>
        </p:txBody>
      </p:sp>
      <p:sp>
        <p:nvSpPr>
          <p:cNvPr id="2054" name="Rectangle 3"/>
          <p:cNvSpPr>
            <a:spLocks noChangeArrowheads="1"/>
          </p:cNvSpPr>
          <p:nvPr/>
        </p:nvSpPr>
        <p:spPr bwMode="auto">
          <a:xfrm>
            <a:off x="144463" y="140404"/>
            <a:ext cx="8820150" cy="1200329"/>
          </a:xfrm>
          <a:prstGeom prst="rect">
            <a:avLst/>
          </a:prstGeom>
          <a:noFill/>
          <a:ln w="9525">
            <a:noFill/>
            <a:miter lim="800000"/>
            <a:headEnd/>
            <a:tailEnd/>
          </a:ln>
        </p:spPr>
        <p:txBody>
          <a:bodyPr anchor="ctr">
            <a:spAutoFit/>
          </a:bodyPr>
          <a:lstStyle/>
          <a:p>
            <a:pPr>
              <a:tabLst>
                <a:tab pos="5851525" algn="r"/>
              </a:tabLst>
            </a:pPr>
            <a:r>
              <a:rPr lang="en-US" altLang="zh-CN" sz="2400" b="1" dirty="0">
                <a:latin typeface="Times New Roman" pitchFamily="18" charset="0"/>
                <a:cs typeface="Times New Roman" pitchFamily="18" charset="0"/>
              </a:rPr>
              <a:t>3GPP TSG RAN WG1 Meeting #</a:t>
            </a:r>
            <a:r>
              <a:rPr lang="en-US" altLang="zh-CN" sz="2400" b="1" dirty="0" smtClean="0">
                <a:latin typeface="Times New Roman" pitchFamily="18" charset="0"/>
                <a:cs typeface="Times New Roman" pitchFamily="18" charset="0"/>
              </a:rPr>
              <a:t>88</a:t>
            </a:r>
            <a:r>
              <a:rPr lang="en-US" altLang="zh-CN" sz="2400" b="1" dirty="0">
                <a:latin typeface="Times New Roman" pitchFamily="18" charset="0"/>
                <a:cs typeface="Times New Roman" pitchFamily="18" charset="0"/>
              </a:rPr>
              <a:t>		         </a:t>
            </a:r>
            <a:r>
              <a:rPr lang="en-US" altLang="zh-CN" sz="2400" dirty="0" smtClean="0">
                <a:latin typeface="Calibri" pitchFamily="34" charset="0"/>
              </a:rPr>
              <a:t>R1-1703882</a:t>
            </a:r>
            <a:endParaRPr lang="en-US" altLang="zh-CN" sz="1400" dirty="0">
              <a:solidFill>
                <a:srgbClr val="FF0000"/>
              </a:solidFill>
            </a:endParaRPr>
          </a:p>
          <a:p>
            <a:pPr eaLnBrk="0" hangingPunct="0">
              <a:tabLst>
                <a:tab pos="5851525" algn="r"/>
              </a:tabLst>
            </a:pPr>
            <a:r>
              <a:rPr lang="en-AU" altLang="zh-CN" sz="2400" b="1" dirty="0" smtClean="0">
                <a:latin typeface="Times New Roman" pitchFamily="18" charset="0"/>
                <a:cs typeface="Times New Roman" pitchFamily="18" charset="0"/>
              </a:rPr>
              <a:t>Athens, Greece 13th - 17th February 2017</a:t>
            </a:r>
            <a:endParaRPr lang="zh-CN" altLang="zh-CN" sz="2400" b="1" dirty="0" smtClean="0">
              <a:latin typeface="Times New Roman" pitchFamily="18" charset="0"/>
              <a:cs typeface="Times New Roman" pitchFamily="18" charset="0"/>
            </a:endParaRPr>
          </a:p>
          <a:p>
            <a:pPr eaLnBrk="0" hangingPunct="0">
              <a:tabLst>
                <a:tab pos="5851525" algn="r"/>
              </a:tabLst>
            </a:pPr>
            <a:r>
              <a:rPr lang="en-US" altLang="zh-CN" sz="2400" b="1" dirty="0" smtClean="0">
                <a:latin typeface="Times New Roman" pitchFamily="18" charset="0"/>
                <a:cs typeface="Times New Roman" pitchFamily="18" charset="0"/>
              </a:rPr>
              <a:t>Agenda </a:t>
            </a:r>
            <a:r>
              <a:rPr lang="en-US" altLang="zh-CN" sz="2400" b="1" dirty="0">
                <a:latin typeface="Times New Roman" pitchFamily="18" charset="0"/>
                <a:cs typeface="Times New Roman" pitchFamily="18" charset="0"/>
              </a:rPr>
              <a:t>Item: </a:t>
            </a:r>
            <a:r>
              <a:rPr lang="en-US" altLang="zh-CN" sz="2400" b="1" dirty="0" smtClean="0">
                <a:latin typeface="Times New Roman" pitchFamily="18" charset="0"/>
                <a:cs typeface="Times New Roman" pitchFamily="18" charset="0"/>
              </a:rPr>
              <a:t>7.2.3.1.3</a:t>
            </a:r>
            <a:endParaRPr lang="en-US" altLang="zh-CN" sz="24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제목 1"/>
          <p:cNvSpPr>
            <a:spLocks noGrp="1"/>
          </p:cNvSpPr>
          <p:nvPr>
            <p:ph type="title"/>
          </p:nvPr>
        </p:nvSpPr>
        <p:spPr/>
        <p:txBody>
          <a:bodyPr/>
          <a:lstStyle/>
          <a:p>
            <a:r>
              <a:rPr lang="en-US" altLang="ko-KR" dirty="0" smtClean="0">
                <a:latin typeface="Arial Unicode MS" pitchFamily="34" charset="-122"/>
                <a:ea typeface="Arial Unicode MS" pitchFamily="34" charset="-122"/>
                <a:cs typeface="Arial Unicode MS" pitchFamily="34" charset="-122"/>
              </a:rPr>
              <a:t>Background</a:t>
            </a:r>
            <a:endParaRPr lang="ko-KR" altLang="en-US" dirty="0" smtClean="0">
              <a:latin typeface="Arial Unicode MS" pitchFamily="34" charset="-122"/>
              <a:ea typeface="Arial Unicode MS" pitchFamily="34" charset="-122"/>
              <a:cs typeface="Arial Unicode MS" pitchFamily="34" charset="-122"/>
            </a:endParaRPr>
          </a:p>
        </p:txBody>
      </p:sp>
      <p:sp>
        <p:nvSpPr>
          <p:cNvPr id="3075" name="TextBox 2"/>
          <p:cNvSpPr txBox="1">
            <a:spLocks noChangeArrowheads="1"/>
          </p:cNvSpPr>
          <p:nvPr/>
        </p:nvSpPr>
        <p:spPr bwMode="auto">
          <a:xfrm>
            <a:off x="0" y="1428736"/>
            <a:ext cx="8748713" cy="461665"/>
          </a:xfrm>
          <a:prstGeom prst="rect">
            <a:avLst/>
          </a:prstGeom>
          <a:noFill/>
          <a:ln w="9525">
            <a:noFill/>
            <a:miter lim="800000"/>
            <a:headEnd/>
            <a:tailEnd/>
          </a:ln>
        </p:spPr>
        <p:txBody>
          <a:bodyPr>
            <a:spAutoFit/>
          </a:bodyPr>
          <a:lstStyle/>
          <a:p>
            <a:pPr marL="528638" lvl="1">
              <a:spcBef>
                <a:spcPts val="600"/>
              </a:spcBef>
              <a:spcAft>
                <a:spcPts val="600"/>
              </a:spcAft>
              <a:buSzPct val="56000"/>
              <a:buFont typeface="Arial" charset="0"/>
              <a:buChar char="•"/>
            </a:pPr>
            <a:endParaRPr lang="en-US" altLang="zh-CN" sz="2400" b="1" dirty="0">
              <a:latin typeface="Arial Unicode MS" pitchFamily="34" charset="-122"/>
              <a:ea typeface="Arial Unicode MS" pitchFamily="34" charset="-122"/>
              <a:cs typeface="Arial" charset="0"/>
            </a:endParaRPr>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357158" y="1643050"/>
            <a:ext cx="8072494" cy="1415772"/>
          </a:xfrm>
          <a:prstGeom prst="rect">
            <a:avLst/>
          </a:prstGeom>
        </p:spPr>
        <p:txBody>
          <a:bodyPr wrap="square">
            <a:spAutoFit/>
          </a:bodyPr>
          <a:lstStyle/>
          <a:p>
            <a:pPr marL="528638" lvl="1">
              <a:spcBef>
                <a:spcPts val="600"/>
              </a:spcBef>
              <a:spcAft>
                <a:spcPts val="600"/>
              </a:spcAft>
              <a:buSzPct val="56000"/>
              <a:buFont typeface="Arial" charset="0"/>
              <a:buChar char="•"/>
            </a:pPr>
            <a:r>
              <a:rPr lang="en-GB" altLang="zh-CN" sz="2400" dirty="0" smtClean="0">
                <a:ea typeface="Arial Unicode MS" pitchFamily="34" charset="-122"/>
                <a:cs typeface="Arial" charset="0"/>
              </a:rPr>
              <a:t> </a:t>
            </a:r>
            <a:r>
              <a:rPr lang="en-US" altLang="zh-CN" sz="2400" dirty="0" smtClean="0">
                <a:ea typeface="Arial Unicode MS" pitchFamily="34" charset="-122"/>
                <a:cs typeface="Arial" charset="0"/>
              </a:rPr>
              <a:t> </a:t>
            </a:r>
            <a:endParaRPr lang="zh-CN" altLang="zh-CN" sz="2400" dirty="0" smtClean="0">
              <a:ea typeface="Arial Unicode MS" pitchFamily="34" charset="-122"/>
              <a:cs typeface="Arial" charset="0"/>
            </a:endParaRPr>
          </a:p>
          <a:p>
            <a:pPr marL="528638" lvl="1">
              <a:spcBef>
                <a:spcPts val="600"/>
              </a:spcBef>
              <a:spcAft>
                <a:spcPts val="600"/>
              </a:spcAft>
              <a:buSzPct val="56000"/>
              <a:buFont typeface="Arial" charset="0"/>
              <a:buChar char="•"/>
            </a:pPr>
            <a:endParaRPr lang="zh-CN" altLang="zh-CN" sz="2400" dirty="0" smtClean="0">
              <a:ea typeface="Arial Unicode MS" pitchFamily="34" charset="-122"/>
              <a:cs typeface="Arial" charset="0"/>
            </a:endParaRPr>
          </a:p>
          <a:p>
            <a:pPr marL="71438">
              <a:spcBef>
                <a:spcPts val="600"/>
              </a:spcBef>
              <a:spcAft>
                <a:spcPts val="600"/>
              </a:spcAft>
              <a:buSzPct val="56000"/>
              <a:buFont typeface="Arial" charset="0"/>
              <a:buChar char="•"/>
            </a:pPr>
            <a:endParaRPr lang="en-US" altLang="zh-CN" dirty="0" smtClean="0">
              <a:ea typeface="Arial Unicode MS" pitchFamily="34" charset="-122"/>
              <a:cs typeface="Arial" charset="0"/>
            </a:endParaRPr>
          </a:p>
        </p:txBody>
      </p:sp>
      <p:sp>
        <p:nvSpPr>
          <p:cNvPr id="6" name="Content Placeholder 2"/>
          <p:cNvSpPr>
            <a:spLocks noGrp="1"/>
          </p:cNvSpPr>
          <p:nvPr>
            <p:ph idx="1"/>
          </p:nvPr>
        </p:nvSpPr>
        <p:spPr>
          <a:xfrm>
            <a:off x="457200" y="1600200"/>
            <a:ext cx="8229600" cy="4525963"/>
          </a:xfrm>
        </p:spPr>
        <p:txBody>
          <a:bodyPr/>
          <a:lstStyle/>
          <a:p>
            <a:r>
              <a:rPr lang="en-US" sz="2000" i="1" dirty="0" smtClean="0"/>
              <a:t>RAN1#87 agreement:</a:t>
            </a:r>
            <a:endParaRPr lang="en-US" sz="2000" dirty="0"/>
          </a:p>
          <a:p>
            <a:pPr lvl="1"/>
            <a:r>
              <a:rPr lang="en-US" sz="1600" i="1" dirty="0"/>
              <a:t>Introduce a dynamic timing relationship between PDSCH and HARQ-ACK controlled by the DCI</a:t>
            </a:r>
            <a:endParaRPr lang="en-US" sz="1600" dirty="0"/>
          </a:p>
          <a:p>
            <a:pPr lvl="2"/>
            <a:r>
              <a:rPr lang="en-US" sz="1400" i="1" dirty="0"/>
              <a:t>This adjusted timing relationship is enabled by a new optional 1-bit UE-specific RRC configuration parameter</a:t>
            </a:r>
            <a:endParaRPr lang="en-US" sz="1400" dirty="0"/>
          </a:p>
          <a:p>
            <a:r>
              <a:rPr lang="en-US" sz="2000" i="1" dirty="0"/>
              <a:t>RAN1#86bis agreement:</a:t>
            </a:r>
          </a:p>
          <a:p>
            <a:pPr lvl="1"/>
            <a:r>
              <a:rPr lang="en-US" sz="1600" i="1" dirty="0"/>
              <a:t>One or multiple HARQ-ACK bundles can be supported for PDSCH scheduling before switching to UL.</a:t>
            </a:r>
          </a:p>
          <a:p>
            <a:pPr lvl="2"/>
            <a:r>
              <a:rPr lang="en-US" sz="1400" i="1" dirty="0"/>
              <a:t>HARQ-ACK bundle size is defined as the number of PDSCH transmissions (corresponding to different HARQ processes) with a joint HARQ-ACK feedback</a:t>
            </a:r>
            <a:r>
              <a:rPr lang="en-US" i="1" dirty="0"/>
              <a:t>.</a:t>
            </a:r>
            <a:endParaRPr lang="en-US" dirty="0"/>
          </a:p>
          <a:p>
            <a:pPr lvl="2"/>
            <a:r>
              <a:rPr lang="en-US" sz="1400" i="1" dirty="0"/>
              <a:t>The maximum HARQ-ACK bundle size is 4</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제목 1"/>
          <p:cNvSpPr>
            <a:spLocks noGrp="1"/>
          </p:cNvSpPr>
          <p:nvPr>
            <p:ph type="title"/>
          </p:nvPr>
        </p:nvSpPr>
        <p:spPr/>
        <p:txBody>
          <a:bodyPr/>
          <a:lstStyle/>
          <a:p>
            <a:r>
              <a:rPr lang="en-US" altLang="ko-KR" dirty="0" smtClean="0">
                <a:latin typeface="Arial Unicode MS" pitchFamily="34" charset="-122"/>
                <a:ea typeface="Arial Unicode MS" pitchFamily="34" charset="-122"/>
                <a:cs typeface="Arial Unicode MS" pitchFamily="34" charset="-122"/>
              </a:rPr>
              <a:t>Observations</a:t>
            </a:r>
            <a:endParaRPr lang="ko-KR" altLang="en-US" dirty="0" smtClean="0">
              <a:latin typeface="Arial Unicode MS" pitchFamily="34" charset="-122"/>
              <a:ea typeface="Arial Unicode MS" pitchFamily="34" charset="-122"/>
              <a:cs typeface="Arial Unicode MS" pitchFamily="34" charset="-122"/>
            </a:endParaRPr>
          </a:p>
        </p:txBody>
      </p:sp>
      <p:sp>
        <p:nvSpPr>
          <p:cNvPr id="3075" name="TextBox 2"/>
          <p:cNvSpPr txBox="1">
            <a:spLocks noChangeArrowheads="1"/>
          </p:cNvSpPr>
          <p:nvPr/>
        </p:nvSpPr>
        <p:spPr bwMode="auto">
          <a:xfrm>
            <a:off x="0" y="1428736"/>
            <a:ext cx="8748713" cy="461665"/>
          </a:xfrm>
          <a:prstGeom prst="rect">
            <a:avLst/>
          </a:prstGeom>
          <a:noFill/>
          <a:ln w="9525">
            <a:noFill/>
            <a:miter lim="800000"/>
            <a:headEnd/>
            <a:tailEnd/>
          </a:ln>
        </p:spPr>
        <p:txBody>
          <a:bodyPr>
            <a:spAutoFit/>
          </a:bodyPr>
          <a:lstStyle/>
          <a:p>
            <a:pPr marL="528638" lvl="1">
              <a:spcBef>
                <a:spcPts val="600"/>
              </a:spcBef>
              <a:spcAft>
                <a:spcPts val="600"/>
              </a:spcAft>
              <a:buSzPct val="56000"/>
              <a:buFont typeface="Arial" charset="0"/>
              <a:buChar char="•"/>
            </a:pPr>
            <a:endParaRPr lang="en-US" altLang="zh-CN" sz="2400" b="1" dirty="0">
              <a:latin typeface="Arial Unicode MS" pitchFamily="34" charset="-122"/>
              <a:ea typeface="Arial Unicode MS" pitchFamily="34" charset="-122"/>
              <a:cs typeface="Arial" charset="0"/>
            </a:endParaRPr>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428596" y="1348800"/>
            <a:ext cx="8072494" cy="923330"/>
          </a:xfrm>
          <a:prstGeom prst="rect">
            <a:avLst/>
          </a:prstGeom>
        </p:spPr>
        <p:txBody>
          <a:bodyPr wrap="square">
            <a:spAutoFit/>
          </a:bodyPr>
          <a:lstStyle/>
          <a:p>
            <a:pPr marL="71438" hangingPunct="0">
              <a:spcBef>
                <a:spcPts val="600"/>
              </a:spcBef>
              <a:spcAft>
                <a:spcPts val="600"/>
              </a:spcAft>
              <a:buSzPct val="56000"/>
              <a:buFont typeface="Arial" charset="0"/>
              <a:buChar char="•"/>
            </a:pPr>
            <a:r>
              <a:rPr lang="x-none" altLang="zh-CN" sz="2000" smtClean="0">
                <a:latin typeface="Arial" pitchFamily="34" charset="0"/>
                <a:ea typeface="Arial Unicode MS" pitchFamily="34" charset="-122"/>
                <a:cs typeface="Arial" pitchFamily="34" charset="0"/>
              </a:rPr>
              <a:t>.</a:t>
            </a:r>
            <a:endParaRPr lang="zh-CN" altLang="zh-CN" sz="2000" dirty="0" smtClean="0">
              <a:latin typeface="Arial" pitchFamily="34" charset="0"/>
              <a:ea typeface="Arial Unicode MS" pitchFamily="34" charset="-122"/>
              <a:cs typeface="Arial" pitchFamily="34" charset="0"/>
            </a:endParaRPr>
          </a:p>
          <a:p>
            <a:pPr marL="71438" hangingPunct="0">
              <a:spcBef>
                <a:spcPts val="600"/>
              </a:spcBef>
              <a:spcAft>
                <a:spcPts val="600"/>
              </a:spcAft>
              <a:buSzPct val="56000"/>
            </a:pPr>
            <a:endParaRPr lang="zh-CN" altLang="zh-CN" sz="2400" dirty="0" smtClean="0">
              <a:ea typeface="Arial Unicode MS" pitchFamily="34" charset="-122"/>
              <a:cs typeface="Arial" charset="0"/>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Content Placeholder 2"/>
          <p:cNvSpPr>
            <a:spLocks noGrp="1"/>
          </p:cNvSpPr>
          <p:nvPr>
            <p:ph idx="1"/>
          </p:nvPr>
        </p:nvSpPr>
        <p:spPr>
          <a:xfrm>
            <a:off x="457200" y="1600200"/>
            <a:ext cx="8229600" cy="4525963"/>
          </a:xfrm>
        </p:spPr>
        <p:txBody>
          <a:bodyPr/>
          <a:lstStyle/>
          <a:p>
            <a:r>
              <a:rPr lang="en-US" sz="2800" dirty="0" smtClean="0"/>
              <a:t>Delay PUCCH is useful in three scenarios:</a:t>
            </a:r>
          </a:p>
          <a:p>
            <a:pPr lvl="1"/>
            <a:r>
              <a:rPr lang="en-US" sz="2400" dirty="0" smtClean="0"/>
              <a:t>Small repeats: </a:t>
            </a:r>
          </a:p>
          <a:p>
            <a:pPr lvl="2"/>
            <a:r>
              <a:rPr lang="en-US" sz="2000" dirty="0" smtClean="0"/>
              <a:t>Up to 11 SF (8 PDSCH repeats), </a:t>
            </a:r>
          </a:p>
          <a:p>
            <a:pPr lvl="2"/>
            <a:r>
              <a:rPr lang="en-US" sz="2000" dirty="0" smtClean="0"/>
              <a:t>Up to 14 SF (16 PDSCH repeats)</a:t>
            </a:r>
          </a:p>
          <a:p>
            <a:pPr lvl="1"/>
            <a:r>
              <a:rPr lang="en-US" sz="2400" dirty="0" smtClean="0"/>
              <a:t>HARQ </a:t>
            </a:r>
            <a:r>
              <a:rPr lang="en-US" sz="2400" dirty="0" smtClean="0"/>
              <a:t>Bundling: </a:t>
            </a:r>
          </a:p>
          <a:p>
            <a:pPr lvl="2"/>
            <a:r>
              <a:rPr lang="en-US" sz="2000" dirty="0"/>
              <a:t>Up to 11 SF </a:t>
            </a:r>
            <a:endParaRPr lang="en-US" sz="2000" dirty="0" smtClean="0"/>
          </a:p>
          <a:p>
            <a:pPr lvl="1"/>
            <a:r>
              <a:rPr lang="en-US" sz="2400" dirty="0"/>
              <a:t>Real-time/VoLTE: </a:t>
            </a:r>
          </a:p>
          <a:p>
            <a:pPr lvl="2"/>
            <a:r>
              <a:rPr lang="en-US" sz="2000" dirty="0"/>
              <a:t>Up to 11 SF– 4 repeats UL Grant</a:t>
            </a:r>
          </a:p>
          <a:p>
            <a:pPr lvl="2"/>
            <a:r>
              <a:rPr lang="en-US" sz="2000" dirty="0"/>
              <a:t>Up to 17 SF – 8 repeats UL </a:t>
            </a:r>
            <a:r>
              <a:rPr lang="en-US" sz="2000" dirty="0" smtClean="0"/>
              <a:t>Grant</a:t>
            </a:r>
            <a:endParaRPr lang="en-US" sz="2000" dirty="0" smtClean="0"/>
          </a:p>
          <a:p>
            <a:r>
              <a:rPr lang="en-US" sz="2800" dirty="0" smtClean="0"/>
              <a:t>Strive to have one DCI design to support all three scenarios </a:t>
            </a:r>
            <a:endParaRPr lang="en-US" sz="2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제목 1"/>
          <p:cNvSpPr>
            <a:spLocks noGrp="1"/>
          </p:cNvSpPr>
          <p:nvPr>
            <p:ph type="title"/>
          </p:nvPr>
        </p:nvSpPr>
        <p:spPr/>
        <p:txBody>
          <a:bodyPr/>
          <a:lstStyle/>
          <a:p>
            <a:r>
              <a:rPr lang="en-US" altLang="ko-KR" dirty="0" smtClean="0">
                <a:latin typeface="Arial Unicode MS" pitchFamily="34" charset="-122"/>
                <a:ea typeface="Arial Unicode MS" pitchFamily="34" charset="-122"/>
                <a:cs typeface="Arial Unicode MS" pitchFamily="34" charset="-122"/>
              </a:rPr>
              <a:t>Proposal #1  </a:t>
            </a:r>
            <a:endParaRPr lang="ko-KR" altLang="en-US" dirty="0" smtClean="0">
              <a:latin typeface="Arial Unicode MS" pitchFamily="34" charset="-122"/>
              <a:ea typeface="Arial Unicode MS" pitchFamily="34" charset="-122"/>
              <a:cs typeface="Arial Unicode MS" pitchFamily="34" charset="-122"/>
            </a:endParaRPr>
          </a:p>
        </p:txBody>
      </p:sp>
      <p:sp>
        <p:nvSpPr>
          <p:cNvPr id="4" name="Content Placeholder 2"/>
          <p:cNvSpPr>
            <a:spLocks noGrp="1"/>
          </p:cNvSpPr>
          <p:nvPr>
            <p:ph idx="1"/>
          </p:nvPr>
        </p:nvSpPr>
        <p:spPr>
          <a:xfrm>
            <a:off x="457200" y="1600200"/>
            <a:ext cx="8229600" cy="4525963"/>
          </a:xfrm>
        </p:spPr>
        <p:txBody>
          <a:bodyPr/>
          <a:lstStyle/>
          <a:p>
            <a:r>
              <a:rPr lang="en-GB" sz="2400" dirty="0"/>
              <a:t>When bundling </a:t>
            </a:r>
            <a:r>
              <a:rPr lang="en-GB" sz="2400" dirty="0" smtClean="0"/>
              <a:t>and/or dynamic ACK timing is configured by RRC, </a:t>
            </a:r>
            <a:r>
              <a:rPr lang="en-GB" sz="2400" dirty="0"/>
              <a:t>the HD-FDD DL Grant contains the DCI field </a:t>
            </a:r>
            <a:r>
              <a:rPr lang="en-GB" sz="2400" dirty="0" smtClean="0"/>
              <a:t>“HARQ-ACK Delay”</a:t>
            </a:r>
            <a:r>
              <a:rPr lang="en-US" sz="2400" dirty="0" smtClean="0"/>
              <a:t> </a:t>
            </a:r>
            <a:r>
              <a:rPr lang="en-US" sz="2400" dirty="0" smtClean="0"/>
              <a:t>which indicates the subframes of delay between end of PDSCH and start of ACK/NACK. Down select from:</a:t>
            </a:r>
          </a:p>
          <a:p>
            <a:pPr lvl="1"/>
            <a:r>
              <a:rPr lang="en-US" sz="2000" dirty="0" smtClean="0"/>
              <a:t>Option1: 2 bits {4, 7,9,11} SF</a:t>
            </a:r>
          </a:p>
          <a:p>
            <a:pPr lvl="1"/>
            <a:r>
              <a:rPr lang="en-US" sz="2000" dirty="0" smtClean="0"/>
              <a:t>Option2: 3 bits with two ranges configured by RRC</a:t>
            </a:r>
          </a:p>
          <a:p>
            <a:pPr lvl="2"/>
            <a:r>
              <a:rPr lang="en-US" sz="1800" dirty="0" smtClean="0"/>
              <a:t>Range 1 {4-11} </a:t>
            </a:r>
            <a:r>
              <a:rPr lang="en-US" sz="1800" dirty="0" smtClean="0"/>
              <a:t>SF </a:t>
            </a:r>
            <a:endParaRPr lang="en-US" sz="1800" dirty="0" smtClean="0"/>
          </a:p>
          <a:p>
            <a:pPr lvl="2"/>
            <a:r>
              <a:rPr lang="en-US" sz="1800" dirty="0" smtClean="0"/>
              <a:t>Range 2 {4,5,7,9,11,13,15,17}  SF </a:t>
            </a:r>
          </a:p>
          <a:p>
            <a:pPr lvl="1"/>
            <a:r>
              <a:rPr lang="en-US" sz="2000" dirty="0" smtClean="0"/>
              <a:t>Option3: </a:t>
            </a:r>
            <a:r>
              <a:rPr lang="en-US" sz="2000" dirty="0"/>
              <a:t>4 </a:t>
            </a:r>
            <a:r>
              <a:rPr lang="en-US" sz="2000" dirty="0" smtClean="0"/>
              <a:t>bits {4-19} </a:t>
            </a:r>
            <a:r>
              <a:rPr lang="en-US" sz="2000" dirty="0" smtClean="0"/>
              <a:t>SF</a:t>
            </a:r>
          </a:p>
          <a:p>
            <a:pPr lvl="1"/>
            <a:endParaRPr lang="en-US" sz="2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Observations</a:t>
            </a:r>
            <a:endParaRPr lang="en-US" dirty="0"/>
          </a:p>
        </p:txBody>
      </p:sp>
      <p:sp>
        <p:nvSpPr>
          <p:cNvPr id="3" name="Content Placeholder 2"/>
          <p:cNvSpPr>
            <a:spLocks noGrp="1"/>
          </p:cNvSpPr>
          <p:nvPr>
            <p:ph idx="1"/>
          </p:nvPr>
        </p:nvSpPr>
        <p:spPr/>
        <p:txBody>
          <a:bodyPr/>
          <a:lstStyle/>
          <a:p>
            <a:r>
              <a:rPr lang="en-US" dirty="0" smtClean="0"/>
              <a:t>For HARQ bundling, the number of TBs in the bundle need to be indicated to the UE to avoid erroneous ACK indications</a:t>
            </a:r>
          </a:p>
          <a:p>
            <a:r>
              <a:rPr lang="en-US" dirty="0" smtClean="0"/>
              <a:t>Given repeats are not support with bundling, the MPDCCH or PDCSH repeat fields can be re-purposed to indicate this.</a:t>
            </a:r>
          </a:p>
          <a:p>
            <a:r>
              <a:rPr lang="en-US" dirty="0" smtClean="0"/>
              <a:t>There are two options are proposed</a:t>
            </a:r>
            <a:endParaRPr lang="en-US" dirty="0"/>
          </a:p>
        </p:txBody>
      </p:sp>
    </p:spTree>
    <p:extLst>
      <p:ext uri="{BB962C8B-B14F-4D97-AF65-F5344CB8AC3E}">
        <p14:creationId xmlns:p14="http://schemas.microsoft.com/office/powerpoint/2010/main" val="20817666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제목 1"/>
          <p:cNvSpPr>
            <a:spLocks noGrp="1"/>
          </p:cNvSpPr>
          <p:nvPr>
            <p:ph type="title"/>
          </p:nvPr>
        </p:nvSpPr>
        <p:spPr/>
        <p:txBody>
          <a:bodyPr/>
          <a:lstStyle/>
          <a:p>
            <a:r>
              <a:rPr lang="en-US" altLang="ko-KR" dirty="0" smtClean="0">
                <a:latin typeface="Arial Unicode MS" pitchFamily="34" charset="-122"/>
                <a:ea typeface="Arial Unicode MS" pitchFamily="34" charset="-122"/>
                <a:cs typeface="Arial Unicode MS" pitchFamily="34" charset="-122"/>
              </a:rPr>
              <a:t>Proposal #2  </a:t>
            </a:r>
            <a:endParaRPr lang="ko-KR" altLang="en-US" dirty="0" smtClean="0">
              <a:latin typeface="Arial Unicode MS" pitchFamily="34" charset="-122"/>
              <a:ea typeface="Arial Unicode MS" pitchFamily="34" charset="-122"/>
              <a:cs typeface="Arial Unicode MS" pitchFamily="34" charset="-122"/>
            </a:endParaRPr>
          </a:p>
        </p:txBody>
      </p:sp>
      <p:sp>
        <p:nvSpPr>
          <p:cNvPr id="4" name="Content Placeholder 2"/>
          <p:cNvSpPr>
            <a:spLocks noGrp="1"/>
          </p:cNvSpPr>
          <p:nvPr>
            <p:ph idx="1"/>
          </p:nvPr>
        </p:nvSpPr>
        <p:spPr>
          <a:xfrm>
            <a:off x="457200" y="1600200"/>
            <a:ext cx="8229600" cy="4525963"/>
          </a:xfrm>
        </p:spPr>
        <p:txBody>
          <a:bodyPr/>
          <a:lstStyle/>
          <a:p>
            <a:r>
              <a:rPr lang="en-GB" sz="1800" b="1" dirty="0"/>
              <a:t>When </a:t>
            </a:r>
            <a:r>
              <a:rPr lang="en-GB" sz="1800" b="1" dirty="0" smtClean="0"/>
              <a:t>bundling </a:t>
            </a:r>
            <a:r>
              <a:rPr lang="en-GB" sz="1800" b="1" dirty="0"/>
              <a:t>is </a:t>
            </a:r>
            <a:r>
              <a:rPr lang="en-GB" sz="1800" b="1" dirty="0" smtClean="0"/>
              <a:t>configured, the </a:t>
            </a:r>
            <a:r>
              <a:rPr lang="en-GB" sz="1800" b="1" dirty="0" smtClean="0"/>
              <a:t>HD-FDD </a:t>
            </a:r>
            <a:r>
              <a:rPr lang="en-GB" sz="1800" b="1" dirty="0" smtClean="0"/>
              <a:t>DL </a:t>
            </a:r>
            <a:r>
              <a:rPr lang="en-GB" sz="1800" b="1" dirty="0" smtClean="0"/>
              <a:t>Grant contains the DCI field “TBs in Bundle” which holds the number of TBs in the HARQ bundle [1,2,3,4] 	</a:t>
            </a:r>
            <a:endParaRPr lang="en-GB" sz="1800" b="1" dirty="0" smtClean="0"/>
          </a:p>
          <a:p>
            <a:r>
              <a:rPr lang="en-GB" sz="1800" b="1" dirty="0" smtClean="0"/>
              <a:t>Option 1: </a:t>
            </a:r>
          </a:p>
          <a:p>
            <a:pPr lvl="1"/>
            <a:r>
              <a:rPr lang="en-GB" sz="1600" b="1" dirty="0" smtClean="0"/>
              <a:t>Add a “Bundling on/off” field to DCI (+ 1 bit)</a:t>
            </a:r>
          </a:p>
          <a:p>
            <a:pPr lvl="1"/>
            <a:r>
              <a:rPr lang="en-GB" sz="1600" b="1" dirty="0" smtClean="0"/>
              <a:t>If </a:t>
            </a:r>
            <a:r>
              <a:rPr lang="en-GB" sz="1600" b="1" dirty="0" smtClean="0"/>
              <a:t>“Bundling on/off” </a:t>
            </a:r>
            <a:r>
              <a:rPr lang="en-GB" sz="1600" b="1" dirty="0" smtClean="0"/>
              <a:t>field =1 then </a:t>
            </a:r>
            <a:r>
              <a:rPr lang="en-GB" sz="1600" b="1" dirty="0" smtClean="0"/>
              <a:t>the “MPDCCH repeat” </a:t>
            </a:r>
            <a:r>
              <a:rPr lang="en-GB" sz="1600" b="1" dirty="0" smtClean="0"/>
              <a:t>field </a:t>
            </a:r>
            <a:r>
              <a:rPr lang="en-GB" sz="1600" b="1" dirty="0" smtClean="0"/>
              <a:t>is re-</a:t>
            </a:r>
            <a:r>
              <a:rPr lang="en-GB" sz="1600" b="1" dirty="0" smtClean="0"/>
              <a:t>purposed </a:t>
            </a:r>
            <a:r>
              <a:rPr lang="en-GB" sz="1600" b="1" dirty="0" smtClean="0"/>
              <a:t>for the “TBs in Bundle” Field </a:t>
            </a:r>
            <a:endParaRPr lang="en-GB" sz="1600" b="1" dirty="0" smtClean="0"/>
          </a:p>
          <a:p>
            <a:r>
              <a:rPr lang="en-GB" sz="1800" b="1" dirty="0" smtClean="0"/>
              <a:t>Option 2:</a:t>
            </a:r>
          </a:p>
          <a:p>
            <a:pPr lvl="1"/>
            <a:r>
              <a:rPr lang="en-GB" sz="1600" b="1" dirty="0" smtClean="0"/>
              <a:t>MPDCCH </a:t>
            </a:r>
            <a:r>
              <a:rPr lang="en-GB" sz="1600" b="1" dirty="0"/>
              <a:t>repeats are not supported when </a:t>
            </a:r>
            <a:r>
              <a:rPr lang="en-GB" sz="1600" b="1" dirty="0" smtClean="0"/>
              <a:t>the PDSCH </a:t>
            </a:r>
            <a:r>
              <a:rPr lang="en-GB" sz="1600" b="1" dirty="0"/>
              <a:t>repeats </a:t>
            </a:r>
            <a:r>
              <a:rPr lang="en-GB" sz="1600" b="1" dirty="0" smtClean="0"/>
              <a:t>field=0 in the HD-FDD DL grant</a:t>
            </a:r>
            <a:endParaRPr lang="en-US" sz="1600" dirty="0"/>
          </a:p>
          <a:p>
            <a:pPr lvl="1"/>
            <a:r>
              <a:rPr lang="en-GB" sz="1600" b="1" dirty="0" smtClean="0"/>
              <a:t>If </a:t>
            </a:r>
            <a:r>
              <a:rPr lang="en-GB" sz="1600" b="1" dirty="0" smtClean="0"/>
              <a:t>“PDSCH Repeats” </a:t>
            </a:r>
            <a:r>
              <a:rPr lang="en-GB" sz="1600" b="1" dirty="0" smtClean="0"/>
              <a:t>Field=0 </a:t>
            </a:r>
            <a:r>
              <a:rPr lang="en-GB" sz="1600" b="1" dirty="0" smtClean="0"/>
              <a:t>then the “MPDCCH </a:t>
            </a:r>
            <a:r>
              <a:rPr lang="en-GB" sz="1600" b="1" dirty="0"/>
              <a:t>repeat” field is re-purposed for the “TBs in Bundle” </a:t>
            </a:r>
            <a:r>
              <a:rPr lang="en-GB" sz="1600" b="1" dirty="0" smtClean="0"/>
              <a:t>Field</a:t>
            </a:r>
            <a:endParaRPr lang="en-GB" sz="1600" b="1" dirty="0"/>
          </a:p>
          <a:p>
            <a:pPr lvl="1"/>
            <a:r>
              <a:rPr lang="en-GB" sz="1600" b="1" dirty="0" smtClean="0"/>
              <a:t>Note</a:t>
            </a:r>
            <a:r>
              <a:rPr lang="en-GB" sz="1600" b="1" dirty="0" smtClean="0"/>
              <a:t>: Option 2 require 1 less DCI bit</a:t>
            </a:r>
          </a:p>
        </p:txBody>
      </p:sp>
    </p:spTree>
    <p:extLst>
      <p:ext uri="{BB962C8B-B14F-4D97-AF65-F5344CB8AC3E}">
        <p14:creationId xmlns:p14="http://schemas.microsoft.com/office/powerpoint/2010/main" val="4116494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Observation</a:t>
            </a:r>
            <a:endParaRPr lang="en-US" dirty="0"/>
          </a:p>
        </p:txBody>
      </p:sp>
      <p:sp>
        <p:nvSpPr>
          <p:cNvPr id="3" name="Content Placeholder 2"/>
          <p:cNvSpPr>
            <a:spLocks noGrp="1"/>
          </p:cNvSpPr>
          <p:nvPr>
            <p:ph idx="1"/>
          </p:nvPr>
        </p:nvSpPr>
        <p:spPr/>
        <p:txBody>
          <a:bodyPr/>
          <a:lstStyle/>
          <a:p>
            <a:r>
              <a:rPr lang="en-US" dirty="0" smtClean="0"/>
              <a:t>It is useful for the eNB to be able to decide as late as possible the number of TBs in the bundle so that the eNB can interrupt the bundle with other data</a:t>
            </a:r>
          </a:p>
          <a:p>
            <a:r>
              <a:rPr lang="en-US" dirty="0" smtClean="0"/>
              <a:t>Proposal #3 allows for this enhancement</a:t>
            </a:r>
          </a:p>
          <a:p>
            <a:r>
              <a:rPr lang="en-US" dirty="0" smtClean="0"/>
              <a:t>Allows eNB to lower “TBs in Bundle” after bundle starts e.g. start with size 4 , then change to size 2. </a:t>
            </a:r>
          </a:p>
          <a:p>
            <a:endParaRPr lang="en-US" dirty="0"/>
          </a:p>
        </p:txBody>
      </p:sp>
    </p:spTree>
    <p:extLst>
      <p:ext uri="{BB962C8B-B14F-4D97-AF65-F5344CB8AC3E}">
        <p14:creationId xmlns:p14="http://schemas.microsoft.com/office/powerpoint/2010/main" val="6105731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#3</a:t>
            </a:r>
            <a:endParaRPr lang="en-US" dirty="0"/>
          </a:p>
        </p:txBody>
      </p:sp>
      <p:sp>
        <p:nvSpPr>
          <p:cNvPr id="3" name="Content Placeholder 2"/>
          <p:cNvSpPr>
            <a:spLocks noGrp="1"/>
          </p:cNvSpPr>
          <p:nvPr>
            <p:ph idx="1"/>
          </p:nvPr>
        </p:nvSpPr>
        <p:spPr/>
        <p:txBody>
          <a:bodyPr/>
          <a:lstStyle/>
          <a:p>
            <a:r>
              <a:rPr lang="en-US" dirty="0"/>
              <a:t>UE sends an ACK </a:t>
            </a:r>
            <a:r>
              <a:rPr lang="en-US" dirty="0" smtClean="0"/>
              <a:t>for the bundle only </a:t>
            </a:r>
            <a:r>
              <a:rPr lang="en-US" dirty="0"/>
              <a:t>if</a:t>
            </a:r>
          </a:p>
          <a:p>
            <a:pPr lvl="1"/>
            <a:r>
              <a:rPr lang="en-US" dirty="0" smtClean="0"/>
              <a:t>The number of decoded DL grants corresponding to the bundle equals the </a:t>
            </a:r>
            <a:r>
              <a:rPr lang="en-CA" dirty="0" smtClean="0"/>
              <a:t>“</a:t>
            </a:r>
            <a:r>
              <a:rPr lang="en-CA" dirty="0"/>
              <a:t>TBs in Bundle” </a:t>
            </a:r>
            <a:r>
              <a:rPr lang="en-CA" dirty="0" smtClean="0"/>
              <a:t>field in </a:t>
            </a:r>
            <a:r>
              <a:rPr lang="en-US" dirty="0" smtClean="0"/>
              <a:t>the </a:t>
            </a:r>
            <a:r>
              <a:rPr lang="en-US" b="1" u="sng" dirty="0" smtClean="0"/>
              <a:t>last</a:t>
            </a:r>
            <a:r>
              <a:rPr lang="en-US" u="sng" dirty="0" smtClean="0"/>
              <a:t> </a:t>
            </a:r>
            <a:r>
              <a:rPr lang="en-US" dirty="0" smtClean="0"/>
              <a:t>decoded DL grant in the bundle ,and</a:t>
            </a:r>
          </a:p>
          <a:p>
            <a:pPr lvl="1"/>
            <a:r>
              <a:rPr lang="en-US" dirty="0" smtClean="0"/>
              <a:t>All PDSCH’s in the bundle are </a:t>
            </a:r>
            <a:r>
              <a:rPr lang="en-US" dirty="0"/>
              <a:t>successfully decoded</a:t>
            </a:r>
          </a:p>
          <a:p>
            <a:r>
              <a:rPr lang="en-US" dirty="0" smtClean="0"/>
              <a:t>Otherwise, UE </a:t>
            </a:r>
            <a:r>
              <a:rPr lang="en-US" dirty="0"/>
              <a:t>sends a </a:t>
            </a:r>
            <a:r>
              <a:rPr lang="en-US" dirty="0" smtClean="0"/>
              <a:t>NACK</a:t>
            </a:r>
            <a:endParaRPr lang="en-US" dirty="0"/>
          </a:p>
          <a:p>
            <a:endParaRPr lang="en-US" dirty="0"/>
          </a:p>
        </p:txBody>
      </p:sp>
    </p:spTree>
    <p:extLst>
      <p:ext uri="{BB962C8B-B14F-4D97-AF65-F5344CB8AC3E}">
        <p14:creationId xmlns:p14="http://schemas.microsoft.com/office/powerpoint/2010/main" val="341521563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10766</TotalTime>
  <Words>482</Words>
  <Application>Microsoft Office PowerPoint</Application>
  <PresentationFormat>On-screen Show (4:3)</PresentationFormat>
  <Paragraphs>55</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主题</vt:lpstr>
      <vt:lpstr>WF on DL Grant DCI for HARQ Bundling and Dynamic Ack Timing</vt:lpstr>
      <vt:lpstr>Background</vt:lpstr>
      <vt:lpstr>Observations</vt:lpstr>
      <vt:lpstr>Proposal #1  </vt:lpstr>
      <vt:lpstr>Observations</vt:lpstr>
      <vt:lpstr>Proposal #2  </vt:lpstr>
      <vt:lpstr>Observation</vt:lpstr>
      <vt:lpstr>Proposal #3</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physical layer aspects of random access procedure transmission</dc:title>
  <dc:creator>Yi Wang(Eason)</dc:creator>
  <cp:lastModifiedBy>Sierra</cp:lastModifiedBy>
  <cp:revision>378</cp:revision>
  <dcterms:created xsi:type="dcterms:W3CDTF">2015-11-15T19:00:12Z</dcterms:created>
  <dcterms:modified xsi:type="dcterms:W3CDTF">2017-02-16T06:59:32Z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(4)SIA8rbXXO6qdpSKKIzbE6QyA2Hfnw4ewgyEAmvqKjbcJ62lDexBNXweI9t4hcLINCHD6Oh2P
vm5ZgLCc5IEmQGFNY5TxorWuLLLGx5pneHhTQZIeDvHAwKKyflvtBTkvX44ErElkZP94JvBP
/2nfFbgx49STRWk5oFVy9hj4LTJWE53Q9bDiZpf4GNSbsmlXW3Nkelyo8KoX5TBROslKKQK1
2rAoQTgbQiBsG0iadR</vt:lpwstr>
  </property>
  <property fmtid="{D5CDD505-2E9C-101B-9397-08002B2CF9AE}" pid="3" name="_new_ms_pID_725431">
    <vt:lpwstr>Ul5HnoyhMbWCP8hVEt/A7c1Q6oZnoBODczwbGSVX0gPbTCH0rly/7b
3EPqURdBMuZa++a9UUOXPXKMoNYSXjxgqq1CuuVBcCC9mqAArqJMCX2rwixGnG7DTQSaRxlY
/GL/E5GpgFrOC6wMFxJlNobugw0D3NtRHzZ05fROmxI9DWMNDJG1jMjYG3ioDow1j66uiXW2
+IReGf5OHHb/dDK0/MRfKbgW0AuwtG4d/OMG</vt:lpwstr>
  </property>
  <property fmtid="{D5CDD505-2E9C-101B-9397-08002B2CF9AE}" pid="4" name="_new_ms_pID_725432">
    <vt:lpwstr>mO9g+7/8AX4b9gSix6vCdRMBYplt4iQiKJcr
/MCFd6Hj4SlR8DsRojVNOd2C60r0o5dqYJYonxcue5c1SdNln/25wtCA2sv0q5up6OGTsQY7
tl/hb3kUZINtNo//b8qnzTqnTDyqvmArcxKl6X9kVWhhapF79b53sqVfwTsvNB4BMXmGjMPW
gMYSH0xXpdrtYNBgW/wG4MV6TQDOVxji/CfsunT6gFLAz4SVVffGTE</vt:lpwstr>
  </property>
  <property fmtid="{D5CDD505-2E9C-101B-9397-08002B2CF9AE}" pid="5" name="_new_ms_pID_725433">
    <vt:lpwstr>O9/akDdQPSPUImIh+G
j22+sA==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1471852709</vt:lpwstr>
  </property>
  <property fmtid="{D5CDD505-2E9C-101B-9397-08002B2CF9AE}" pid="10" name="_2015_ms_pID_725343">
    <vt:lpwstr>(2)pu+nyoxBT982fS3AQAlYfX7SOwsncgpbygOEIPJkEuBus/An+PD1WY1DKau+KbJhjnc4473H
VdMCREDwvNiMRzBMxFuQt26TNHW9XfMeuIr+YbxkM8r7/kbyhENBiocUAlJv+5xIUuq2QdYm
KPZa+Zm6yYwY8bzVzgdcb0ceG5wmCC9NvTMvfUejR4LK6r2cZ7MPpcGO93Ldl8wTi0j692LL
ij0D/FKmsrQU3GvgBe</vt:lpwstr>
  </property>
  <property fmtid="{D5CDD505-2E9C-101B-9397-08002B2CF9AE}" pid="11" name="_2015_ms_pID_7253431">
    <vt:lpwstr>2mNoC7AESVn2eVeBWzgtxtM5Fu/L1Mv2kC1X0s7Bo1co93OdGmICrX
iVxcwwpCRB5Pc8pCJtn5TNQXJWLS3i7eD+kGyDS2CZX+ACFTjkIgztB13fzAG4wyPPeiuzSe
9kExsq4PR3eA32QiGSXxA0cr/FQ8W+CFEzGDYnGr2bwXxg==</vt:lpwstr>
  </property>
</Properties>
</file>