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72" r:id="rId4"/>
    <p:sldId id="268" r:id="rId5"/>
    <p:sldId id="270" r:id="rId6"/>
    <p:sldId id="27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21" autoAdjust="0"/>
    <p:restoredTop sz="94660"/>
  </p:normalViewPr>
  <p:slideViewPr>
    <p:cSldViewPr snapToGrid="0">
      <p:cViewPr varScale="1">
        <p:scale>
          <a:sx n="72" d="100"/>
          <a:sy n="72" d="100"/>
        </p:scale>
        <p:origin x="95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FA0EA2-EFA5-4DD1-8CA0-CC7640E454A9}" type="datetimeFigureOut">
              <a:rPr lang="en-US" smtClean="0"/>
              <a:pPr/>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FA0EA2-EFA5-4DD1-8CA0-CC7640E454A9}" type="datetimeFigureOut">
              <a:rPr lang="en-US" smtClean="0"/>
              <a:pPr/>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2/15/2017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4969" y="1568409"/>
            <a:ext cx="11365002" cy="2387600"/>
          </a:xfrm>
        </p:spPr>
        <p:txBody>
          <a:bodyPr anchor="ctr">
            <a:noAutofit/>
          </a:bodyPr>
          <a:lstStyle/>
          <a:p>
            <a:r>
              <a:rPr lang="en-US" dirty="0"/>
              <a:t>WF on </a:t>
            </a:r>
            <a:r>
              <a:rPr lang="en-GB" dirty="0"/>
              <a:t>NPRS/PRS Collision in NB-</a:t>
            </a:r>
            <a:r>
              <a:rPr lang="en-GB" dirty="0" err="1"/>
              <a:t>IoT</a:t>
            </a:r>
            <a:endParaRPr lang="en-US" dirty="0"/>
          </a:p>
        </p:txBody>
      </p:sp>
      <p:sp>
        <p:nvSpPr>
          <p:cNvPr id="3" name="Subtitle 2"/>
          <p:cNvSpPr>
            <a:spLocks noGrp="1"/>
          </p:cNvSpPr>
          <p:nvPr>
            <p:ph type="subTitle" idx="1"/>
          </p:nvPr>
        </p:nvSpPr>
        <p:spPr>
          <a:xfrm>
            <a:off x="1524000" y="4048084"/>
            <a:ext cx="9144000" cy="1655762"/>
          </a:xfrm>
        </p:spPr>
        <p:txBody>
          <a:bodyPr/>
          <a:lstStyle/>
          <a:p>
            <a:r>
              <a:rPr lang="en-US" dirty="0"/>
              <a:t>Nokia, Alcatel-Lucent Shanghai Bell</a:t>
            </a:r>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a:t>R1-1703864</a:t>
            </a:r>
            <a:endParaRPr lang="en-US" altLang="en-US" sz="1800" b="1" dirty="0">
              <a:latin typeface="Arial" charset="0"/>
            </a:endParaRPr>
          </a:p>
        </p:txBody>
      </p:sp>
      <p:sp>
        <p:nvSpPr>
          <p:cNvPr id="5" name="TextBox 4"/>
          <p:cNvSpPr txBox="1">
            <a:spLocks noChangeArrowheads="1"/>
          </p:cNvSpPr>
          <p:nvPr/>
        </p:nvSpPr>
        <p:spPr bwMode="auto">
          <a:xfrm>
            <a:off x="152400" y="174536"/>
            <a:ext cx="5540062"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#88</a:t>
            </a:r>
            <a:endParaRPr lang="en-US" altLang="ja-JP" sz="1800" dirty="0">
              <a:latin typeface="Arial Unicode MS" pitchFamily="50" charset="-127"/>
              <a:ea typeface="Arial Unicode MS" pitchFamily="50" charset="-127"/>
              <a:cs typeface="Arial Unicode MS" pitchFamily="50" charset="-127"/>
            </a:endParaRPr>
          </a:p>
          <a:p>
            <a:pPr>
              <a:buNone/>
            </a:pPr>
            <a:r>
              <a:rPr lang="en-US" altLang="zh-CN" sz="1800" dirty="0">
                <a:latin typeface="Arial Unicode MS" pitchFamily="50" charset="-127"/>
                <a:ea typeface="Arial Unicode MS" pitchFamily="50" charset="-127"/>
                <a:cs typeface="Arial Unicode MS" pitchFamily="50" charset="-127"/>
              </a:rPr>
              <a:t>Athens, Greece, 13</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 17</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Feb 2017</a:t>
            </a:r>
          </a:p>
          <a:p>
            <a:pPr>
              <a:buNone/>
            </a:pPr>
            <a:r>
              <a:rPr lang="en-US" altLang="ja-JP" sz="1800" dirty="0">
                <a:latin typeface="Arial Unicode MS" pitchFamily="50" charset="-127"/>
                <a:ea typeface="Arial Unicode MS" pitchFamily="50" charset="-127"/>
                <a:cs typeface="Arial Unicode MS" pitchFamily="50" charset="-127"/>
              </a:rPr>
              <a:t>Agenda </a:t>
            </a:r>
            <a:r>
              <a:rPr lang="en-US" altLang="ja-JP" sz="1800">
                <a:latin typeface="Arial Unicode MS" pitchFamily="50" charset="-127"/>
                <a:ea typeface="Arial Unicode MS" pitchFamily="50" charset="-127"/>
                <a:cs typeface="Arial Unicode MS" pitchFamily="50" charset="-127"/>
              </a:rPr>
              <a:t>item 7.2.4.1.1</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2417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800" y="194185"/>
            <a:ext cx="10515600" cy="892098"/>
          </a:xfrm>
        </p:spPr>
        <p:txBody>
          <a:bodyPr/>
          <a:lstStyle/>
          <a:p>
            <a:r>
              <a:rPr lang="en-US" dirty="0"/>
              <a:t>Background</a:t>
            </a:r>
          </a:p>
        </p:txBody>
      </p:sp>
      <p:sp>
        <p:nvSpPr>
          <p:cNvPr id="3" name="Content Placeholder 2"/>
          <p:cNvSpPr>
            <a:spLocks noGrp="1"/>
          </p:cNvSpPr>
          <p:nvPr>
            <p:ph idx="1"/>
          </p:nvPr>
        </p:nvSpPr>
        <p:spPr>
          <a:xfrm>
            <a:off x="766800" y="1411200"/>
            <a:ext cx="10901082" cy="5392270"/>
          </a:xfrm>
        </p:spPr>
        <p:txBody>
          <a:bodyPr>
            <a:noAutofit/>
          </a:bodyPr>
          <a:lstStyle/>
          <a:p>
            <a:pPr lvl="0"/>
            <a:r>
              <a:rPr lang="en-GB" sz="2000" dirty="0"/>
              <a:t>In RAN1#86 meeting, the agreed working assumption includes</a:t>
            </a:r>
          </a:p>
          <a:p>
            <a:pPr lvl="1"/>
            <a:r>
              <a:rPr lang="en-US" sz="2000" dirty="0"/>
              <a:t>NB-</a:t>
            </a:r>
            <a:r>
              <a:rPr lang="en-US" sz="2000" dirty="0" err="1"/>
              <a:t>IoT</a:t>
            </a:r>
            <a:r>
              <a:rPr lang="en-US" sz="2000" dirty="0"/>
              <a:t> PRS do not occur in a subframe containing</a:t>
            </a:r>
            <a:r>
              <a:rPr lang="en-GB" sz="2000" dirty="0"/>
              <a:t> </a:t>
            </a:r>
            <a:r>
              <a:rPr lang="en-US" sz="2000" dirty="0"/>
              <a:t>NPDCCH</a:t>
            </a:r>
            <a:r>
              <a:rPr lang="en-GB" sz="2000" dirty="0"/>
              <a:t>, </a:t>
            </a:r>
            <a:r>
              <a:rPr lang="en-US" sz="2000" dirty="0"/>
              <a:t>NPDSCH</a:t>
            </a:r>
            <a:r>
              <a:rPr lang="en-GB" sz="2000" dirty="0"/>
              <a:t>, </a:t>
            </a:r>
            <a:r>
              <a:rPr lang="en-US" sz="2000" dirty="0"/>
              <a:t>NPBCH</a:t>
            </a:r>
            <a:r>
              <a:rPr lang="en-GB" sz="2000" dirty="0"/>
              <a:t> and </a:t>
            </a:r>
            <a:r>
              <a:rPr lang="en-US" sz="2000" dirty="0"/>
              <a:t>NPSS/NSSS.</a:t>
            </a:r>
            <a:endParaRPr lang="en-GB" sz="2000" dirty="0"/>
          </a:p>
          <a:p>
            <a:r>
              <a:rPr lang="en-GB" sz="2000" dirty="0"/>
              <a:t>In RAN1#87 meeting, it was agreed that</a:t>
            </a:r>
          </a:p>
          <a:p>
            <a:pPr lvl="1"/>
            <a:r>
              <a:rPr lang="en-GB" sz="2000" dirty="0"/>
              <a:t>NPRS Subframe Configuration Part A: </a:t>
            </a:r>
            <a:r>
              <a:rPr lang="en-US" sz="2000" dirty="0"/>
              <a:t>The length of bitmap for NPRS subframe indication in one NPRS occasion is same as valid subframe configuration, i.e. 10 bits or 40 bits.</a:t>
            </a:r>
            <a:endParaRPr lang="en-GB" sz="2000" dirty="0"/>
          </a:p>
          <a:p>
            <a:pPr lvl="1"/>
            <a:r>
              <a:rPr lang="en-GB" sz="2000" dirty="0"/>
              <a:t>NPRS Subframe Configuration Part B: The </a:t>
            </a:r>
            <a:r>
              <a:rPr lang="en-US" sz="2000" dirty="0"/>
              <a:t>number of NPRS subframes in one NPRS occasion is {10, 20, 40, 80, 160, 320, 640, 1280} and </a:t>
            </a:r>
            <a:r>
              <a:rPr lang="en-GB" sz="2000" dirty="0"/>
              <a:t>the </a:t>
            </a:r>
            <a:r>
              <a:rPr lang="en-US" sz="2000" dirty="0"/>
              <a:t>periodicity of NPRS occasion is {160ms, 320ms, 640ms, 1280ms}.</a:t>
            </a:r>
            <a:endParaRPr lang="en-GB" sz="2000" dirty="0"/>
          </a:p>
          <a:p>
            <a:r>
              <a:rPr lang="en-GB" sz="2000" dirty="0"/>
              <a:t>NPDCCH and NPDSCH in NB-</a:t>
            </a:r>
            <a:r>
              <a:rPr lang="en-GB" sz="2000" dirty="0" err="1"/>
              <a:t>IoT</a:t>
            </a:r>
            <a:r>
              <a:rPr lang="en-GB" sz="2000" dirty="0"/>
              <a:t> support multi-repetition transmission. </a:t>
            </a:r>
          </a:p>
          <a:p>
            <a:r>
              <a:rPr lang="en-GB" sz="2000" dirty="0"/>
              <a:t>Therefore, it was observed that</a:t>
            </a:r>
          </a:p>
          <a:p>
            <a:pPr lvl="1"/>
            <a:r>
              <a:rPr lang="en-GB" sz="2000" dirty="0"/>
              <a:t>NPRS and NPDCCH/NPDSCH might be transmitted in same subframe and same carrier. </a:t>
            </a:r>
          </a:p>
          <a:p>
            <a:pPr lvl="1"/>
            <a:r>
              <a:rPr lang="en-GB" sz="2000" dirty="0"/>
              <a:t>PRS and NPDCCH/NPDSCH might be transmitted in same subframe and same carrier. </a:t>
            </a:r>
            <a:endParaRPr lang="en-US" sz="2000" dirty="0"/>
          </a:p>
          <a:p>
            <a:r>
              <a:rPr lang="en-US" sz="2000" dirty="0"/>
              <a:t>However, NPDCCH and NPDSCH are not expected to be transmitted in NPRS and PRS PRBs in order to guarantee OTDOA hearability.</a:t>
            </a:r>
          </a:p>
          <a:p>
            <a:endParaRPr lang="en-GB" sz="2000" dirty="0"/>
          </a:p>
          <a:p>
            <a:pPr marL="0" hangingPunct="0">
              <a:buNone/>
            </a:pPr>
            <a:endParaRPr lang="en-GB" sz="2000" dirty="0"/>
          </a:p>
        </p:txBody>
      </p:sp>
    </p:spTree>
    <p:extLst>
      <p:ext uri="{BB962C8B-B14F-4D97-AF65-F5344CB8AC3E}">
        <p14:creationId xmlns:p14="http://schemas.microsoft.com/office/powerpoint/2010/main" val="36777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17" y="96185"/>
            <a:ext cx="11161059" cy="1181285"/>
          </a:xfrm>
        </p:spPr>
        <p:txBody>
          <a:bodyPr>
            <a:noAutofit/>
          </a:bodyPr>
          <a:lstStyle/>
          <a:p>
            <a:r>
              <a:rPr lang="en-US" altLang="zh-CN" sz="4000" dirty="0"/>
              <a:t>Proposals</a:t>
            </a:r>
            <a:endParaRPr lang="zh-CN" altLang="en-US" sz="4000" dirty="0"/>
          </a:p>
        </p:txBody>
      </p:sp>
      <p:sp>
        <p:nvSpPr>
          <p:cNvPr id="3" name="内容占位符 2"/>
          <p:cNvSpPr>
            <a:spLocks noGrp="1"/>
          </p:cNvSpPr>
          <p:nvPr>
            <p:ph idx="1"/>
          </p:nvPr>
        </p:nvSpPr>
        <p:spPr>
          <a:xfrm>
            <a:off x="766482" y="1411940"/>
            <a:ext cx="10717306" cy="5311588"/>
          </a:xfrm>
        </p:spPr>
        <p:txBody>
          <a:bodyPr>
            <a:normAutofit/>
          </a:bodyPr>
          <a:lstStyle/>
          <a:p>
            <a:pPr lvl="0">
              <a:lnSpc>
                <a:spcPct val="100000"/>
              </a:lnSpc>
            </a:pPr>
            <a:r>
              <a:rPr lang="en-GB" sz="2000" dirty="0"/>
              <a:t>UE can assume NPRS are not present in subframes transmitting NPSS, NSSS, NPBCH, SIB1-NB in the serving cell, for part A, part B, and part A + part B. </a:t>
            </a:r>
          </a:p>
          <a:p>
            <a:pPr>
              <a:lnSpc>
                <a:spcPct val="100000"/>
              </a:lnSpc>
            </a:pPr>
            <a:r>
              <a:rPr lang="en-GB" sz="2000" dirty="0"/>
              <a:t>Collision between NPDCCH/NPDSCH and PRS/NPRS PRBs.</a:t>
            </a:r>
          </a:p>
          <a:p>
            <a:pPr lvl="1">
              <a:lnSpc>
                <a:spcPct val="100000"/>
              </a:lnSpc>
            </a:pPr>
            <a:r>
              <a:rPr lang="en-GB" sz="2000" dirty="0"/>
              <a:t>Alt. 1</a:t>
            </a:r>
          </a:p>
          <a:p>
            <a:pPr lvl="1">
              <a:lnSpc>
                <a:spcPct val="100000"/>
              </a:lnSpc>
            </a:pPr>
            <a:r>
              <a:rPr lang="en-GB" sz="2000" dirty="0"/>
              <a:t>Alt. 2</a:t>
            </a:r>
          </a:p>
          <a:p>
            <a:pPr lvl="1">
              <a:lnSpc>
                <a:spcPct val="100000"/>
              </a:lnSpc>
            </a:pPr>
            <a:r>
              <a:rPr lang="en-GB" sz="2000" dirty="0"/>
              <a:t>Alt. 3</a:t>
            </a:r>
          </a:p>
        </p:txBody>
      </p:sp>
    </p:spTree>
    <p:extLst>
      <p:ext uri="{BB962C8B-B14F-4D97-AF65-F5344CB8AC3E}">
        <p14:creationId xmlns:p14="http://schemas.microsoft.com/office/powerpoint/2010/main" val="1275108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17" y="96185"/>
            <a:ext cx="11161059" cy="1181285"/>
          </a:xfrm>
        </p:spPr>
        <p:txBody>
          <a:bodyPr>
            <a:noAutofit/>
          </a:bodyPr>
          <a:lstStyle/>
          <a:p>
            <a:r>
              <a:rPr lang="en-US" altLang="zh-CN" sz="4000" dirty="0"/>
              <a:t>Proposals</a:t>
            </a:r>
            <a:endParaRPr lang="zh-CN" altLang="en-US" sz="4000" dirty="0"/>
          </a:p>
        </p:txBody>
      </p:sp>
      <p:sp>
        <p:nvSpPr>
          <p:cNvPr id="3" name="内容占位符 2"/>
          <p:cNvSpPr>
            <a:spLocks noGrp="1"/>
          </p:cNvSpPr>
          <p:nvPr>
            <p:ph idx="1"/>
          </p:nvPr>
        </p:nvSpPr>
        <p:spPr>
          <a:xfrm>
            <a:off x="766482" y="1411940"/>
            <a:ext cx="10717306" cy="5311588"/>
          </a:xfrm>
        </p:spPr>
        <p:txBody>
          <a:bodyPr>
            <a:normAutofit/>
          </a:bodyPr>
          <a:lstStyle/>
          <a:p>
            <a:pPr>
              <a:lnSpc>
                <a:spcPct val="100000"/>
              </a:lnSpc>
            </a:pPr>
            <a:r>
              <a:rPr lang="en-US" sz="2000" dirty="0"/>
              <a:t>Alt. 1:</a:t>
            </a:r>
          </a:p>
          <a:p>
            <a:pPr lvl="1">
              <a:lnSpc>
                <a:spcPct val="100000"/>
              </a:lnSpc>
            </a:pPr>
            <a:r>
              <a:rPr lang="en-US" sz="2000" dirty="0"/>
              <a:t>Optional </a:t>
            </a:r>
            <a:r>
              <a:rPr lang="en-US" sz="2000" dirty="0">
                <a:solidFill>
                  <a:srgbClr val="FF0000"/>
                </a:solidFill>
              </a:rPr>
              <a:t>PRS/NPRS</a:t>
            </a:r>
            <a:r>
              <a:rPr lang="en-US" sz="2000" dirty="0"/>
              <a:t> PRB information in NB-SIB1 for </a:t>
            </a:r>
            <a:r>
              <a:rPr lang="en-US" sz="2000" dirty="0">
                <a:solidFill>
                  <a:srgbClr val="FF0000"/>
                </a:solidFill>
              </a:rPr>
              <a:t>PRS/NPRS</a:t>
            </a:r>
            <a:r>
              <a:rPr lang="en-US" sz="2000" dirty="0"/>
              <a:t> PRB indication</a:t>
            </a:r>
          </a:p>
          <a:p>
            <a:pPr lvl="1">
              <a:lnSpc>
                <a:spcPct val="100000"/>
              </a:lnSpc>
            </a:pPr>
            <a:r>
              <a:rPr lang="en-US" sz="2000" dirty="0"/>
              <a:t>One NB-</a:t>
            </a:r>
            <a:r>
              <a:rPr lang="en-US" sz="2000" dirty="0" err="1"/>
              <a:t>IoT</a:t>
            </a:r>
            <a:r>
              <a:rPr lang="en-US" sz="2000" dirty="0"/>
              <a:t> UE is not expected to receive NPDCCH and NPDSCH in </a:t>
            </a:r>
            <a:r>
              <a:rPr lang="en-US" sz="2000" dirty="0">
                <a:solidFill>
                  <a:srgbClr val="FF0000"/>
                </a:solidFill>
              </a:rPr>
              <a:t>PRS/NPRS</a:t>
            </a:r>
            <a:r>
              <a:rPr lang="en-US" sz="2000" dirty="0"/>
              <a:t> PRBs indicated by NB-SIB1.</a:t>
            </a:r>
          </a:p>
          <a:p>
            <a:pPr lvl="1">
              <a:lnSpc>
                <a:spcPct val="100000"/>
              </a:lnSpc>
            </a:pPr>
            <a:r>
              <a:rPr lang="en-US" sz="2000" dirty="0"/>
              <a:t>Drop NPDCCH and NPDSCH transmission in </a:t>
            </a:r>
            <a:r>
              <a:rPr lang="en-US" sz="2000" dirty="0">
                <a:solidFill>
                  <a:srgbClr val="FF0000"/>
                </a:solidFill>
              </a:rPr>
              <a:t>PRS/NPRS</a:t>
            </a:r>
            <a:r>
              <a:rPr lang="en-US" sz="2000" dirty="0"/>
              <a:t> PRBs indicated by NB-SIB1</a:t>
            </a:r>
          </a:p>
          <a:p>
            <a:pPr lvl="1">
              <a:lnSpc>
                <a:spcPct val="110000"/>
              </a:lnSpc>
            </a:pPr>
            <a:r>
              <a:rPr lang="en-US" sz="2000" dirty="0"/>
              <a:t>The </a:t>
            </a:r>
            <a:r>
              <a:rPr lang="en-US" sz="2000" dirty="0">
                <a:solidFill>
                  <a:srgbClr val="FF0000"/>
                </a:solidFill>
              </a:rPr>
              <a:t>PRS/NPRS</a:t>
            </a:r>
            <a:r>
              <a:rPr lang="en-US" sz="2000" dirty="0"/>
              <a:t> PRB configuration could include</a:t>
            </a:r>
            <a:endParaRPr lang="en-GB" sz="2000" dirty="0"/>
          </a:p>
          <a:p>
            <a:pPr lvl="2" hangingPunct="0"/>
            <a:r>
              <a:rPr lang="en-US" sz="1800" dirty="0"/>
              <a:t>One or more NPRS PRB indication(s), and/or </a:t>
            </a:r>
            <a:endParaRPr lang="en-GB" sz="1800" dirty="0"/>
          </a:p>
          <a:p>
            <a:pPr lvl="3" hangingPunct="0"/>
            <a:r>
              <a:rPr lang="en-US" dirty="0"/>
              <a:t>Each NPRS PRB indication includes one carrier index, </a:t>
            </a:r>
            <a:r>
              <a:rPr lang="en-US" dirty="0">
                <a:solidFill>
                  <a:srgbClr val="FF0000"/>
                </a:solidFill>
              </a:rPr>
              <a:t>one NPRS Subframe Configuration Part A and/or one NPRS Subframe Configuration Part B</a:t>
            </a:r>
            <a:r>
              <a:rPr lang="en-US" dirty="0"/>
              <a:t>.</a:t>
            </a:r>
            <a:endParaRPr lang="en-GB" dirty="0"/>
          </a:p>
          <a:p>
            <a:pPr lvl="2" hangingPunct="0"/>
            <a:r>
              <a:rPr lang="en-US" sz="1800" dirty="0"/>
              <a:t>One or more PRS PRB indication(s) </a:t>
            </a:r>
            <a:endParaRPr lang="en-GB" sz="1800" dirty="0"/>
          </a:p>
          <a:p>
            <a:pPr lvl="3" hangingPunct="0"/>
            <a:r>
              <a:rPr lang="en-US" dirty="0"/>
              <a:t>Each PRS PRB indication includes one PRS bandwidth, one PRS configuration index, one PRS subframe number, and one optional PRS frequency hopping information, which includes one band number and corresponding band indication.</a:t>
            </a:r>
            <a:endParaRPr lang="en-GB" dirty="0"/>
          </a:p>
          <a:p>
            <a:pPr lvl="1">
              <a:lnSpc>
                <a:spcPct val="100000"/>
              </a:lnSpc>
            </a:pPr>
            <a:endParaRPr lang="en-US" sz="2000" dirty="0"/>
          </a:p>
          <a:p>
            <a:pPr marL="685800" lvl="2">
              <a:spcBef>
                <a:spcPts val="1000"/>
              </a:spcBef>
              <a:spcAft>
                <a:spcPts val="900"/>
              </a:spcAft>
            </a:pPr>
            <a:endParaRPr lang="en-US" dirty="0"/>
          </a:p>
          <a:p>
            <a:endParaRPr lang="en-GB" altLang="zh-CN" sz="2000" dirty="0"/>
          </a:p>
        </p:txBody>
      </p:sp>
    </p:spTree>
    <p:extLst>
      <p:ext uri="{BB962C8B-B14F-4D97-AF65-F5344CB8AC3E}">
        <p14:creationId xmlns:p14="http://schemas.microsoft.com/office/powerpoint/2010/main" val="1329870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17" y="96185"/>
            <a:ext cx="11161059" cy="1181285"/>
          </a:xfrm>
        </p:spPr>
        <p:txBody>
          <a:bodyPr>
            <a:noAutofit/>
          </a:bodyPr>
          <a:lstStyle/>
          <a:p>
            <a:r>
              <a:rPr lang="en-US" altLang="zh-CN" sz="4000" dirty="0"/>
              <a:t>Proposals</a:t>
            </a:r>
            <a:endParaRPr lang="zh-CN" altLang="en-US" sz="4000" dirty="0"/>
          </a:p>
        </p:txBody>
      </p:sp>
      <p:sp>
        <p:nvSpPr>
          <p:cNvPr id="3" name="内容占位符 2"/>
          <p:cNvSpPr>
            <a:spLocks noGrp="1"/>
          </p:cNvSpPr>
          <p:nvPr>
            <p:ph idx="1"/>
          </p:nvPr>
        </p:nvSpPr>
        <p:spPr>
          <a:xfrm>
            <a:off x="766482" y="1411940"/>
            <a:ext cx="10717306" cy="5311588"/>
          </a:xfrm>
        </p:spPr>
        <p:txBody>
          <a:bodyPr>
            <a:normAutofit/>
          </a:bodyPr>
          <a:lstStyle/>
          <a:p>
            <a:pPr>
              <a:lnSpc>
                <a:spcPct val="100000"/>
              </a:lnSpc>
            </a:pPr>
            <a:r>
              <a:rPr lang="en-US" sz="2000" dirty="0"/>
              <a:t>Alt. 2</a:t>
            </a:r>
          </a:p>
          <a:p>
            <a:pPr lvl="1">
              <a:lnSpc>
                <a:spcPct val="100000"/>
              </a:lnSpc>
            </a:pPr>
            <a:r>
              <a:rPr lang="en-US" sz="2000" dirty="0"/>
              <a:t>Optional </a:t>
            </a:r>
            <a:r>
              <a:rPr lang="en-US" sz="2000" dirty="0">
                <a:solidFill>
                  <a:srgbClr val="FF0000"/>
                </a:solidFill>
              </a:rPr>
              <a:t>PRS</a:t>
            </a:r>
            <a:r>
              <a:rPr lang="en-US" sz="2000" dirty="0"/>
              <a:t> PRB information in NB-SIB1 for </a:t>
            </a:r>
            <a:r>
              <a:rPr lang="en-US" sz="2000" dirty="0">
                <a:solidFill>
                  <a:srgbClr val="FF0000"/>
                </a:solidFill>
              </a:rPr>
              <a:t>PRS</a:t>
            </a:r>
            <a:r>
              <a:rPr lang="en-US" sz="2000" dirty="0"/>
              <a:t> PRB indication</a:t>
            </a:r>
          </a:p>
          <a:p>
            <a:pPr lvl="1">
              <a:lnSpc>
                <a:spcPct val="100000"/>
              </a:lnSpc>
            </a:pPr>
            <a:r>
              <a:rPr lang="en-US" sz="2000" dirty="0"/>
              <a:t>One NB-</a:t>
            </a:r>
            <a:r>
              <a:rPr lang="en-US" sz="2000" dirty="0" err="1"/>
              <a:t>IoT</a:t>
            </a:r>
            <a:r>
              <a:rPr lang="en-US" sz="2000" dirty="0"/>
              <a:t> UE is not expected to receive NPDCCH and NPDSCH in </a:t>
            </a:r>
            <a:r>
              <a:rPr lang="en-US" sz="2000" dirty="0">
                <a:solidFill>
                  <a:srgbClr val="FF0000"/>
                </a:solidFill>
              </a:rPr>
              <a:t>PRS</a:t>
            </a:r>
            <a:r>
              <a:rPr lang="en-US" sz="2000" dirty="0"/>
              <a:t> PRBs indicated by NB-SIB1.</a:t>
            </a:r>
          </a:p>
          <a:p>
            <a:pPr lvl="1">
              <a:lnSpc>
                <a:spcPct val="100000"/>
              </a:lnSpc>
            </a:pPr>
            <a:r>
              <a:rPr lang="en-US" sz="2000" dirty="0"/>
              <a:t>Drop NPDCCH and NPDSCH transmission in </a:t>
            </a:r>
            <a:r>
              <a:rPr lang="en-US" sz="2000" dirty="0">
                <a:solidFill>
                  <a:srgbClr val="FF0000"/>
                </a:solidFill>
              </a:rPr>
              <a:t>PRS</a:t>
            </a:r>
            <a:r>
              <a:rPr lang="en-US" sz="2000" dirty="0"/>
              <a:t> PRBs indicated by NB-SIB1</a:t>
            </a:r>
          </a:p>
          <a:p>
            <a:pPr lvl="1">
              <a:lnSpc>
                <a:spcPct val="110000"/>
              </a:lnSpc>
            </a:pPr>
            <a:r>
              <a:rPr lang="en-US" sz="2000" dirty="0"/>
              <a:t>The </a:t>
            </a:r>
            <a:r>
              <a:rPr lang="en-US" sz="2000" dirty="0">
                <a:solidFill>
                  <a:srgbClr val="FF0000"/>
                </a:solidFill>
              </a:rPr>
              <a:t>PRS</a:t>
            </a:r>
            <a:r>
              <a:rPr lang="en-US" sz="2000" dirty="0"/>
              <a:t> PRB configuration could include</a:t>
            </a:r>
            <a:endParaRPr lang="en-GB" sz="2000" dirty="0"/>
          </a:p>
          <a:p>
            <a:pPr lvl="2" hangingPunct="0"/>
            <a:r>
              <a:rPr lang="en-US" sz="1800" dirty="0"/>
              <a:t>One or more PRS PRB indication(s) </a:t>
            </a:r>
            <a:endParaRPr lang="en-GB" sz="1800" dirty="0"/>
          </a:p>
          <a:p>
            <a:pPr lvl="3" hangingPunct="0"/>
            <a:r>
              <a:rPr lang="en-US" dirty="0"/>
              <a:t>Each PRS PRB indication includes one PRS bandwidth, one PRS configuration index, one PRS subframe number, and one optional PRS frequency hopping information, which includes one band number and corresponding band indication.</a:t>
            </a:r>
            <a:endParaRPr lang="en-GB" dirty="0"/>
          </a:p>
          <a:p>
            <a:pPr>
              <a:lnSpc>
                <a:spcPct val="100000"/>
              </a:lnSpc>
            </a:pPr>
            <a:endParaRPr lang="en-US" sz="2000" dirty="0"/>
          </a:p>
          <a:p>
            <a:pPr lvl="1">
              <a:lnSpc>
                <a:spcPct val="100000"/>
              </a:lnSpc>
            </a:pPr>
            <a:endParaRPr lang="en-US" sz="2000" dirty="0"/>
          </a:p>
          <a:p>
            <a:pPr marL="685800" lvl="2">
              <a:spcBef>
                <a:spcPts val="1000"/>
              </a:spcBef>
              <a:spcAft>
                <a:spcPts val="900"/>
              </a:spcAft>
            </a:pPr>
            <a:endParaRPr lang="en-US" dirty="0"/>
          </a:p>
          <a:p>
            <a:endParaRPr lang="en-GB" altLang="zh-CN" sz="2000" dirty="0"/>
          </a:p>
        </p:txBody>
      </p:sp>
      <p:sp>
        <p:nvSpPr>
          <p:cNvPr id="4" name="TextBox 3"/>
          <p:cNvSpPr txBox="1"/>
          <p:nvPr/>
        </p:nvSpPr>
        <p:spPr>
          <a:xfrm>
            <a:off x="766482" y="4969202"/>
            <a:ext cx="10484614" cy="1477328"/>
          </a:xfrm>
          <a:prstGeom prst="rect">
            <a:avLst/>
          </a:prstGeom>
          <a:noFill/>
        </p:spPr>
        <p:txBody>
          <a:bodyPr wrap="square" rtlCol="0">
            <a:spAutoFit/>
          </a:bodyPr>
          <a:lstStyle/>
          <a:p>
            <a:r>
              <a:rPr lang="en-GB" dirty="0">
                <a:solidFill>
                  <a:schemeClr val="bg1">
                    <a:lumMod val="65000"/>
                  </a:schemeClr>
                </a:solidFill>
              </a:rPr>
              <a:t>Note: </a:t>
            </a:r>
          </a:p>
          <a:p>
            <a:pPr marL="285750" indent="-285750">
              <a:buFont typeface="Arial" panose="020B0604020202020204" pitchFamily="34" charset="0"/>
              <a:buChar char="•"/>
            </a:pPr>
            <a:r>
              <a:rPr lang="en-GB" dirty="0">
                <a:solidFill>
                  <a:schemeClr val="bg1">
                    <a:lumMod val="65000"/>
                  </a:schemeClr>
                </a:solidFill>
              </a:rPr>
              <a:t>Alt. 2 could support NPRS Subframe Configuration Part A in all operation modes.  </a:t>
            </a:r>
          </a:p>
          <a:p>
            <a:pPr marL="285750" indent="-285750">
              <a:buFont typeface="Arial" panose="020B0604020202020204" pitchFamily="34" charset="0"/>
              <a:buChar char="•"/>
            </a:pPr>
            <a:r>
              <a:rPr lang="en-GB" dirty="0">
                <a:solidFill>
                  <a:schemeClr val="bg1">
                    <a:lumMod val="65000"/>
                  </a:schemeClr>
                </a:solidFill>
              </a:rPr>
              <a:t>Alt. 2 could support Part A + Part B in in-band/guard-band modes and Part B in guard-band mode.</a:t>
            </a:r>
          </a:p>
          <a:p>
            <a:pPr marL="742950" lvl="1" indent="-285750">
              <a:buFont typeface="Arial" panose="020B0604020202020204" pitchFamily="34" charset="0"/>
              <a:buChar char="•"/>
            </a:pPr>
            <a:r>
              <a:rPr lang="en-GB" dirty="0">
                <a:solidFill>
                  <a:schemeClr val="bg1">
                    <a:lumMod val="65000"/>
                  </a:schemeClr>
                </a:solidFill>
              </a:rPr>
              <a:t>NPRS could be configured in the carriers which does not support NPDCCH and NPDSCH transmission, or limited NPDCCH and NPRSCH transmission.</a:t>
            </a:r>
          </a:p>
        </p:txBody>
      </p:sp>
    </p:spTree>
    <p:extLst>
      <p:ext uri="{BB962C8B-B14F-4D97-AF65-F5344CB8AC3E}">
        <p14:creationId xmlns:p14="http://schemas.microsoft.com/office/powerpoint/2010/main" val="1764653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5117" y="96185"/>
            <a:ext cx="11161059" cy="1181285"/>
          </a:xfrm>
        </p:spPr>
        <p:txBody>
          <a:bodyPr>
            <a:noAutofit/>
          </a:bodyPr>
          <a:lstStyle/>
          <a:p>
            <a:r>
              <a:rPr lang="en-US" altLang="zh-CN" sz="4000" dirty="0"/>
              <a:t>Proposals</a:t>
            </a:r>
            <a:endParaRPr lang="zh-CN" altLang="en-US" sz="4000" dirty="0"/>
          </a:p>
        </p:txBody>
      </p:sp>
      <p:sp>
        <p:nvSpPr>
          <p:cNvPr id="3" name="内容占位符 2"/>
          <p:cNvSpPr>
            <a:spLocks noGrp="1"/>
          </p:cNvSpPr>
          <p:nvPr>
            <p:ph idx="1"/>
          </p:nvPr>
        </p:nvSpPr>
        <p:spPr>
          <a:xfrm>
            <a:off x="766482" y="1411940"/>
            <a:ext cx="10717306" cy="5311588"/>
          </a:xfrm>
        </p:spPr>
        <p:txBody>
          <a:bodyPr>
            <a:normAutofit/>
          </a:bodyPr>
          <a:lstStyle/>
          <a:p>
            <a:pPr>
              <a:lnSpc>
                <a:spcPct val="100000"/>
              </a:lnSpc>
            </a:pPr>
            <a:r>
              <a:rPr lang="en-US" sz="2000" dirty="0"/>
              <a:t>Alt. 3</a:t>
            </a:r>
          </a:p>
          <a:p>
            <a:pPr lvl="1">
              <a:lnSpc>
                <a:spcPct val="110000"/>
              </a:lnSpc>
            </a:pPr>
            <a:r>
              <a:rPr lang="en-GB" sz="2000" dirty="0"/>
              <a:t>It is up to </a:t>
            </a:r>
            <a:r>
              <a:rPr lang="en-GB" sz="2000" dirty="0" err="1"/>
              <a:t>eNB</a:t>
            </a:r>
            <a:r>
              <a:rPr lang="en-GB" sz="2000" dirty="0"/>
              <a:t> how to avoid or manage interference </a:t>
            </a:r>
            <a:r>
              <a:rPr lang="en-GB" sz="2000"/>
              <a:t>between PRS/NPRS </a:t>
            </a:r>
            <a:r>
              <a:rPr lang="en-GB" sz="2000" dirty="0"/>
              <a:t>transmission and NPDCCH/NPDSCH transmission.</a:t>
            </a:r>
            <a:endParaRPr lang="en-US" sz="2000" dirty="0"/>
          </a:p>
        </p:txBody>
      </p:sp>
    </p:spTree>
    <p:extLst>
      <p:ext uri="{BB962C8B-B14F-4D97-AF65-F5344CB8AC3E}">
        <p14:creationId xmlns:p14="http://schemas.microsoft.com/office/powerpoint/2010/main" val="3989657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TotalTime>
  <Words>565</Words>
  <Application>Microsoft Office PowerPoint</Application>
  <PresentationFormat>Widescreen</PresentationFormat>
  <Paragraphs>51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 Unicode MS</vt:lpstr>
      <vt:lpstr>宋体</vt:lpstr>
      <vt:lpstr>Arial</vt:lpstr>
      <vt:lpstr>Calibri</vt:lpstr>
      <vt:lpstr>Calibri Light</vt:lpstr>
      <vt:lpstr>Office Theme</vt:lpstr>
      <vt:lpstr>WF on NPRS/PRS Collision in NB-IoT</vt:lpstr>
      <vt:lpstr>Background</vt:lpstr>
      <vt:lpstr>Proposals</vt:lpstr>
      <vt:lpstr>Proposals</vt:lpstr>
      <vt:lpstr>Proposals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PRS-Based RSRP/RSRQ measurement and reporting</dc:title>
  <cp:lastModifiedBy>Xiong, Zhilan (Nokia - GB)</cp:lastModifiedBy>
  <cp:revision>184</cp:revision>
  <dcterms:created xsi:type="dcterms:W3CDTF">2016-03-23T22:01:47Z</dcterms:created>
  <dcterms:modified xsi:type="dcterms:W3CDTF">2017-02-15T11:41:18Z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(3)3IBquzWqy+OdrMLJcZhtZBCAGGN6C29Hjyelvc9crQUEHgbzsNc+UUuluORQhZI7ex6rQk+g
DYuOpVnJbfSE61QBu5QOzb1rjQ9HjolmCDrcNTvQck7fIizW9mq66FwV3SYrxLEl7BE9U98F
XU1/gkDKDXvaMEJ2wypHX4X4L5byJtZHijhROKWzeYsboXHPDPh4VAG3azjgs8l0uxRX5UfL
v7OLlqH1lDnlyp7kKt</vt:lpwstr>
  </property>
  <property fmtid="{D5CDD505-2E9C-101B-9397-08002B2CF9AE}" pid="3" name="_2015_ms_pID_7253431">
    <vt:lpwstr>KA4pkZxe6VbpdV8GvorLSAv8Da51bpLAl4dxTXNX05mO610zpNf3aj
4FL9RsEdDDsnEMM4cu3q16SMsQzUGgu/JZQ+1HUvSKcpN6cKz8RE07lq6fMwsWuAxbkf2pvf
LLkNb39hdfYOoFxWSDH3JILr2FtvIibQUNpHX0mkeQGzLOfOLI0AE5jWw+BaHTpiJIl2rJ8y
X8SoTRGidoWqceVmhD4Nsfhjr0KS608vAzlm</vt:lpwstr>
  </property>
  <property fmtid="{D5CDD505-2E9C-101B-9397-08002B2CF9AE}" pid="4" name="_2015_ms_pID_7253432">
    <vt:lpwstr>DFpX6SrLjRzwUCqRMpYFta/ELiEGJlAUmUbm
943qXdLM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1476115306</vt:lpwstr>
  </property>
</Properties>
</file>