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theme/theme4.xml" ContentType="application/vnd.openxmlformats-officedocument.theme+xml"/>
  <Override PartName="/ppt/slideLayouts/slideLayout17.xml" ContentType="application/vnd.openxmlformats-officedocument.presentationml.slideLayout+xml"/>
  <Override PartName="/ppt/theme/theme5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6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7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8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9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10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11.xml" ContentType="application/vnd.openxmlformats-officedocument.theme+xml"/>
  <Override PartName="/ppt/slideLayouts/slideLayout48.xml" ContentType="application/vnd.openxmlformats-officedocument.presentationml.slideLayout+xml"/>
  <Override PartName="/ppt/theme/theme12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13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14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1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  <p:sldMasterId id="2147483798" r:id="rId2"/>
    <p:sldMasterId id="2147483826" r:id="rId3"/>
    <p:sldMasterId id="2147483812" r:id="rId4"/>
    <p:sldMasterId id="2147483824" r:id="rId5"/>
    <p:sldMasterId id="2147483828" r:id="rId6"/>
    <p:sldMasterId id="2147483836" r:id="rId7"/>
    <p:sldMasterId id="2147483841" r:id="rId8"/>
    <p:sldMasterId id="2147483864" r:id="rId9"/>
    <p:sldMasterId id="2147483868" r:id="rId10"/>
    <p:sldMasterId id="2147483871" r:id="rId11"/>
    <p:sldMasterId id="2147483878" r:id="rId12"/>
    <p:sldMasterId id="2147483893" r:id="rId13"/>
    <p:sldMasterId id="2147483913" r:id="rId14"/>
    <p:sldMasterId id="2147483917" r:id="rId15"/>
  </p:sldMasterIdLst>
  <p:notesMasterIdLst>
    <p:notesMasterId r:id="rId19"/>
  </p:notesMasterIdLst>
  <p:handoutMasterIdLst>
    <p:handoutMasterId r:id="rId20"/>
  </p:handoutMasterIdLst>
  <p:sldIdLst>
    <p:sldId id="622" r:id="rId16"/>
    <p:sldId id="623" r:id="rId17"/>
    <p:sldId id="628" r:id="rId18"/>
  </p:sldIdLst>
  <p:sldSz cx="9144000" cy="5143500" type="screen16x9"/>
  <p:notesSz cx="6797675" cy="9926638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96" userDrawn="1">
          <p15:clr>
            <a:srgbClr val="A4A3A4"/>
          </p15:clr>
        </p15:guide>
        <p15:guide id="2" pos="2180" userDrawn="1">
          <p15:clr>
            <a:srgbClr val="A4A3A4"/>
          </p15:clr>
        </p15:guide>
        <p15:guide id="3" orient="horz" pos="3150" userDrawn="1">
          <p15:clr>
            <a:srgbClr val="A4A3A4"/>
          </p15:clr>
        </p15:guide>
        <p15:guide id="4" pos="2165" userDrawn="1">
          <p15:clr>
            <a:srgbClr val="A4A3A4"/>
          </p15:clr>
        </p15:guide>
        <p15:guide id="5" orient="horz" pos="2875" userDrawn="1">
          <p15:clr>
            <a:srgbClr val="A4A3A4"/>
          </p15:clr>
        </p15:guide>
        <p15:guide id="6" orient="horz" pos="3127" userDrawn="1">
          <p15:clr>
            <a:srgbClr val="A4A3A4"/>
          </p15:clr>
        </p15:guide>
        <p15:guide id="7" pos="2156" userDrawn="1">
          <p15:clr>
            <a:srgbClr val="A4A3A4"/>
          </p15:clr>
        </p15:guide>
        <p15:guide id="8" pos="21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1135"/>
    <a:srgbClr val="EDF2F5"/>
    <a:srgbClr val="98A2AE"/>
    <a:srgbClr val="4D5766"/>
    <a:srgbClr val="BEC8D2"/>
    <a:srgbClr val="FFFFFF"/>
    <a:srgbClr val="273142"/>
    <a:srgbClr val="FF9910"/>
    <a:srgbClr val="1241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8" autoAdjust="0"/>
    <p:restoredTop sz="96433" autoAdjust="0"/>
  </p:normalViewPr>
  <p:slideViewPr>
    <p:cSldViewPr snapToGrid="0">
      <p:cViewPr varScale="1">
        <p:scale>
          <a:sx n="110" d="100"/>
          <a:sy n="110" d="100"/>
        </p:scale>
        <p:origin x="138" y="10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>
      <p:cViewPr varScale="1">
        <p:scale>
          <a:sx n="82" d="100"/>
          <a:sy n="82" d="100"/>
        </p:scale>
        <p:origin x="3972" y="84"/>
      </p:cViewPr>
      <p:guideLst>
        <p:guide orient="horz" pos="2896"/>
        <p:guide pos="2180"/>
        <p:guide orient="horz" pos="3150"/>
        <p:guide pos="2165"/>
        <p:guide orient="horz" pos="2875"/>
        <p:guide orient="horz" pos="3127"/>
        <p:guide pos="2156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60" cy="496332"/>
          </a:xfrm>
          <a:prstGeom prst="rect">
            <a:avLst/>
          </a:prstGeom>
        </p:spPr>
        <p:txBody>
          <a:bodyPr vert="horz" lIns="91268" tIns="45635" rIns="91268" bIns="4563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1"/>
            <a:ext cx="2945660" cy="496332"/>
          </a:xfrm>
          <a:prstGeom prst="rect">
            <a:avLst/>
          </a:prstGeom>
        </p:spPr>
        <p:txBody>
          <a:bodyPr vert="horz" lIns="91268" tIns="45635" rIns="91268" bIns="45635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2/17/2017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5"/>
            <a:ext cx="2945660" cy="496332"/>
          </a:xfrm>
          <a:prstGeom prst="rect">
            <a:avLst/>
          </a:prstGeom>
        </p:spPr>
        <p:txBody>
          <a:bodyPr vert="horz" lIns="91268" tIns="45635" rIns="91268" bIns="4563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5"/>
            <a:ext cx="2945660" cy="496332"/>
          </a:xfrm>
          <a:prstGeom prst="rect">
            <a:avLst/>
          </a:prstGeom>
        </p:spPr>
        <p:txBody>
          <a:bodyPr vert="horz" lIns="91268" tIns="45635" rIns="91268" bIns="45635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60" cy="496332"/>
          </a:xfrm>
          <a:prstGeom prst="rect">
            <a:avLst/>
          </a:prstGeom>
        </p:spPr>
        <p:txBody>
          <a:bodyPr vert="horz" lIns="91268" tIns="45635" rIns="91268" bIns="4563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1"/>
            <a:ext cx="2945660" cy="496332"/>
          </a:xfrm>
          <a:prstGeom prst="rect">
            <a:avLst/>
          </a:prstGeom>
        </p:spPr>
        <p:txBody>
          <a:bodyPr vert="horz" lIns="91268" tIns="45635" rIns="91268" bIns="45635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2/17/2017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268" tIns="45635" rIns="91268" bIns="45635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wrap="square" lIns="91268" tIns="45635" rIns="91268" bIns="456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5"/>
            <a:ext cx="2945660" cy="496332"/>
          </a:xfrm>
          <a:prstGeom prst="rect">
            <a:avLst/>
          </a:prstGeom>
        </p:spPr>
        <p:txBody>
          <a:bodyPr vert="horz" lIns="91268" tIns="45635" rIns="91268" bIns="4563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5"/>
            <a:ext cx="2945660" cy="496332"/>
          </a:xfrm>
          <a:prstGeom prst="rect">
            <a:avLst/>
          </a:prstGeom>
        </p:spPr>
        <p:txBody>
          <a:bodyPr vert="horz" lIns="91268" tIns="45635" rIns="91268" bIns="45635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0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0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200" y="900000"/>
            <a:ext cx="8359200" cy="1980000"/>
          </a:xfrm>
        </p:spPr>
        <p:txBody>
          <a:bodyPr/>
          <a:lstStyle>
            <a:lvl1pPr marL="0" indent="0">
              <a:buNone/>
              <a:defRPr sz="660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280580"/>
            <a:ext cx="1080000" cy="175283"/>
          </a:xfrm>
          <a:prstGeom prst="rect">
            <a:avLst/>
          </a:prstGeom>
        </p:spPr>
      </p:pic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8" name="Content Placeholder 12"/>
          <p:cNvSpPr>
            <a:spLocks noGrp="1"/>
          </p:cNvSpPr>
          <p:nvPr>
            <p:ph sz="quarter" idx="13" hasCustomPrompt="1"/>
          </p:nvPr>
        </p:nvSpPr>
        <p:spPr>
          <a:xfrm>
            <a:off x="417600" y="3059999"/>
            <a:ext cx="8308800" cy="1576800"/>
          </a:xfrm>
        </p:spPr>
        <p:txBody>
          <a:bodyPr/>
          <a:lstStyle>
            <a:lvl1pPr marL="0" indent="0">
              <a:buNone/>
              <a:defRPr sz="1800"/>
            </a:lvl1pPr>
            <a:lvl2pPr marL="230400" indent="-228600">
              <a:buFont typeface="Arial" panose="020B0604020202020204" pitchFamily="34" charset="0"/>
              <a:buChar char="•"/>
              <a:defRPr sz="1800"/>
            </a:lvl2pPr>
          </a:lstStyle>
          <a:p>
            <a:pPr lvl="0"/>
            <a:r>
              <a:rPr lang="en-US" dirty="0"/>
              <a:t>Supporting headline in sentence case here </a:t>
            </a:r>
          </a:p>
          <a:p>
            <a:pPr lvl="1"/>
            <a:r>
              <a:rPr lang="en-US" dirty="0"/>
              <a:t>Author/Presenter</a:t>
            </a:r>
          </a:p>
          <a:p>
            <a:pPr lvl="1"/>
            <a:r>
              <a:rPr lang="en-US" dirty="0"/>
              <a:t>DD-MM-YYYY</a:t>
            </a:r>
          </a:p>
        </p:txBody>
      </p:sp>
    </p:spTree>
    <p:extLst>
      <p:ext uri="{BB962C8B-B14F-4D97-AF65-F5344CB8AC3E}">
        <p14:creationId xmlns:p14="http://schemas.microsoft.com/office/powerpoint/2010/main" val="3416125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bg1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GB" noProof="0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41812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 noProof="0" dirty="0"/>
              <a:t>Click to edit headline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GB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0379" cy="112048"/>
          </a:xfrm>
          <a:prstGeom prst="rect">
            <a:avLst/>
          </a:prstGeom>
        </p:spPr>
      </p:pic>
      <p:sp>
        <p:nvSpPr>
          <p:cNvPr id="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8678123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599" y="280799"/>
            <a:ext cx="8308800" cy="4359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  <a:lvl2pPr>
              <a:defRPr>
                <a:solidFill>
                  <a:schemeClr val="bg1"/>
                </a:solidFill>
                <a:latin typeface="+mn-lt"/>
              </a:defRPr>
            </a:lvl2pPr>
            <a:lvl3pPr>
              <a:defRPr>
                <a:solidFill>
                  <a:schemeClr val="bg1"/>
                </a:solidFill>
                <a:latin typeface="+mn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0379" cy="112048"/>
          </a:xfrm>
          <a:prstGeom prst="rect">
            <a:avLst/>
          </a:prstGeom>
        </p:spPr>
      </p:pic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0379" cy="112048"/>
          </a:xfrm>
          <a:prstGeom prst="rect">
            <a:avLst/>
          </a:prstGeom>
        </p:spPr>
      </p:pic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302" y="2430463"/>
            <a:ext cx="1741074" cy="282575"/>
          </a:xfrm>
          <a:prstGeom prst="rect">
            <a:avLst/>
          </a:prstGeom>
        </p:spPr>
      </p:pic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White cover Nokia Blue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200" y="900000"/>
            <a:ext cx="8308800" cy="19800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 txBox="1">
            <a:spLocks/>
          </p:cNvSpPr>
          <p:nvPr userDrawn="1"/>
        </p:nvSpPr>
        <p:spPr>
          <a:xfrm>
            <a:off x="433388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>
                <a:solidFill>
                  <a:schemeClr val="tx2"/>
                </a:solidFill>
                <a:latin typeface="+mn-lt"/>
                <a:cs typeface="Arial" charset="0"/>
              </a:rPr>
              <a:t>© Nokia 2016</a:t>
            </a:r>
          </a:p>
        </p:txBody>
      </p:sp>
      <p:sp>
        <p:nvSpPr>
          <p:cNvPr id="14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417600" y="3060000"/>
            <a:ext cx="8308800" cy="1576800"/>
          </a:xfrm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 marL="230400" indent="-230400">
              <a:defRPr sz="1800">
                <a:solidFill>
                  <a:schemeClr val="tx2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White internal cover slide – Supporting headline in sentence case here</a:t>
            </a:r>
          </a:p>
          <a:p>
            <a:pPr lvl="2"/>
            <a:r>
              <a:rPr lang="en-US" dirty="0"/>
              <a:t>Author/Presenter</a:t>
            </a:r>
          </a:p>
          <a:p>
            <a:pPr lvl="2"/>
            <a:r>
              <a:rPr lang="en-US" dirty="0"/>
              <a:t>DD-MM-YYYY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0922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75685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>
                <a:latin typeface="+mn-lt"/>
              </a:defRPr>
            </a:lvl1pPr>
            <a:lvl2pPr marL="230188" indent="0">
              <a:buNone/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5202414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264021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046404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37755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4291350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19752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712680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6399190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7582604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9122996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318883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1432079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GB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23334735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54314638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GB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GB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54003125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01434431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55957631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73527379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35360103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43059697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6" name="Content Placeholder 2"/>
          <p:cNvSpPr>
            <a:spLocks noGrp="1"/>
          </p:cNvSpPr>
          <p:nvPr>
            <p:ph sz="quarter" idx="21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77902133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dirty="0">
                <a:solidFill>
                  <a:srgbClr val="68717A"/>
                </a:solidFill>
                <a:cs typeface="Arial" charset="0"/>
              </a:rPr>
              <a:t>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2812412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 dirty="0">
                <a:solidFill>
                  <a:srgbClr val="68717A"/>
                </a:solidFill>
                <a:cs typeface="Arial" charset="0"/>
              </a:rPr>
              <a:t>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3202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dirty="0">
                <a:solidFill>
                  <a:srgbClr val="68717A"/>
                </a:solidFill>
                <a:cs typeface="Arial" charset="0"/>
              </a:rPr>
              <a:t>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12899713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1 Blue - EXTERNAL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FFFFFF"/>
                </a:solidFill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6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Main headline in sentence case here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bg1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bg1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bg1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bg1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bg1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bg1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bg1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bg1"/>
                </a:solidFill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sz="800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sz="600" dirty="0"/>
              <a:t>Eighth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447" y="36042"/>
            <a:ext cx="2525759" cy="66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82999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2 Blue - one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FFFFFF"/>
                </a:solidFill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bg1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bg1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bg1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bg1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8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011" y="4650457"/>
            <a:ext cx="1611025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24144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84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09751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8500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046346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25920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275856" y="1080000"/>
            <a:ext cx="25920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134400" y="1080000"/>
            <a:ext cx="25920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877549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18936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2556000" y="1080000"/>
            <a:ext cx="18936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694400" y="1080000"/>
            <a:ext cx="18936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6832800" y="1080000"/>
            <a:ext cx="18936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291141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1 Nokia Blue EXTERNAL Master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330319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/>
          </p:nvPr>
        </p:nvSpPr>
        <p:spPr>
          <a:xfrm>
            <a:off x="417513" y="536399"/>
            <a:ext cx="8229600" cy="302400"/>
          </a:xfrm>
        </p:spPr>
        <p:txBody>
          <a:bodyPr/>
          <a:lstStyle>
            <a:lvl1pPr>
              <a:buNone/>
              <a:defRPr sz="180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5530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noProof="0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22660057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51767560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5649577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321563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8778" y="846535"/>
            <a:ext cx="4331677" cy="37290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1132" y="846535"/>
            <a:ext cx="4333143" cy="37290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505560" y="4893469"/>
            <a:ext cx="3909646" cy="144066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2008  Nokia 	 V1-Filename.ppt / YYYY-MM-DD / Initials</a:t>
            </a: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164123" y="4888706"/>
            <a:ext cx="344366" cy="148829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B54E65-ACBA-419B-8A7B-B933F0CCCA4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076258"/>
      </p:ext>
    </p:extLst>
  </p:cSld>
  <p:clrMapOvr>
    <a:masterClrMapping/>
  </p:clrMapOvr>
  <p:transition>
    <p:wipe dir="d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89791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300"/>
              </a:spcAft>
              <a:defRPr sz="1800" b="1" baseline="0"/>
            </a:lvl1pPr>
            <a:lvl2pPr>
              <a:spcAft>
                <a:spcPts val="300"/>
              </a:spcAft>
              <a:defRPr sz="1600"/>
            </a:lvl2pPr>
            <a:lvl3pPr>
              <a:spcAft>
                <a:spcPts val="300"/>
              </a:spcAft>
              <a:defRPr sz="1400"/>
            </a:lvl3pPr>
            <a:lvl4pPr>
              <a:spcAft>
                <a:spcPts val="300"/>
              </a:spcAft>
              <a:defRPr sz="1200"/>
            </a:lvl4pPr>
            <a:lvl5pPr>
              <a:spcAft>
                <a:spcPts val="300"/>
              </a:spcAft>
              <a:defRPr sz="1200"/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6931445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>
                <a:latin typeface="+mn-lt"/>
              </a:defRPr>
            </a:lvl1pPr>
            <a:lvl2pPr marL="230188" indent="0">
              <a:buNone/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23319302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54763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66515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318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noProof="0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96046391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9988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79421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46213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62991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88579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57238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40820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389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noProof="0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2820137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920897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6" name="Content Placeholder 2"/>
          <p:cNvSpPr>
            <a:spLocks noGrp="1"/>
          </p:cNvSpPr>
          <p:nvPr>
            <p:ph sz="quarter" idx="21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005999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theme" Target="../theme/theme10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theme" Target="../theme/theme11.xml"/><Relationship Id="rId5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6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48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theme" Target="../theme/theme13.xml"/><Relationship Id="rId5" Type="http://schemas.openxmlformats.org/officeDocument/2006/relationships/slideLayout" Target="../slideLayouts/slideLayout53.xml"/><Relationship Id="rId4" Type="http://schemas.openxmlformats.org/officeDocument/2006/relationships/slideLayout" Target="../slideLayouts/slideLayout52.xml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5" Type="http://schemas.openxmlformats.org/officeDocument/2006/relationships/image" Target="../media/image6.png"/><Relationship Id="rId4" Type="http://schemas.openxmlformats.org/officeDocument/2006/relationships/theme" Target="../theme/theme14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6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6.png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2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33.xml"/><Relationship Id="rId10" Type="http://schemas.openxmlformats.org/officeDocument/2006/relationships/theme" Target="../theme/theme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6.png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600" y="280988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7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>
                <a:solidFill>
                  <a:schemeClr val="tx2"/>
                </a:solidFill>
                <a:latin typeface="+mn-lt"/>
                <a:cs typeface="Arial" charset="0"/>
              </a:rPr>
              <a:t>© Nokia 2016</a:t>
            </a:r>
          </a:p>
        </p:txBody>
      </p:sp>
      <p:sp>
        <p:nvSpPr>
          <p:cNvPr id="3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1200" cy="11159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6" r:id="rId2"/>
    <p:sldLayoutId id="2147483816" r:id="rId3"/>
    <p:sldLayoutId id="2147483805" r:id="rId4"/>
    <p:sldLayoutId id="2147483817" r:id="rId5"/>
    <p:sldLayoutId id="2147483814" r:id="rId6"/>
    <p:sldLayoutId id="2147483818" r:id="rId7"/>
    <p:sldLayoutId id="2147483815" r:id="rId8"/>
    <p:sldLayoutId id="2147483819" r:id="rId9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000" b="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GB" sz="800" dirty="0">
                <a:solidFill>
                  <a:srgbClr val="FFFFFF"/>
                </a:solidFill>
                <a:latin typeface="Nokia Pure Text"/>
                <a:ea typeface="Nokia Pure Text Light" panose="020B0403020202020204" pitchFamily="34" charset="0"/>
                <a:cs typeface="Arial" charset="0"/>
              </a:rPr>
              <a:t>© 2016 Nokia</a:t>
            </a:r>
          </a:p>
        </p:txBody>
      </p:sp>
      <p:sp>
        <p:nvSpPr>
          <p:cNvPr id="21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71245D3D-131A-47D1-B100-B33219007AD2}" type="slidenum">
              <a:rPr lang="en-GB" sz="800" smtClean="0">
                <a:solidFill>
                  <a:srgbClr val="FFFFFF"/>
                </a:solidFill>
                <a:ea typeface="Nokia Pure Text Light" panose="020B0403020202020204" pitchFamily="34" charset="0"/>
                <a:cs typeface="Arial" panose="020B0604020202020204" pitchFamily="34" charset="0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GB" dirty="0">
              <a:solidFill>
                <a:srgbClr val="FFFFFF"/>
              </a:solidFill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>
                <a:solidFill>
                  <a:srgbClr val="FFFFFF"/>
                </a:solidFill>
                <a:ea typeface="+mn-ea"/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FFFFFF"/>
              </a:solidFill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762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  <p:sldLayoutId id="2147483870" r:id="rId2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Click to edit Master title slide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GB" sz="800" dirty="0">
                <a:solidFill>
                  <a:srgbClr val="001135"/>
                </a:solidFill>
                <a:latin typeface="Nokia Pure Text"/>
                <a:ea typeface="Nokia Pure Text Light" panose="020B0403020202020204" pitchFamily="34" charset="0"/>
                <a:cs typeface="Arial" charset="0"/>
              </a:rPr>
              <a:t>© 2016 Nokia</a:t>
            </a:r>
          </a:p>
        </p:txBody>
      </p:sp>
      <p:sp>
        <p:nvSpPr>
          <p:cNvPr id="21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71245D3D-131A-47D1-B100-B33219007AD2}" type="slidenum">
              <a:rPr lang="en-GB" sz="800" smtClean="0">
                <a:solidFill>
                  <a:srgbClr val="001135"/>
                </a:solidFill>
                <a:ea typeface="Nokia Pure Text Light" panose="020B0403020202020204" pitchFamily="34" charset="0"/>
                <a:cs typeface="Arial" panose="020B0604020202020204" pitchFamily="34" charset="0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GB" dirty="0">
              <a:solidFill>
                <a:srgbClr val="001135"/>
              </a:solidFill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>
                <a:solidFill>
                  <a:srgbClr val="001135"/>
                </a:solidFill>
                <a:ea typeface="+mn-ea"/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001135"/>
              </a:solidFill>
              <a:ea typeface="+mn-ea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177" y="4652838"/>
            <a:ext cx="1611025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323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73" r:id="rId2"/>
    <p:sldLayoutId id="2147483874" r:id="rId3"/>
    <p:sldLayoutId id="2147483875" r:id="rId4"/>
    <p:sldLayoutId id="2147483876" r:id="rId5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303" y="2019150"/>
            <a:ext cx="4191395" cy="11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766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17/02/2017</a:t>
            </a:fld>
            <a:endParaRPr lang="en-GB" sz="800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>
                <a:solidFill>
                  <a:srgbClr val="68717A"/>
                </a:solidFill>
                <a:cs typeface="Arial" charset="0"/>
              </a:rPr>
              <a:t>© Nokia 2014   - File Name   - Version   - Creator   - </a:t>
            </a:r>
            <a:r>
              <a:rPr lang="en-GB" sz="800" dirty="0" err="1">
                <a:solidFill>
                  <a:srgbClr val="68717A"/>
                </a:solidFill>
                <a:cs typeface="Arial" charset="0"/>
              </a:rPr>
              <a:t>DocID</a:t>
            </a:r>
            <a:endParaRPr lang="en-GB" sz="800" dirty="0">
              <a:solidFill>
                <a:srgbClr val="68717A"/>
              </a:solidFill>
              <a:cs typeface="Arial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2000" y="4787900"/>
            <a:ext cx="6078537" cy="1238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GB" sz="800">
                <a:solidFill>
                  <a:srgbClr val="68717A"/>
                </a:solidFill>
                <a:cs typeface="Arial" charset="0"/>
              </a:rPr>
              <a:t>Confidential</a:t>
            </a:r>
            <a:endParaRPr lang="en-GB" sz="800" dirty="0">
              <a:solidFill>
                <a:srgbClr val="68717A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6138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4" r:id="rId1"/>
    <p:sldLayoutId id="2147483895" r:id="rId2"/>
    <p:sldLayoutId id="2147483896" r:id="rId3"/>
    <p:sldLayoutId id="2147483897" r:id="rId4"/>
    <p:sldLayoutId id="2147483898" r:id="rId5"/>
  </p:sldLayoutIdLst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Arial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sz="1000" dirty="0">
                <a:solidFill>
                  <a:srgbClr val="FFFFFF"/>
                </a:solidFill>
                <a:latin typeface="Nokia Pure Text Ligh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17/02/2017</a:t>
            </a:fld>
            <a:endParaRPr lang="en-GB" sz="800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284164" cy="14446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>
                <a:solidFill>
                  <a:srgbClr val="68717A"/>
                </a:solidFill>
                <a:latin typeface="Nokia Pure Text Light"/>
                <a:cs typeface="Arial" charset="0"/>
              </a:rPr>
              <a:t>© Nokia 2016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326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4" r:id="rId1"/>
    <p:sldLayoutId id="2147483915" r:id="rId2"/>
    <p:sldLayoutId id="2147483916" r:id="rId3"/>
  </p:sldLayoutIdLst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1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876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8" r:id="rId1"/>
    <p:sldLayoutId id="2147483919" r:id="rId2"/>
    <p:sldLayoutId id="2147483920" r:id="rId3"/>
    <p:sldLayoutId id="2147483921" r:id="rId4"/>
    <p:sldLayoutId id="2147483922" r:id="rId5"/>
    <p:sldLayoutId id="2147483923" r:id="rId6"/>
    <p:sldLayoutId id="2147483924" r:id="rId7"/>
    <p:sldLayoutId id="2147483925" r:id="rId8"/>
    <p:sldLayoutId id="2147483926" r:id="rId9"/>
    <p:sldLayoutId id="2147483927" r:id="rId10"/>
    <p:sldLayoutId id="2147483928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0800"/>
            <a:ext cx="8308800" cy="3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0000"/>
            <a:ext cx="8308800" cy="35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Slide Number Placeholder 5"/>
          <p:cNvSpPr txBox="1">
            <a:spLocks/>
          </p:cNvSpPr>
          <p:nvPr/>
        </p:nvSpPr>
        <p:spPr>
          <a:xfrm>
            <a:off x="433388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1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  <a:latin typeface="+mn-lt"/>
                <a:cs typeface="Arial" charset="0"/>
              </a:rPr>
              <a:t>© Nokia 2016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21" r:id="rId2"/>
    <p:sldLayoutId id="2147483808" r:id="rId3"/>
    <p:sldLayoutId id="2147483809" r:id="rId4"/>
    <p:sldLayoutId id="2147483810" r:id="rId5"/>
  </p:sldLayoutIdLst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000" b="0" kern="1200">
          <a:solidFill>
            <a:schemeClr val="bg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1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1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1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1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1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0000"/>
            <a:ext cx="8308800" cy="35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Slide Number Placeholder 5"/>
          <p:cNvSpPr txBox="1">
            <a:spLocks/>
          </p:cNvSpPr>
          <p:nvPr/>
        </p:nvSpPr>
        <p:spPr>
          <a:xfrm>
            <a:off x="433388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1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  <a:latin typeface="+mn-lt"/>
                <a:cs typeface="Arial" charset="0"/>
              </a:rPr>
              <a:t>© Nokia 2016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599" y="280799"/>
            <a:ext cx="1080000" cy="1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975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</p:sldLayoutIdLst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000" b="0" kern="1200">
          <a:solidFill>
            <a:schemeClr val="bg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1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1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1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1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1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302" y="2430463"/>
            <a:ext cx="1741074" cy="2825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8000" y="2430000"/>
            <a:ext cx="1741224" cy="28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502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sz="1000" dirty="0">
                <a:solidFill>
                  <a:srgbClr val="FFFFFF"/>
                </a:solidFill>
                <a:latin typeface="Nokia Pure Text Ligh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rgbClr val="FFFFFF"/>
                </a:solidFill>
                <a:cs typeface="Arial" panose="020B0604020202020204" pitchFamily="34" charset="0"/>
              </a:rPr>
              <a:pPr>
                <a:defRPr/>
              </a:pPr>
              <a:t>17/02/2017</a:t>
            </a:fld>
            <a:endParaRPr lang="en-GB" sz="8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rgbClr val="FFFFFF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42800" y="4644000"/>
            <a:ext cx="5048250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>
                <a:solidFill>
                  <a:srgbClr val="FFFFFF"/>
                </a:solidFill>
                <a:latin typeface="Nokia Pure Text Light"/>
                <a:cs typeface="Arial" charset="0"/>
              </a:rPr>
              <a:t>© Nokia 2014   -  RAN1 team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32000" y="4788000"/>
            <a:ext cx="5048250" cy="1238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GB" sz="800" dirty="0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02743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</p:sldLayoutIdLst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sz="1000" dirty="0">
                <a:solidFill>
                  <a:srgbClr val="FFFFFF"/>
                </a:solidFill>
                <a:latin typeface="Nokia Pure Text Ligh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17/02/2017</a:t>
            </a:fld>
            <a:endParaRPr lang="en-GB" sz="800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>
                <a:solidFill>
                  <a:srgbClr val="68717A"/>
                </a:solidFill>
                <a:latin typeface="Nokia Pure Text Light"/>
                <a:cs typeface="Arial" charset="0"/>
              </a:rPr>
              <a:t>© Nokia 2014   - RAN1 team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2000" y="4787900"/>
            <a:ext cx="6078537" cy="1238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GB" sz="800">
                <a:solidFill>
                  <a:srgbClr val="68717A"/>
                </a:solidFill>
                <a:latin typeface="Nokia Pure Text Light"/>
                <a:cs typeface="Arial" charset="0"/>
              </a:rPr>
              <a:t>Confidential</a:t>
            </a:r>
            <a:endParaRPr lang="en-GB" sz="800" dirty="0">
              <a:solidFill>
                <a:srgbClr val="68717A"/>
              </a:solidFill>
              <a:latin typeface="Nokia Pure Text Light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3513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  <p:sldLayoutId id="2147483840" r:id="rId4"/>
  </p:sldLayoutIdLst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600" y="280988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7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rgbClr val="001135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>
                <a:solidFill>
                  <a:srgbClr val="001135"/>
                </a:solidFill>
                <a:latin typeface="Nokia Pure Text Light"/>
                <a:cs typeface="Arial" charset="0"/>
              </a:rPr>
              <a:t>© Nokia 2016</a:t>
            </a:r>
          </a:p>
        </p:txBody>
      </p:sp>
      <p:sp>
        <p:nvSpPr>
          <p:cNvPr id="3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1200" cy="111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55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000" b="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dirty="0">
                <a:solidFill>
                  <a:srgbClr val="68717A"/>
                </a:solidFill>
                <a:latin typeface="Arial"/>
                <a:cs typeface="Arial" charset="0"/>
              </a:rPr>
              <a:t>© Nokia Solutions and Networks 2014</a:t>
            </a: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 dirty="0">
                <a:solidFill>
                  <a:srgbClr val="68717A"/>
                </a:solidFill>
                <a:cs typeface="Arial" charset="0"/>
              </a:rPr>
              <a:t>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84529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30246" y="285750"/>
            <a:ext cx="54788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GB" b="1" kern="0" dirty="0">
                <a:solidFill>
                  <a:srgbClr val="000000"/>
                </a:solidFill>
              </a:rPr>
              <a:t>3GPP TSG RAN WG1 Meeting </a:t>
            </a:r>
            <a:r>
              <a:rPr lang="en-US" b="1" kern="0" dirty="0">
                <a:solidFill>
                  <a:srgbClr val="000000"/>
                </a:solidFill>
              </a:rPr>
              <a:t>RAN1 #88, </a:t>
            </a:r>
          </a:p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b="1" kern="0" dirty="0">
                <a:solidFill>
                  <a:srgbClr val="000000"/>
                </a:solidFill>
              </a:rPr>
              <a:t>Greece, 12</a:t>
            </a:r>
            <a:r>
              <a:rPr lang="en-US" b="1" kern="0" baseline="30000" dirty="0">
                <a:solidFill>
                  <a:srgbClr val="000000"/>
                </a:solidFill>
              </a:rPr>
              <a:t>th</a:t>
            </a:r>
            <a:r>
              <a:rPr lang="en-US" b="1" kern="0" dirty="0">
                <a:solidFill>
                  <a:srgbClr val="000000"/>
                </a:solidFill>
              </a:rPr>
              <a:t> – 17</a:t>
            </a:r>
            <a:r>
              <a:rPr lang="en-US" b="1" kern="0" baseline="30000" dirty="0">
                <a:solidFill>
                  <a:srgbClr val="000000"/>
                </a:solidFill>
              </a:rPr>
              <a:t>th</a:t>
            </a:r>
            <a:r>
              <a:rPr lang="en-US" b="1" kern="0" dirty="0">
                <a:solidFill>
                  <a:srgbClr val="000000"/>
                </a:solidFill>
              </a:rPr>
              <a:t> Feb 2017</a:t>
            </a:r>
          </a:p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ja-JP" b="1" kern="0" dirty="0">
                <a:solidFill>
                  <a:srgbClr val="000000"/>
                </a:solidFill>
              </a:rPr>
              <a:t>Agenda item: 8.1.2.5</a:t>
            </a:r>
            <a:endParaRPr kumimoji="1" lang="ja-JP" altLang="en-US" b="1" kern="0" dirty="0">
              <a:solidFill>
                <a:srgbClr val="0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28750" y="1812235"/>
            <a:ext cx="6286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ja-JP" sz="3200" dirty="0">
                <a:latin typeface="Calibri" panose="020F0502020204030204" pitchFamily="34" charset="0"/>
              </a:rPr>
              <a:t>WF on uplink power control</a:t>
            </a:r>
            <a:endParaRPr lang="en-US" sz="3000" kern="0" dirty="0">
              <a:solidFill>
                <a:srgbClr val="0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14450" y="2800350"/>
            <a:ext cx="65151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sz="2100" kern="0" dirty="0">
                <a:solidFill>
                  <a:srgbClr val="000000"/>
                </a:solidFill>
              </a:rPr>
              <a:t>Nokia, ASB, Samsung, LG Electronics, Ericsson, OPPO, NTT DOCOMO, </a:t>
            </a:r>
            <a:r>
              <a:rPr lang="en-US" altLang="ko-KR" sz="2100" kern="0" dirty="0">
                <a:solidFill>
                  <a:srgbClr val="000000"/>
                </a:solidFill>
              </a:rPr>
              <a:t>ZTE</a:t>
            </a:r>
            <a:endParaRPr lang="en-US" sz="2100" kern="0" dirty="0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502472" y="285750"/>
            <a:ext cx="1454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kern="0" dirty="0">
                <a:solidFill>
                  <a:srgbClr val="000000"/>
                </a:solidFill>
              </a:rPr>
              <a:t>R1-1703835</a:t>
            </a:r>
            <a:endParaRPr lang="ko-KR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3330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ko-KR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862642"/>
                <a:ext cx="8229600" cy="3731981"/>
              </a:xfrm>
            </p:spPr>
            <p:txBody>
              <a:bodyPr>
                <a:noAutofit/>
              </a:bodyPr>
              <a:lstStyle/>
              <a:p>
                <a:pPr marL="0" indent="0" latinLnBrk="1">
                  <a:buNone/>
                </a:pPr>
                <a:r>
                  <a:rPr lang="en-US" altLang="ko-KR" sz="1400" u="sng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Agreements at NR ad-hoc January:</a:t>
                </a:r>
                <a:endParaRPr lang="ko-KR" altLang="ko-KR" sz="1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171450" lvl="0" indent="-171450" latinLnBrk="1"/>
                <a:r>
                  <a:rPr lang="en-US" altLang="ko-KR" sz="1400" dirty="0" err="1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Pathloss</a:t>
                </a:r>
                <a:r>
                  <a:rPr lang="en-US" altLang="ko-KR" sz="140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measurement for UL power control to be based on at least one type of DL RS for beam measurement is supported.</a:t>
                </a:r>
                <a:endParaRPr lang="ko-KR" altLang="ko-KR" sz="1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lvl="1" latinLnBrk="1">
                  <a:buFont typeface="Arial" panose="020B0604020202020204" pitchFamily="34" charset="0"/>
                  <a:buChar char="•"/>
                </a:pPr>
                <a:r>
                  <a:rPr lang="en-US" altLang="ko-KR" sz="140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Notes: beam measurement RS includes CSI-RS, RS defined for mobility purpose, FFS: SS &amp; DMRS</a:t>
                </a:r>
                <a:endParaRPr lang="ko-KR" altLang="ko-KR" sz="1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lvl="1" latinLnBrk="1">
                  <a:buFont typeface="Arial" panose="020B0604020202020204" pitchFamily="34" charset="0"/>
                  <a:buChar char="•"/>
                </a:pPr>
                <a:r>
                  <a:rPr lang="en-US" altLang="ko-KR" sz="140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FFS: on multiple type of RS </a:t>
                </a:r>
                <a:endParaRPr lang="ko-KR" altLang="ko-KR" sz="1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lvl="1" latinLnBrk="1">
                  <a:buFont typeface="Arial" panose="020B0604020202020204" pitchFamily="34" charset="0"/>
                  <a:buChar char="•"/>
                </a:pPr>
                <a:r>
                  <a:rPr lang="en-US" altLang="ko-KR" sz="140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FFS: other DL RS</a:t>
                </a:r>
                <a:endParaRPr lang="ko-KR" altLang="ko-KR" sz="1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171450" lvl="0" indent="-171450" latinLnBrk="1"/>
                <a:r>
                  <a:rPr lang="en-US" altLang="ko-KR" sz="140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FFS: Whether beam pair link and/or beam group and/or layer specific power control parameter set(s) includes </a:t>
                </a:r>
                <a14:m>
                  <m:oMath xmlns:m="http://schemas.openxmlformats.org/officeDocument/2006/math">
                    <m:r>
                      <a:rPr lang="en-US" altLang="ko-KR" sz="1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𝛼</m:t>
                    </m:r>
                    <m:d>
                      <m:dPr>
                        <m:ctrlPr>
                          <a:rPr lang="ko-KR" altLang="ko-KR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</m:d>
                  </m:oMath>
                </a14:m>
                <a:r>
                  <a:rPr lang="en-US" altLang="ko-KR" sz="140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and/or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ko-KR" altLang="ko-KR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altLang="ko-KR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ko-KR" sz="140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  </a:t>
                </a:r>
                <a:endParaRPr lang="ko-KR" altLang="ko-KR" sz="1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171450" lvl="0" indent="-171450" latinLnBrk="1"/>
                <a:r>
                  <a:rPr lang="en-US" altLang="ko-KR" sz="140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Separate power control process can be supported for transmission of different channel/RS (i.e., PUSCH, PUCCH, SRS).</a:t>
                </a:r>
                <a:endParaRPr lang="ko-KR" altLang="ko-KR" sz="1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lvl="1" latinLnBrk="1">
                  <a:buFont typeface="Arial" panose="020B0604020202020204" pitchFamily="34" charset="0"/>
                  <a:buChar char="•"/>
                </a:pPr>
                <a:r>
                  <a:rPr lang="en-US" altLang="ko-KR" sz="140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Same </a:t>
                </a:r>
                <a:r>
                  <a:rPr lang="en-US" altLang="ko-KR" sz="1400" dirty="0" err="1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gNB</a:t>
                </a:r>
                <a:r>
                  <a:rPr lang="en-US" altLang="ko-KR" sz="140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antenna port can be used for </a:t>
                </a:r>
                <a:r>
                  <a:rPr lang="en-US" altLang="ko-KR" sz="1400" dirty="0" err="1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pathloss</a:t>
                </a:r>
                <a:r>
                  <a:rPr lang="en-US" altLang="ko-KR" sz="140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measurement for multiple process.</a:t>
                </a:r>
                <a:endParaRPr lang="ko-KR" altLang="ko-KR" sz="1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lvl="1" latinLnBrk="1">
                  <a:buFont typeface="Arial" panose="020B0604020202020204" pitchFamily="34" charset="0"/>
                  <a:buChar char="•"/>
                </a:pPr>
                <a:r>
                  <a:rPr lang="en-US" altLang="ko-KR" sz="140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FFS: Different </a:t>
                </a:r>
                <a:r>
                  <a:rPr lang="en-US" altLang="ko-KR" sz="1400" dirty="0" err="1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gNB</a:t>
                </a:r>
                <a:r>
                  <a:rPr lang="en-US" altLang="ko-KR" sz="140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antenna ports can be used for </a:t>
                </a:r>
                <a:r>
                  <a:rPr lang="en-US" altLang="ko-KR" sz="1400" dirty="0" err="1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pathloss</a:t>
                </a:r>
                <a:r>
                  <a:rPr lang="en-US" altLang="ko-KR" sz="140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measurement for each process</a:t>
                </a:r>
                <a:endParaRPr lang="ko-KR" altLang="ko-KR" sz="1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171450" lvl="0" indent="-171450" latinLnBrk="1"/>
                <a:r>
                  <a:rPr lang="en-US" altLang="ko-KR" sz="140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NR supports power control for UE side multiple panel transmission</a:t>
                </a:r>
                <a:endParaRPr lang="ko-KR" altLang="ko-KR" sz="1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lvl="1" latinLnBrk="1">
                  <a:buFont typeface="Arial" panose="020B0604020202020204" pitchFamily="34" charset="0"/>
                  <a:buChar char="•"/>
                </a:pPr>
                <a:r>
                  <a:rPr lang="en-US" altLang="ko-KR" sz="140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FFS: specification impact to support multiple panel </a:t>
                </a:r>
                <a:endParaRPr lang="ko-KR" altLang="ko-KR" sz="1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171450" indent="-171450"/>
                <a:r>
                  <a:rPr lang="en-US" altLang="ko-KR" sz="140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FFS: waveform independent/dependent parameters for power control</a:t>
                </a:r>
              </a:p>
              <a:p>
                <a:endParaRPr lang="ko-KR" altLang="en-US" sz="28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862642"/>
                <a:ext cx="8229600" cy="3731981"/>
              </a:xfrm>
              <a:blipFill>
                <a:blip r:embed="rId2"/>
                <a:stretch>
                  <a:fillRect l="-222" t="-327" r="-963" b="-817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956595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2531"/>
            <a:ext cx="8229600" cy="3394472"/>
          </a:xfrm>
        </p:spPr>
        <p:txBody>
          <a:bodyPr>
            <a:normAutofit/>
          </a:bodyPr>
          <a:lstStyle/>
          <a:p>
            <a:pPr marL="285750" indent="-285750"/>
            <a:r>
              <a:rPr lang="en-US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NR supports beam pair link specific power control as baseline.</a:t>
            </a:r>
          </a:p>
          <a:p>
            <a:pPr marL="744538" lvl="1" indent="-285750">
              <a:buFont typeface="Arial" panose="020B0604020202020204" pitchFamily="34" charset="0"/>
              <a:buChar char="•"/>
            </a:pPr>
            <a:r>
              <a:rPr lang="en-US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Layer/layer-group/panel specific power control is supported at least by applying beam pair link specific power control. </a:t>
            </a:r>
          </a:p>
          <a:p>
            <a:pPr marL="1044575" lvl="2" indent="-285750"/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FFS: Support for group of beam pair link specific power control, e.g., UE side beam(s) and/or </a:t>
            </a:r>
            <a:r>
              <a:rPr lang="en-US" altLang="ko-KR" sz="1600" dirty="0" err="1">
                <a:latin typeface="Arial" panose="020B0604020202020204" pitchFamily="34" charset="0"/>
                <a:cs typeface="Arial" panose="020B0604020202020204" pitchFamily="34" charset="0"/>
              </a:rPr>
              <a:t>gNB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side beam(s) specific power control. </a:t>
            </a:r>
          </a:p>
          <a:p>
            <a:pPr marL="1044575" lvl="2" indent="-285750"/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How to capture in spec will be discussed in WI.</a:t>
            </a:r>
          </a:p>
          <a:p>
            <a:pPr marL="744538" lvl="1" indent="-285750">
              <a:buFont typeface="Arial" panose="020B0604020202020204" pitchFamily="34" charset="0"/>
              <a:buChar char="•"/>
            </a:pPr>
            <a:r>
              <a:rPr lang="en-US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Note: The beam pair for RS measurement for </a:t>
            </a:r>
            <a:r>
              <a:rPr lang="en-US" altLang="ko-KR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pathloss</a:t>
            </a:r>
            <a:r>
              <a:rPr lang="en-US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the beam pair for uplink transmission may be different</a:t>
            </a:r>
          </a:p>
          <a:p>
            <a:pPr marL="285750" indent="-285750"/>
            <a:r>
              <a:rPr lang="en-US" altLang="ko-KR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Waveform specific power control, e.g., PHR, offset needs to be studied in WI.</a:t>
            </a:r>
          </a:p>
        </p:txBody>
      </p:sp>
    </p:spTree>
    <p:extLst>
      <p:ext uri="{BB962C8B-B14F-4D97-AF65-F5344CB8AC3E}">
        <p14:creationId xmlns:p14="http://schemas.microsoft.com/office/powerpoint/2010/main" val="2564941034"/>
      </p:ext>
    </p:extLst>
  </p:cSld>
  <p:clrMapOvr>
    <a:masterClrMapping/>
  </p:clrMapOvr>
</p:sld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theme/theme1.xml><?xml version="1.0" encoding="utf-8"?>
<a:theme xmlns:a="http://schemas.openxmlformats.org/drawingml/2006/main" name="Nokia_Pure_PPT_CORP_V2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 fontAlgn="auto">
          <a:spcBef>
            <a:spcPts val="0"/>
          </a:spcBef>
          <a:spcAft>
            <a:spcPts val="0"/>
          </a:spcAft>
          <a:defRPr sz="1200" dirty="0" err="1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marR="0" algn="l" defTabSz="4572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>
            <a:srgbClr val="001135"/>
          </a:buClr>
          <a:buSzTx/>
          <a:tabLst/>
          <a:defRPr sz="1400" dirty="0" smtClean="0">
            <a:solidFill>
              <a:schemeClr val="tx2"/>
            </a:solidFill>
            <a:latin typeface="+mn-lt"/>
            <a:ea typeface="Nokia Pure Text" panose="020B0503020202020204" pitchFamily="34" charset="0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7750D844-03ED-4B86-A28C-C6511F4AA554}" vid="{1C1C1A98-F2A4-4438-A3B3-4E5975A311C3}"/>
    </a:ext>
  </a:extLst>
</a:theme>
</file>

<file path=ppt/theme/theme10.xml><?xml version="1.0" encoding="utf-8"?>
<a:theme xmlns:a="http://schemas.openxmlformats.org/drawingml/2006/main" name="1_3 Nokia Blue Master plain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pril 2016">
      <a:majorFont>
        <a:latin typeface="Nokia Pure Headline Light"/>
        <a:ea typeface=""/>
        <a:cs typeface=""/>
      </a:majorFont>
      <a:minorFont>
        <a:latin typeface="Nokia Pure Tex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DCDE6519-91B4-4672-9FDC-115FB91B4CAE}" vid="{46851E88-5939-4AE8-A342-0C96B236AA8A}"/>
    </a:ext>
  </a:extLst>
</a:theme>
</file>

<file path=ppt/theme/theme11.xml><?xml version="1.0" encoding="utf-8"?>
<a:theme xmlns:a="http://schemas.openxmlformats.org/drawingml/2006/main" name="CRCL_M2M v1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pril 2016">
      <a:majorFont>
        <a:latin typeface="Nokia Pure Headline Light"/>
        <a:ea typeface=""/>
        <a:cs typeface=""/>
      </a:majorFont>
      <a:minorFont>
        <a:latin typeface="Nokia Pure Tex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smtClean="0">
            <a:solidFill>
              <a:schemeClr val="bg1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Nokia Pure Headline Light" panose="020B03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3" id="{DCDE6519-91B4-4672-9FDC-115FB91B4CAE}" vid="{D0CF8F22-AE4B-4FAA-939C-C0BA9D10245A}"/>
    </a:ext>
  </a:extLst>
</a:theme>
</file>

<file path=ppt/theme/theme12.xml><?xml version="1.0" encoding="utf-8"?>
<a:theme xmlns:a="http://schemas.openxmlformats.org/drawingml/2006/main" name="4 Nokia Blue EXTERNAL Master end slid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pril 2016">
      <a:majorFont>
        <a:latin typeface="Nokia Pure Headline Light"/>
        <a:ea typeface=""/>
        <a:cs typeface=""/>
      </a:majorFont>
      <a:minorFont>
        <a:latin typeface="Nokia Pure Tex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DCDE6519-91B4-4672-9FDC-115FB91B4CAE}" vid="{BD7BB592-C98C-4985-9637-2A9DD0536013}"/>
    </a:ext>
  </a:extLst>
</a:theme>
</file>

<file path=ppt/theme/theme13.xml><?xml version="1.0" encoding="utf-8"?>
<a:theme xmlns:a="http://schemas.openxmlformats.org/drawingml/2006/main" name="Presentation2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Master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 PowerPoint Template Arial v13" id="{6D46BB1C-DA73-4831-A180-0E637FA5DA40}" vid="{95AB93D0-D871-4594-8FF8-938B8BFFF307}"/>
    </a:ext>
  </a:extLst>
</a:theme>
</file>

<file path=ppt/theme/theme14.xml><?xml version="1.0" encoding="utf-8"?>
<a:theme xmlns:a="http://schemas.openxmlformats.org/drawingml/2006/main" name="Nokia PowerPoint Template Nokia Pure v13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 PowerPoint Template Nokia Pure v12" id="{7AC05BEF-BBDF-4CF1-AA23-A676535EABCE}" vid="{991539CA-B441-4AED-8339-F6770207F6A2}"/>
    </a:ext>
  </a:extLst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Nokia Master Blue Background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175">
          <a:solidFill>
            <a:schemeClr val="bg2"/>
          </a:solidFill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900"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7750D844-03ED-4B86-A28C-C6511F4AA554}" vid="{930F4F97-A27C-483A-8BEF-E84369B9D0E1}"/>
    </a:ext>
  </a:extLst>
</a:theme>
</file>

<file path=ppt/theme/theme3.xml><?xml version="1.0" encoding="utf-8"?>
<a:theme xmlns:a="http://schemas.openxmlformats.org/drawingml/2006/main" name="2_Nokia Master Blue Background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175">
          <a:solidFill>
            <a:schemeClr val="bg2"/>
          </a:solidFill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900"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7750D844-03ED-4B86-A28C-C6511F4AA554}" vid="{8BE377BF-57C7-4D15-997B-2DF71F11D2DD}"/>
    </a:ext>
  </a:extLst>
</a:theme>
</file>

<file path=ppt/theme/theme4.xml><?xml version="1.0" encoding="utf-8"?>
<a:theme xmlns:a="http://schemas.openxmlformats.org/drawingml/2006/main" name="5. Final Slide Blue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7750D844-03ED-4B86-A28C-C6511F4AA554}" vid="{31752B4B-7ECE-4A23-B359-849AD06E6571}"/>
    </a:ext>
  </a:extLst>
</a:theme>
</file>

<file path=ppt/theme/theme5.xml><?xml version="1.0" encoding="utf-8"?>
<a:theme xmlns:a="http://schemas.openxmlformats.org/drawingml/2006/main" name="6_Final Slide White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7750D844-03ED-4B86-A28C-C6511F4AA554}" vid="{AB7D7835-EF83-4281-8AD6-7DC27A201667}"/>
    </a:ext>
  </a:extLst>
</a:theme>
</file>

<file path=ppt/theme/theme6.xml><?xml version="1.0" encoding="utf-8"?>
<a:theme xmlns:a="http://schemas.openxmlformats.org/drawingml/2006/main" name="1_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42594326-F48E-4DDD-A30D-E76DBB5DFFCB}" vid="{01FEBA98-9536-4758-84CB-FAD3DEEADB71}"/>
    </a:ext>
  </a:extLst>
</a:theme>
</file>

<file path=ppt/theme/theme7.xml><?xml version="1.0" encoding="utf-8"?>
<a:theme xmlns:a="http://schemas.openxmlformats.org/drawingml/2006/main" name="Nokia PowerPoint Template Nokia Pure v9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42594326-F48E-4DDD-A30D-E76DBB5DFFCB}" vid="{D0DE3BB8-45BC-4E83-B19E-0E32ECD6E70F}"/>
    </a:ext>
  </a:extLst>
</a:theme>
</file>

<file path=ppt/theme/theme8.xml><?xml version="1.0" encoding="utf-8"?>
<a:theme xmlns:a="http://schemas.openxmlformats.org/drawingml/2006/main" name="1_Nokia_Pure_PPT_CORP_V2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 fontAlgn="auto">
          <a:spcBef>
            <a:spcPts val="0"/>
          </a:spcBef>
          <a:spcAft>
            <a:spcPts val="0"/>
          </a:spcAft>
          <a:defRPr sz="1200" dirty="0" err="1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marR="0" algn="l" defTabSz="4572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>
            <a:srgbClr val="001135"/>
          </a:buClr>
          <a:buSzTx/>
          <a:tabLst/>
          <a:defRPr sz="1400" dirty="0" smtClean="0">
            <a:solidFill>
              <a:schemeClr val="tx2"/>
            </a:solidFill>
            <a:latin typeface="+mn-lt"/>
            <a:ea typeface="Nokia Pure Text" panose="020B0503020202020204" pitchFamily="34" charset="0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7750D844-03ED-4B86-A28C-C6511F4AA554}" vid="{1C1C1A98-F2A4-4438-A3B3-4E5975A311C3}"/>
    </a:ext>
  </a:extLst>
</a:theme>
</file>

<file path=ppt/theme/theme9.xml><?xml version="1.0" encoding="utf-8"?>
<a:theme xmlns:a="http://schemas.openxmlformats.org/drawingml/2006/main" name="NET_PPT_Temp_Arial_Macro_Free_v52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T_PPT_Temp_Arial_Macro_Free_v51" id="{8D803308-784A-4915-9600-984AB2AA7C57}" vid="{40DA430F-9525-450C-A1C3-970D65CC2B3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237</Words>
  <Application>Microsoft Office PowerPoint</Application>
  <PresentationFormat>On-screen Show (16:9)</PresentationFormat>
  <Paragraphs>26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15</vt:i4>
      </vt:variant>
      <vt:variant>
        <vt:lpstr>Slide Titles</vt:lpstr>
      </vt:variant>
      <vt:variant>
        <vt:i4>3</vt:i4>
      </vt:variant>
    </vt:vector>
  </HeadingPairs>
  <TitlesOfParts>
    <vt:vector size="28" baseType="lpstr">
      <vt:lpstr>Lucida Grande</vt:lpstr>
      <vt:lpstr>맑은 고딕</vt:lpstr>
      <vt:lpstr>ヒラギノ角ゴ Pro W3</vt:lpstr>
      <vt:lpstr>Arial</vt:lpstr>
      <vt:lpstr>Calibri</vt:lpstr>
      <vt:lpstr>Cambria Math</vt:lpstr>
      <vt:lpstr>Nokia Pure Headline Light</vt:lpstr>
      <vt:lpstr>Nokia Pure Headline Ultra Light</vt:lpstr>
      <vt:lpstr>Nokia Pure Text</vt:lpstr>
      <vt:lpstr>Nokia Pure Text Light</vt:lpstr>
      <vt:lpstr>Nokia_Pure_PPT_CORP_V2</vt:lpstr>
      <vt:lpstr>Nokia Master Blue Background</vt:lpstr>
      <vt:lpstr>2_Nokia Master Blue Background</vt:lpstr>
      <vt:lpstr>5. Final Slide Blue</vt:lpstr>
      <vt:lpstr>6_Final Slide White</vt:lpstr>
      <vt:lpstr>1_Nokia Master Blue Background</vt:lpstr>
      <vt:lpstr>Nokia PowerPoint Template Nokia Pure v9</vt:lpstr>
      <vt:lpstr>1_Nokia_Pure_PPT_CORP_V2</vt:lpstr>
      <vt:lpstr>NET_PPT_Temp_Arial_Macro_Free_v52</vt:lpstr>
      <vt:lpstr>1_3 Nokia Blue Master plain</vt:lpstr>
      <vt:lpstr>CRCL_M2M v1</vt:lpstr>
      <vt:lpstr>4 Nokia Blue EXTERNAL Master end slide</vt:lpstr>
      <vt:lpstr>Presentation2</vt:lpstr>
      <vt:lpstr>Nokia PowerPoint Template Nokia Pure v13</vt:lpstr>
      <vt:lpstr>Office Theme</vt:lpstr>
      <vt:lpstr>PowerPoint Presentation</vt:lpstr>
      <vt:lpstr>Background</vt:lpstr>
      <vt:lpstr>Proposal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2016-08-16T08:06:17Z</dcterms:created>
  <dcterms:modified xsi:type="dcterms:W3CDTF">2017-02-17T06:57:30Z</dcterms:modified>
</cp:coreProperties>
</file>