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81" r:id="rId3"/>
    <p:sldId id="282" r:id="rId4"/>
    <p:sldId id="284" r:id="rId5"/>
    <p:sldId id="285" r:id="rId6"/>
    <p:sldId id="288" r:id="rId7"/>
    <p:sldId id="286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909" autoAdjust="0"/>
    <p:restoredTop sz="94660"/>
  </p:normalViewPr>
  <p:slideViewPr>
    <p:cSldViewPr>
      <p:cViewPr varScale="1">
        <p:scale>
          <a:sx n="72" d="100"/>
          <a:sy n="72" d="100"/>
        </p:scale>
        <p:origin x="1776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2/15/2017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WF on DCI design for SC-MTCH in </a:t>
            </a:r>
            <a:r>
              <a:rPr lang="en-US" altLang="zh-CN" dirty="0" err="1"/>
              <a:t>FeMTC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</a:rPr>
              <a:t>Ericsson, ZTE, Huawei, </a:t>
            </a:r>
            <a:r>
              <a:rPr lang="en-US" dirty="0" err="1">
                <a:solidFill>
                  <a:schemeClr val="tx1"/>
                </a:solidFill>
              </a:rPr>
              <a:t>HiSilicon</a:t>
            </a:r>
            <a:r>
              <a:rPr lang="en-US" dirty="0">
                <a:solidFill>
                  <a:schemeClr val="tx1"/>
                </a:solidFill>
              </a:rPr>
              <a:t> 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6516216" y="110043"/>
            <a:ext cx="250202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dirty="0"/>
              <a:t>R1-1703801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513968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 WG1 Meeting #88</a:t>
            </a:r>
            <a:endParaRPr lang="it-IT" altLang="zh-CN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13th – 17th February 2017</a:t>
            </a: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7.2.3.2 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1243" y="-23428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692696"/>
            <a:ext cx="8640959" cy="6165304"/>
          </a:xfrm>
        </p:spPr>
        <p:txBody>
          <a:bodyPr>
            <a:normAutofit fontScale="70000" lnSpcReduction="20000"/>
          </a:bodyPr>
          <a:lstStyle/>
          <a:p>
            <a:pPr marL="0" indent="0" hangingPunct="0">
              <a:buNone/>
            </a:pPr>
            <a:r>
              <a:rPr lang="en-GB" b="1" dirty="0"/>
              <a:t>In RAN1#87 meeting, regarding SC-PTM in </a:t>
            </a:r>
            <a:r>
              <a:rPr lang="en-GB" b="1" dirty="0" err="1"/>
              <a:t>FeMTC</a:t>
            </a:r>
            <a:r>
              <a:rPr lang="en-GB" b="1" dirty="0"/>
              <a:t>, the followings are agreed:</a:t>
            </a:r>
            <a:endParaRPr lang="en-US" b="1" dirty="0"/>
          </a:p>
          <a:p>
            <a:r>
              <a:rPr lang="en-GB" dirty="0"/>
              <a:t>MPDCCH search space configuration for SC-MTCH consists of {narrowband, </a:t>
            </a:r>
            <a:r>
              <a:rPr lang="en-GB" dirty="0" err="1"/>
              <a:t>Rmax</a:t>
            </a:r>
            <a:r>
              <a:rPr lang="en-GB" dirty="0"/>
              <a:t>, G}.</a:t>
            </a:r>
            <a:endParaRPr lang="en-US" sz="4000" dirty="0"/>
          </a:p>
          <a:p>
            <a:r>
              <a:rPr lang="en-GB" dirty="0"/>
              <a:t>For the MPDCCH search space scheduling SC-MTCH, UE monitoring of blind decoding candidates is reused from Type2-CSS.</a:t>
            </a:r>
            <a:endParaRPr lang="en-US" sz="4000" dirty="0"/>
          </a:p>
          <a:p>
            <a:pPr lvl="0"/>
            <a:r>
              <a:rPr lang="en-GB" dirty="0"/>
              <a:t>DCIs for scheduling SC-MTCH include at least the following fields:</a:t>
            </a:r>
            <a:endParaRPr lang="en-US" sz="4000" dirty="0"/>
          </a:p>
          <a:p>
            <a:pPr lvl="1"/>
            <a:r>
              <a:rPr lang="en-GB" dirty="0"/>
              <a:t>Frequency-hopping flag</a:t>
            </a:r>
            <a:endParaRPr lang="en-US" sz="3600" dirty="0"/>
          </a:p>
          <a:p>
            <a:pPr lvl="1"/>
            <a:r>
              <a:rPr lang="en-GB" dirty="0"/>
              <a:t>Resource assignment</a:t>
            </a:r>
            <a:endParaRPr lang="en-US" sz="3600" dirty="0"/>
          </a:p>
          <a:p>
            <a:pPr lvl="1"/>
            <a:r>
              <a:rPr lang="en-GB" dirty="0"/>
              <a:t>Number of PDSCH repetitions</a:t>
            </a:r>
            <a:endParaRPr lang="en-US" sz="3600" dirty="0"/>
          </a:p>
          <a:p>
            <a:pPr lvl="1"/>
            <a:r>
              <a:rPr lang="en-GB" dirty="0"/>
              <a:t>MCS</a:t>
            </a:r>
            <a:endParaRPr lang="en-US" sz="3600" dirty="0"/>
          </a:p>
          <a:p>
            <a:pPr lvl="1"/>
            <a:r>
              <a:rPr lang="en-GB" dirty="0"/>
              <a:t>Number of MPDCCH repetitions</a:t>
            </a:r>
            <a:endParaRPr lang="en-US" sz="3600" dirty="0"/>
          </a:p>
          <a:p>
            <a:pPr lvl="0"/>
            <a:r>
              <a:rPr lang="en-GB" dirty="0"/>
              <a:t>The sizes of the DCI fields are FFS.</a:t>
            </a:r>
            <a:endParaRPr lang="en-US" sz="4000" dirty="0"/>
          </a:p>
          <a:p>
            <a:pPr lvl="0"/>
            <a:r>
              <a:rPr lang="en-GB" dirty="0"/>
              <a:t>Other DCI fields than the ones listed above are not precluded.</a:t>
            </a:r>
          </a:p>
          <a:p>
            <a:r>
              <a:rPr lang="en-GB" dirty="0"/>
              <a:t>Coverage enhancement related settings (CE mode A / CE mode B) for MPDCCH/PDSCH for SC-MTCH is configured by a new 1-bit parameter per SC-MTCH.</a:t>
            </a:r>
            <a:endParaRPr lang="en-US" dirty="0"/>
          </a:p>
          <a:p>
            <a:pPr marL="0" lvl="0" indent="0">
              <a:buNone/>
            </a:pPr>
            <a:endParaRPr lang="en-US" sz="4000" dirty="0"/>
          </a:p>
        </p:txBody>
      </p:sp>
    </p:spTree>
    <p:extLst>
      <p:ext uri="{BB962C8B-B14F-4D97-AF65-F5344CB8AC3E}">
        <p14:creationId xmlns:p14="http://schemas.microsoft.com/office/powerpoint/2010/main" val="1371856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hangingPunct="0">
              <a:buNone/>
            </a:pPr>
            <a:r>
              <a:rPr lang="en-US" sz="2000" b="1" dirty="0"/>
              <a:t>Furthermore, it is agreed that </a:t>
            </a:r>
          </a:p>
          <a:p>
            <a:r>
              <a:rPr lang="en-GB" sz="2000" dirty="0"/>
              <a:t>PDSCH carrying SC-MTCH is configurable in SC-MCCH, with the following configurations</a:t>
            </a:r>
          </a:p>
          <a:p>
            <a:pPr lvl="1"/>
            <a:r>
              <a:rPr lang="en-GB" sz="1600" dirty="0"/>
              <a:t>1. Maximum 1000 bits TBS and </a:t>
            </a:r>
            <a:r>
              <a:rPr lang="en-US" sz="1600" dirty="0"/>
              <a:t>maximum number of </a:t>
            </a:r>
            <a:r>
              <a:rPr lang="en-US" sz="1600" dirty="0" err="1"/>
              <a:t>allocatable</a:t>
            </a:r>
            <a:r>
              <a:rPr lang="en-US" sz="1600" dirty="0"/>
              <a:t> PRBs is </a:t>
            </a:r>
            <a:r>
              <a:rPr lang="en-GB" sz="1600" dirty="0"/>
              <a:t>6.</a:t>
            </a:r>
          </a:p>
          <a:p>
            <a:pPr lvl="1"/>
            <a:r>
              <a:rPr lang="en-GB" sz="1600" dirty="0"/>
              <a:t>2. Maximum 4008 bits TBS and </a:t>
            </a:r>
            <a:r>
              <a:rPr lang="en-US" sz="1600" dirty="0"/>
              <a:t>maximum number of </a:t>
            </a:r>
            <a:r>
              <a:rPr lang="en-US" sz="1600" dirty="0" err="1"/>
              <a:t>allocatable</a:t>
            </a:r>
            <a:r>
              <a:rPr lang="en-US" sz="1600" dirty="0"/>
              <a:t> PRBs is </a:t>
            </a:r>
            <a:r>
              <a:rPr lang="en-GB" sz="1600" dirty="0"/>
              <a:t>24.</a:t>
            </a:r>
          </a:p>
          <a:p>
            <a:r>
              <a:rPr lang="en-US" sz="2000" dirty="0"/>
              <a:t>Use 1 bit in DCI in PDCCH for SC-MTCH scheduling to indicate whether the configuration of the SC-MTCH will be changed in next MP.</a:t>
            </a:r>
          </a:p>
          <a:p>
            <a:r>
              <a:rPr lang="en-US" sz="2000" dirty="0"/>
              <a:t>Use 1 additional bit in DCI in PDCCH for SC-MTCH scheduling to indicate whether the new services are due to start in next MP. For the UE who has on-going service and is interested in detection of other new session starts. </a:t>
            </a:r>
          </a:p>
          <a:p>
            <a:endParaRPr lang="en-GB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33259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84169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If the SC-MTCH is configured for </a:t>
            </a:r>
            <a:r>
              <a:rPr lang="en-GB" dirty="0"/>
              <a:t>maximum 1000 bits TBS and </a:t>
            </a:r>
            <a:r>
              <a:rPr lang="en-US" dirty="0"/>
              <a:t>maximum number of </a:t>
            </a:r>
            <a:r>
              <a:rPr lang="en-US" dirty="0" err="1"/>
              <a:t>allocatable</a:t>
            </a:r>
            <a:r>
              <a:rPr lang="en-US" dirty="0"/>
              <a:t> PRBs is </a:t>
            </a:r>
            <a:r>
              <a:rPr lang="en-GB" dirty="0"/>
              <a:t>6, according to the higher layer CE mode indication bit, </a:t>
            </a:r>
            <a:r>
              <a:rPr lang="en-US" dirty="0"/>
              <a:t>reuse </a:t>
            </a:r>
            <a:r>
              <a:rPr lang="en-GB" dirty="0"/>
              <a:t>the size and definition from DCI format </a:t>
            </a:r>
            <a:r>
              <a:rPr lang="en-US" dirty="0"/>
              <a:t>6-1A and 6-1B for the following fields (see next slide)</a:t>
            </a:r>
            <a:endParaRPr lang="en-GB" dirty="0"/>
          </a:p>
          <a:p>
            <a:pPr lvl="2"/>
            <a:r>
              <a:rPr lang="en-GB" dirty="0"/>
              <a:t>Frequency-hopping flag</a:t>
            </a:r>
            <a:endParaRPr lang="en-US" sz="3200" dirty="0"/>
          </a:p>
          <a:p>
            <a:pPr lvl="2"/>
            <a:r>
              <a:rPr lang="en-GB" dirty="0"/>
              <a:t>Resource assignment</a:t>
            </a:r>
            <a:endParaRPr lang="en-US" sz="3200" dirty="0"/>
          </a:p>
          <a:p>
            <a:pPr lvl="2"/>
            <a:r>
              <a:rPr lang="en-GB" dirty="0"/>
              <a:t>Number of PDSCH repetitions</a:t>
            </a:r>
            <a:endParaRPr lang="en-US" sz="3200" dirty="0"/>
          </a:p>
          <a:p>
            <a:pPr lvl="2"/>
            <a:r>
              <a:rPr lang="en-GB" dirty="0"/>
              <a:t>MCS</a:t>
            </a:r>
            <a:endParaRPr lang="en-US" sz="3200" dirty="0"/>
          </a:p>
          <a:p>
            <a:pPr lvl="2"/>
            <a:r>
              <a:rPr lang="en-GB" dirty="0"/>
              <a:t>Number of MPDCCH repetitions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418054549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3421" y="-142897"/>
            <a:ext cx="8229600" cy="1143000"/>
          </a:xfrm>
        </p:spPr>
        <p:txBody>
          <a:bodyPr/>
          <a:lstStyle/>
          <a:p>
            <a:r>
              <a:rPr lang="en-US" dirty="0"/>
              <a:t>Proposals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69269005"/>
              </p:ext>
            </p:extLst>
          </p:nvPr>
        </p:nvGraphicFramePr>
        <p:xfrm>
          <a:off x="791580" y="964407"/>
          <a:ext cx="7848871" cy="2642964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4048599">
                  <a:extLst>
                    <a:ext uri="{9D8B030D-6E8A-4147-A177-3AD203B41FA5}">
                      <a16:colId xmlns:a16="http://schemas.microsoft.com/office/drawing/2014/main" val="3125482258"/>
                    </a:ext>
                  </a:extLst>
                </a:gridCol>
                <a:gridCol w="2067538">
                  <a:extLst>
                    <a:ext uri="{9D8B030D-6E8A-4147-A177-3AD203B41FA5}">
                      <a16:colId xmlns:a16="http://schemas.microsoft.com/office/drawing/2014/main" val="1793963232"/>
                    </a:ext>
                  </a:extLst>
                </a:gridCol>
                <a:gridCol w="1732734">
                  <a:extLst>
                    <a:ext uri="{9D8B030D-6E8A-4147-A177-3AD203B41FA5}">
                      <a16:colId xmlns:a16="http://schemas.microsoft.com/office/drawing/2014/main" val="1314865785"/>
                    </a:ext>
                  </a:extLst>
                </a:gridCol>
              </a:tblGrid>
              <a:tr h="38392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Field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Mode A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Mode B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623032693"/>
                  </a:ext>
                </a:extLst>
              </a:tr>
              <a:tr h="235971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Frequency-hopping flag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-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89230651"/>
                  </a:ext>
                </a:extLst>
              </a:tr>
              <a:tr h="791792">
                <a:tc>
                  <a:txBody>
                    <a:bodyPr/>
                    <a:lstStyle/>
                    <a:p>
                      <a:pPr marL="0" marR="0" algn="ctr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Resource assignment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8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652250549"/>
                  </a:ext>
                </a:extLst>
              </a:tr>
              <a:tr h="38392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MCS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4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4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358497789"/>
                  </a:ext>
                </a:extLst>
              </a:tr>
              <a:tr h="38392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Number of PDSCH repetitions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</a:t>
                      </a:r>
                      <a:endParaRPr lang="en-US" sz="240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04187884"/>
                  </a:ext>
                </a:extLst>
              </a:tr>
              <a:tr h="383926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Number of MPDCCH repetitions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2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2</a:t>
                      </a:r>
                      <a:endParaRPr lang="en-US" sz="2400" dirty="0">
                        <a:effectLst/>
                        <a:latin typeface="Calibri" panose="020F050202020403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898333374"/>
                  </a:ext>
                </a:extLst>
              </a:tr>
            </a:tbl>
          </a:graphicData>
        </a:graphic>
      </p:graphicFrame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97605" y="1833922"/>
            <a:ext cx="1152128" cy="54697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2280" y="1796329"/>
            <a:ext cx="1203730" cy="576787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91580" y="4005064"/>
            <a:ext cx="78488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Reuse </a:t>
            </a:r>
            <a:r>
              <a:rPr lang="en-GB" dirty="0"/>
              <a:t>Table 7.1.11-1 and Table 7.1.11-2 in </a:t>
            </a:r>
            <a:r>
              <a:rPr lang="en-GB"/>
              <a:t>TS 36.213, </a:t>
            </a:r>
            <a:r>
              <a:rPr lang="en-GB" dirty="0"/>
              <a:t>and </a:t>
            </a:r>
            <a:r>
              <a:rPr lang="en-US" dirty="0"/>
              <a:t>define</a:t>
            </a:r>
            <a:r>
              <a:rPr lang="sv-SE" dirty="0"/>
              <a:t> </a:t>
            </a:r>
            <a:r>
              <a:rPr lang="en-US" dirty="0"/>
              <a:t>higher layer parameters to signal the maximum number of PDSCH repetitions </a:t>
            </a:r>
          </a:p>
        </p:txBody>
      </p:sp>
    </p:spTree>
    <p:extLst>
      <p:ext uri="{BB962C8B-B14F-4D97-AF65-F5344CB8AC3E}">
        <p14:creationId xmlns:p14="http://schemas.microsoft.com/office/powerpoint/2010/main" val="7012128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84169"/>
            <a:ext cx="8229600" cy="4525963"/>
          </a:xfrm>
        </p:spPr>
        <p:txBody>
          <a:bodyPr>
            <a:normAutofit fontScale="92500" lnSpcReduction="10000"/>
          </a:bodyPr>
          <a:lstStyle/>
          <a:p>
            <a:r>
              <a:rPr lang="en-US" dirty="0"/>
              <a:t>If the SC-MTCH is configured for </a:t>
            </a:r>
            <a:r>
              <a:rPr lang="en-GB" dirty="0"/>
              <a:t>maximum 4008 bits TBS and </a:t>
            </a:r>
            <a:r>
              <a:rPr lang="en-US" dirty="0"/>
              <a:t>maximum number of </a:t>
            </a:r>
            <a:r>
              <a:rPr lang="en-US" dirty="0" err="1"/>
              <a:t>allocatable</a:t>
            </a:r>
            <a:r>
              <a:rPr lang="en-US" dirty="0"/>
              <a:t> PRBs is 24</a:t>
            </a:r>
            <a:r>
              <a:rPr lang="en-GB" dirty="0"/>
              <a:t>, according to the higher layer CE mode indication bit, </a:t>
            </a:r>
            <a:r>
              <a:rPr lang="en-US" dirty="0"/>
              <a:t>reuse </a:t>
            </a:r>
            <a:r>
              <a:rPr lang="en-GB" dirty="0"/>
              <a:t>the size and definition from DCI format </a:t>
            </a:r>
            <a:r>
              <a:rPr lang="en-US" dirty="0"/>
              <a:t>used for higher data rate for the following fields</a:t>
            </a:r>
            <a:endParaRPr lang="en-GB" dirty="0"/>
          </a:p>
          <a:p>
            <a:pPr lvl="2"/>
            <a:r>
              <a:rPr lang="en-GB" dirty="0"/>
              <a:t>Frequency-hopping flag</a:t>
            </a:r>
            <a:endParaRPr lang="en-US" sz="3200" dirty="0"/>
          </a:p>
          <a:p>
            <a:pPr lvl="2"/>
            <a:r>
              <a:rPr lang="en-GB" dirty="0"/>
              <a:t>Resource assignment</a:t>
            </a:r>
            <a:endParaRPr lang="en-US" sz="3200" dirty="0"/>
          </a:p>
          <a:p>
            <a:pPr lvl="2"/>
            <a:r>
              <a:rPr lang="en-GB" dirty="0"/>
              <a:t>Number of PDSCH repetitions</a:t>
            </a:r>
            <a:endParaRPr lang="en-US" sz="3200" dirty="0"/>
          </a:p>
          <a:p>
            <a:pPr lvl="2"/>
            <a:r>
              <a:rPr lang="en-GB" dirty="0"/>
              <a:t>MCS</a:t>
            </a:r>
            <a:endParaRPr lang="en-US" sz="3200" dirty="0"/>
          </a:p>
          <a:p>
            <a:pPr lvl="2"/>
            <a:r>
              <a:rPr lang="en-GB" dirty="0"/>
              <a:t>Number of MPDCCH repetitions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9835088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28600" y="764704"/>
            <a:ext cx="10977806" cy="2496432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13497" y="3068960"/>
            <a:ext cx="10347600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19747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13361</TotalTime>
  <Words>445</Words>
  <Application>Microsoft Office PowerPoint</Application>
  <PresentationFormat>On-screen Show (4:3)</PresentationFormat>
  <Paragraphs>57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 Unicode MS</vt:lpstr>
      <vt:lpstr>宋体</vt:lpstr>
      <vt:lpstr>宋体</vt:lpstr>
      <vt:lpstr>Arial</vt:lpstr>
      <vt:lpstr>Calibri</vt:lpstr>
      <vt:lpstr>Times New Roman</vt:lpstr>
      <vt:lpstr>Office Theme</vt:lpstr>
      <vt:lpstr>WF on DCI design for SC-MTCH in FeMTC</vt:lpstr>
      <vt:lpstr>Background</vt:lpstr>
      <vt:lpstr>Background</vt:lpstr>
      <vt:lpstr>Proposals</vt:lpstr>
      <vt:lpstr>Proposals</vt:lpstr>
      <vt:lpstr>Proposals</vt:lpstr>
      <vt:lpstr>PowerPoint Presentation</vt:lpstr>
    </vt:vector>
  </TitlesOfParts>
  <Company>MediaTek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Pagining in non-anchor PRB</dc:title>
  <dc:creator>Yutao Sui</dc:creator>
  <cp:lastModifiedBy>Yutao Sui</cp:lastModifiedBy>
  <cp:revision>1207</cp:revision>
  <dcterms:created xsi:type="dcterms:W3CDTF">2015-04-22T00:12:23Z</dcterms:created>
  <dcterms:modified xsi:type="dcterms:W3CDTF">2017-02-15T09:48:49Z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(3)sMk8pJD1emQhHOA5u+YCjSUEue65XUde+JvT6PJmnIt0ScstLeAPMIEOOcD62yztqH++DMlZ
RdPm6G3EDarw6Q/PWB8lYX/ew43rM/Zde+el2yaTaZWbV1S3EOpdK4PZOPuO26rWuTEFT3JA
738qmJPfcUo7XMWYanURlcHOi8HWocEVxFnTfc9LhlfHORA6fWpCaWT+wC+Dya6VgkL+PEZO
FphtwNT2jGWAP2/fDd</vt:lpwstr>
  </property>
  <property fmtid="{D5CDD505-2E9C-101B-9397-08002B2CF9AE}" pid="8" name="_2015_ms_pID_7253431">
    <vt:lpwstr>t/MHyivg6yrm6QD7PJm4hrMeGMIIfr65QpbI/Zh31gZxM4b8qlvYTY
Ho1KPczP3AeVkD+kCoGqcX4dPH8fgxdAr7s/LO/X4Obj3fVlYp48YM8nDRMzw20GIZ/c6L5W
EYayCzhv8hNHG2dnca9lP4jiVh9RoAZlgguP/ptytK+N9PFIsopA9Q57b2O+3rfMEUoGesco
VbFv8O41hbrazmhH4EYXZlRYewb+LylK4YGw</vt:lpwstr>
  </property>
  <property fmtid="{D5CDD505-2E9C-101B-9397-08002B2CF9AE}" pid="9" name="_2015_ms_pID_7253432">
    <vt:lpwstr>Q9oaIkaCEPHEU/oHd4SDTpHLG1BF0YgosBXM
Ghm4WYpbhgAydPIfqtOLkTyBq2xT1BDSCBIqzdou5DOfYj5oaR8=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  <property fmtid="{D5CDD505-2E9C-101B-9397-08002B2CF9AE}" pid="14" name="_AdHocReviewCycleID">
    <vt:i4>-425552165</vt:i4>
  </property>
  <property fmtid="{D5CDD505-2E9C-101B-9397-08002B2CF9AE}" pid="15" name="_EmailSubject">
    <vt:lpwstr>[NB-IoT] WF on paging</vt:lpwstr>
  </property>
  <property fmtid="{D5CDD505-2E9C-101B-9397-08002B2CF9AE}" pid="16" name="_AuthorEmail">
    <vt:lpwstr>albertor@qti.qualcomm.com</vt:lpwstr>
  </property>
  <property fmtid="{D5CDD505-2E9C-101B-9397-08002B2CF9AE}" pid="17" name="_AuthorEmailDisplayName">
    <vt:lpwstr>Rico Alvarino, Alberto</vt:lpwstr>
  </property>
  <property fmtid="{D5CDD505-2E9C-101B-9397-08002B2CF9AE}" pid="18" name="_PreviousAdHocReviewCycleID">
    <vt:i4>-357277313</vt:i4>
  </property>
</Properties>
</file>