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0" r:id="rId3"/>
    <p:sldId id="266" r:id="rId4"/>
    <p:sldId id="268" r:id="rId5"/>
    <p:sldId id="269" r:id="rId6"/>
    <p:sldId id="271" r:id="rId7"/>
    <p:sldId id="272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3351" autoAdjust="0"/>
  </p:normalViewPr>
  <p:slideViewPr>
    <p:cSldViewPr>
      <p:cViewPr varScale="1">
        <p:scale>
          <a:sx n="96" d="100"/>
          <a:sy n="96" d="100"/>
        </p:scale>
        <p:origin x="1052" y="64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9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772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Way Forward on Observation of Parallelism Overhead in an LDPC Decoder</a:t>
            </a:r>
            <a:br>
              <a:rPr lang="en-US" sz="3600" dirty="0" smtClean="0"/>
            </a:br>
            <a:endParaRPr lang="zh-TW" alt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4064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Huawei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b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ZTE</a:t>
            </a:r>
            <a:r>
              <a:rPr lang="en-US" dirty="0">
                <a:solidFill>
                  <a:schemeClr val="tx1"/>
                </a:solidFill>
              </a:rPr>
              <a:t>, ZTE Microelectronics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CATT, </a:t>
            </a:r>
          </a:p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Coherent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Logix,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ITRI, NTU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R1-1703716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##</a:t>
            </a:r>
            <a:endParaRPr lang="en-US" altLang="zh-CN" sz="2400" dirty="0"/>
          </a:p>
          <a:p>
            <a:r>
              <a:rPr lang="en-US" altLang="zh-CN" sz="2400" dirty="0" smtClean="0"/>
              <a:t>Athens, Greece,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Conclusion:</a:t>
            </a:r>
            <a:r>
              <a:rPr lang="en-US" dirty="0"/>
              <a:t> (RAN1 NR </a:t>
            </a:r>
            <a:r>
              <a:rPr lang="en-US" dirty="0" smtClean="0"/>
              <a:t>ad-hoc meeting, Jan. 2017)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buFont typeface="Times New Roman" panose="02020603050405020304" pitchFamily="18" charset="0"/>
              <a:buChar char="-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the following criteria are considered for LDPC design comparison in addition to BLER performance</a:t>
            </a:r>
            <a:endParaRPr lang="en-US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Implementation complexity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Latency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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 details in the email discussion.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buFont typeface="Times New Roman" panose="02020603050405020304" pitchFamily="18" charset="0"/>
              <a:buChar char="-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are encouraged to provide at least the following for the base matrix for the considered code rates: </a:t>
            </a:r>
            <a:endParaRPr lang="en-US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Zmax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Total number of edges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Maximum row weight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Maximum column weight</a:t>
            </a:r>
          </a:p>
          <a:p>
            <a:pPr>
              <a:buFont typeface="Times New Roman" panose="02020603050405020304" pitchFamily="18" charset="0"/>
              <a:buChar char="-"/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if/how to define and compare numbers of (quasi) </a:t>
            </a:r>
            <a:r>
              <a:rPr lang="en-US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layers</a:t>
            </a:r>
            <a:endParaRPr lang="en-US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2400" y="1490870"/>
            <a:ext cx="8229600" cy="2133600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9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Creating parallelism in </a:t>
            </a:r>
            <a:r>
              <a:rPr lang="en-US" altLang="zh-CN" dirty="0" smtClean="0"/>
              <a:t>a block-parallel LDPC </a:t>
            </a:r>
            <a:r>
              <a:rPr lang="en-US" altLang="zh-CN" dirty="0"/>
              <a:t>decoder can be done by </a:t>
            </a:r>
          </a:p>
          <a:p>
            <a:pPr lvl="1"/>
            <a:r>
              <a:rPr lang="en-US" altLang="zh-CN" dirty="0"/>
              <a:t>Larger lifting</a:t>
            </a:r>
          </a:p>
          <a:p>
            <a:pPr lvl="1"/>
            <a:r>
              <a:rPr lang="en-US" altLang="zh-CN" dirty="0" smtClean="0"/>
              <a:t>Multi-block/core </a:t>
            </a:r>
            <a:r>
              <a:rPr lang="en-US" altLang="zh-CN" dirty="0"/>
              <a:t>processing</a:t>
            </a:r>
          </a:p>
          <a:p>
            <a:r>
              <a:rPr lang="en-US" dirty="0" smtClean="0"/>
              <a:t>Overheads in the following factors should be considered:</a:t>
            </a:r>
          </a:p>
          <a:p>
            <a:pPr lvl="1"/>
            <a:r>
              <a:rPr lang="en-US" dirty="0" smtClean="0"/>
              <a:t>Latency/throughput</a:t>
            </a:r>
          </a:p>
          <a:p>
            <a:pPr lvl="1"/>
            <a:r>
              <a:rPr lang="en-US" dirty="0" smtClean="0"/>
              <a:t>Area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6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Latency/throughput</a:t>
            </a:r>
          </a:p>
          <a:p>
            <a:pPr marL="742950" lvl="2" indent="-342900"/>
            <a:r>
              <a:rPr lang="en-US" dirty="0" smtClean="0"/>
              <a:t>Assumption: The same number of total lifted edges </a:t>
            </a:r>
          </a:p>
          <a:p>
            <a:pPr marL="742950" lvl="2" indent="-342900"/>
            <a:r>
              <a:rPr lang="en-US" dirty="0" smtClean="0">
                <a:solidFill>
                  <a:srgbClr val="0000FF"/>
                </a:solidFill>
              </a:rPr>
              <a:t>Twice larger lifting can achieve half the processing time</a:t>
            </a:r>
          </a:p>
          <a:p>
            <a:pPr marL="742950" lvl="2" indent="-342900"/>
            <a:r>
              <a:rPr lang="en-US" dirty="0" smtClean="0">
                <a:solidFill>
                  <a:srgbClr val="FF0000"/>
                </a:solidFill>
              </a:rPr>
              <a:t>2-block/core processing </a:t>
            </a:r>
            <a:r>
              <a:rPr lang="en-US" b="1" dirty="0" smtClean="0">
                <a:solidFill>
                  <a:srgbClr val="FF0000"/>
                </a:solidFill>
              </a:rPr>
              <a:t>cannot</a:t>
            </a:r>
            <a:r>
              <a:rPr lang="en-US" dirty="0" smtClean="0">
                <a:solidFill>
                  <a:srgbClr val="FF0000"/>
                </a:solidFill>
              </a:rPr>
              <a:t> achieve half the processing time </a:t>
            </a:r>
            <a:r>
              <a:rPr lang="en-US" dirty="0" smtClean="0"/>
              <a:t>due to</a:t>
            </a:r>
          </a:p>
          <a:p>
            <a:pPr marL="1314450" lvl="3" indent="-457200">
              <a:buFont typeface="+mj-lt"/>
              <a:buAutoNum type="alphaUcPeriod"/>
            </a:pPr>
            <a:r>
              <a:rPr lang="en-US" dirty="0" smtClean="0"/>
              <a:t>Memory access conflicts</a:t>
            </a:r>
          </a:p>
          <a:p>
            <a:pPr marL="1314450" lvl="3" indent="-457200">
              <a:buFont typeface="+mj-lt"/>
              <a:buAutoNum type="alphaUcPeriod"/>
            </a:pPr>
            <a:r>
              <a:rPr lang="en-US" dirty="0" smtClean="0"/>
              <a:t>Final Q-comparison between cores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40005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8011"/>
            <a:ext cx="8991600" cy="17027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" y="3581400"/>
            <a:ext cx="11510099" cy="731838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4323522" y="4393096"/>
            <a:ext cx="48006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71522" y="4393096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38 cycles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810000" y="6477000"/>
            <a:ext cx="33528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86400" y="6477000"/>
            <a:ext cx="3505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23 cycles = 121% of 38/2 cycles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72300" y="4717544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>
          <a:xfrm flipH="1">
            <a:off x="6629400" y="4908044"/>
            <a:ext cx="342900" cy="449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819400" y="5936975"/>
            <a:ext cx="3429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3110534" y="5854150"/>
            <a:ext cx="318466" cy="1814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371600" y="4114800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1-block/core processing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440966" y="6294855"/>
            <a:ext cx="2445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2-block/core processing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35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Area:</a:t>
            </a:r>
          </a:p>
          <a:p>
            <a:pPr lvl="1"/>
            <a:r>
              <a:rPr lang="en-US" dirty="0" smtClean="0"/>
              <a:t>Assumption: The same degree of total parallelism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Larger lifting induces</a:t>
            </a:r>
            <a:r>
              <a:rPr lang="en-US" dirty="0" smtClean="0"/>
              <a:t> a 12.5% overhead (comparing </a:t>
            </a:r>
            <a:r>
              <a:rPr lang="en-US" dirty="0" err="1" smtClean="0"/>
              <a:t>Zmax</a:t>
            </a:r>
            <a:r>
              <a:rPr lang="en-US" dirty="0" smtClean="0"/>
              <a:t> = 512 vs. 256) in shift network, corresponding to </a:t>
            </a:r>
            <a:r>
              <a:rPr lang="en-US" dirty="0" smtClean="0">
                <a:solidFill>
                  <a:srgbClr val="0000FF"/>
                </a:solidFill>
              </a:rPr>
              <a:t>&lt;1% decoder area overhead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Multi-block/core processing induces a conservative 10% overhead in decoder area </a:t>
            </a:r>
            <a:r>
              <a:rPr lang="en-US" dirty="0" smtClean="0"/>
              <a:t>due to, at least,</a:t>
            </a:r>
          </a:p>
          <a:p>
            <a:pPr lvl="2"/>
            <a:r>
              <a:rPr lang="en-US" dirty="0" smtClean="0"/>
              <a:t>Multi-block/core </a:t>
            </a:r>
            <a:r>
              <a:rPr lang="en-US" dirty="0"/>
              <a:t>to/from LLR memory </a:t>
            </a:r>
            <a:r>
              <a:rPr lang="en-US" dirty="0" smtClean="0"/>
              <a:t>routing (twice that of larger lifting shift network overhead)</a:t>
            </a:r>
          </a:p>
          <a:p>
            <a:pPr lvl="2"/>
            <a:r>
              <a:rPr lang="en-US" dirty="0" smtClean="0"/>
              <a:t>Final Q compare and additional pipeline registers.</a:t>
            </a:r>
          </a:p>
          <a:p>
            <a:pPr lvl="1"/>
            <a:r>
              <a:rPr lang="en-US" dirty="0" smtClean="0"/>
              <a:t>More detailed analysis can be found in R1-1703698.</a:t>
            </a:r>
          </a:p>
        </p:txBody>
      </p:sp>
    </p:spTree>
    <p:extLst>
      <p:ext uri="{BB962C8B-B14F-4D97-AF65-F5344CB8AC3E}">
        <p14:creationId xmlns:p14="http://schemas.microsoft.com/office/powerpoint/2010/main" val="177268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For a row-parallel decoder to realize a targeted parallelism, the following two factors should be considered:</a:t>
            </a:r>
          </a:p>
          <a:p>
            <a:pPr lvl="1"/>
            <a:r>
              <a:rPr lang="en-US" dirty="0" smtClean="0"/>
              <a:t>Memory efficiency related to the partition overhead on LLR memory</a:t>
            </a:r>
          </a:p>
          <a:p>
            <a:pPr lvl="2"/>
            <a:r>
              <a:rPr lang="en-US" dirty="0" smtClean="0"/>
              <a:t>A large number of small memory banks have significant overhead </a:t>
            </a:r>
          </a:p>
          <a:p>
            <a:pPr lvl="1"/>
            <a:r>
              <a:rPr lang="en-US" dirty="0" smtClean="0"/>
              <a:t>Routing complexity between LLR memory banks and check nodes</a:t>
            </a:r>
          </a:p>
          <a:p>
            <a:pPr lvl="2"/>
            <a:r>
              <a:rPr lang="en-US" dirty="0" smtClean="0"/>
              <a:t>LLR memory bank number is related to </a:t>
            </a:r>
            <a:r>
              <a:rPr lang="en-US" dirty="0" err="1"/>
              <a:t>Kb</a:t>
            </a:r>
            <a:r>
              <a:rPr lang="en-US" baseline="-25000" dirty="0" err="1"/>
              <a:t>max</a:t>
            </a:r>
            <a:endParaRPr lang="en-US" dirty="0" smtClean="0"/>
          </a:p>
          <a:p>
            <a:pPr lvl="2"/>
            <a:r>
              <a:rPr lang="en-US" dirty="0" smtClean="0"/>
              <a:t>Check node number is </a:t>
            </a:r>
            <a:r>
              <a:rPr lang="en-US" dirty="0"/>
              <a:t>related to </a:t>
            </a:r>
            <a:r>
              <a:rPr lang="en-US" dirty="0" smtClean="0"/>
              <a:t>the maximal </a:t>
            </a:r>
            <a:r>
              <a:rPr lang="en-US" dirty="0"/>
              <a:t>row weight</a:t>
            </a:r>
            <a:endParaRPr lang="en-US" dirty="0" smtClean="0"/>
          </a:p>
          <a:p>
            <a:r>
              <a:rPr lang="en-US" dirty="0" smtClean="0"/>
              <a:t>A LDPC design with compact base-matrix can realize the same parallelism with reduced complexity because of smaller values in </a:t>
            </a:r>
            <a:r>
              <a:rPr lang="en-US" dirty="0" err="1" smtClean="0"/>
              <a:t>Kb</a:t>
            </a:r>
            <a:r>
              <a:rPr lang="en-US" baseline="-25000" dirty="0" err="1" smtClean="0"/>
              <a:t>max</a:t>
            </a:r>
            <a:r>
              <a:rPr lang="en-US" dirty="0" smtClean="0"/>
              <a:t> and the maximal row weight.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8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Illustration of the memory partition and routing complexity in R1-1701599: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487" y="3863181"/>
            <a:ext cx="4060031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7" y="3833055"/>
            <a:ext cx="4466706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3000" y="2919988"/>
            <a:ext cx="255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Kb</a:t>
            </a:r>
            <a:r>
              <a:rPr lang="en-US" baseline="-25000" dirty="0" err="1" smtClean="0"/>
              <a:t>max</a:t>
            </a:r>
            <a:r>
              <a:rPr lang="en-US" dirty="0" smtClean="0"/>
              <a:t> = 32</a:t>
            </a:r>
          </a:p>
          <a:p>
            <a:pPr algn="ctr"/>
            <a:r>
              <a:rPr lang="en-US" dirty="0" smtClean="0"/>
              <a:t>Maximal row weight = 19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10200" y="2919987"/>
            <a:ext cx="2772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Kb</a:t>
            </a:r>
            <a:r>
              <a:rPr lang="en-US" baseline="-25000" dirty="0" err="1"/>
              <a:t>max</a:t>
            </a:r>
            <a:r>
              <a:rPr lang="en-US" dirty="0"/>
              <a:t> = </a:t>
            </a:r>
            <a:r>
              <a:rPr lang="en-US" dirty="0" smtClean="0"/>
              <a:t>16</a:t>
            </a:r>
            <a:endParaRPr lang="en-US" dirty="0"/>
          </a:p>
          <a:p>
            <a:pPr algn="ctr"/>
            <a:r>
              <a:rPr lang="en-US" dirty="0"/>
              <a:t>Maximal row weight = </a:t>
            </a:r>
            <a:r>
              <a:rPr lang="en-US" dirty="0" smtClean="0"/>
              <a:t>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46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Observation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Creating parallelism in a block-parallel LDPC decoder can be done by </a:t>
            </a:r>
          </a:p>
          <a:p>
            <a:pPr lvl="1"/>
            <a:r>
              <a:rPr lang="en-US" altLang="zh-CN" dirty="0" smtClean="0"/>
              <a:t>Larger lifting</a:t>
            </a:r>
          </a:p>
          <a:p>
            <a:pPr lvl="1"/>
            <a:r>
              <a:rPr lang="en-US" altLang="zh-CN" dirty="0" smtClean="0"/>
              <a:t>Multi-block/core processing</a:t>
            </a:r>
          </a:p>
          <a:p>
            <a:r>
              <a:rPr lang="en-US" altLang="zh-CN" dirty="0" smtClean="0"/>
              <a:t>With </a:t>
            </a:r>
            <a:r>
              <a:rPr lang="en-US" altLang="zh-CN" dirty="0" smtClean="0"/>
              <a:t>the same performance and parallelism target, larger lifting, if achievable, is preferred </a:t>
            </a:r>
            <a:r>
              <a:rPr lang="en-US" altLang="zh-CN" dirty="0"/>
              <a:t>over </a:t>
            </a:r>
            <a:r>
              <a:rPr lang="en-US" altLang="zh-CN" dirty="0" smtClean="0"/>
              <a:t>multi-block/core processing </a:t>
            </a:r>
            <a:r>
              <a:rPr lang="en-US" altLang="zh-CN" dirty="0" smtClean="0"/>
              <a:t>for a block-parallel LDPC decoder because </a:t>
            </a:r>
            <a:r>
              <a:rPr lang="en-US" altLang="zh-CN" dirty="0" smtClean="0"/>
              <a:t>of</a:t>
            </a:r>
          </a:p>
          <a:p>
            <a:pPr lvl="1"/>
            <a:r>
              <a:rPr lang="en-US" altLang="zh-CN" dirty="0" smtClean="0"/>
              <a:t>Higher decoder throughput </a:t>
            </a:r>
          </a:p>
          <a:p>
            <a:pPr lvl="1"/>
            <a:r>
              <a:rPr lang="en-US" altLang="zh-CN" dirty="0" smtClean="0"/>
              <a:t>Smaller decoder </a:t>
            </a:r>
            <a:r>
              <a:rPr lang="en-US" altLang="zh-CN" dirty="0" smtClean="0"/>
              <a:t>area</a:t>
            </a:r>
          </a:p>
          <a:p>
            <a:r>
              <a:rPr lang="en-US" altLang="zh-CN" dirty="0" smtClean="0"/>
              <a:t>For a row-parallel decoder, a compact base-matrix with small values in </a:t>
            </a:r>
            <a:r>
              <a:rPr lang="en-US" altLang="zh-CN" dirty="0" err="1" smtClean="0"/>
              <a:t>Kb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 and the maximal row weight is preferred because of </a:t>
            </a:r>
          </a:p>
          <a:p>
            <a:pPr lvl="1"/>
            <a:r>
              <a:rPr lang="en-US" altLang="zh-CN" dirty="0" smtClean="0"/>
              <a:t>Higher memory efficiency</a:t>
            </a:r>
          </a:p>
          <a:p>
            <a:pPr lvl="1"/>
            <a:r>
              <a:rPr lang="en-US" altLang="zh-CN" dirty="0" smtClean="0"/>
              <a:t>Smaller routing complexity</a:t>
            </a:r>
            <a:endParaRPr lang="en-US" altLang="zh-CN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5530</TotalTime>
  <Words>501</Words>
  <Application>Microsoft Office PowerPoint</Application>
  <PresentationFormat>On-screen Show (4:3)</PresentationFormat>
  <Paragraphs>74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Batang</vt:lpstr>
      <vt:lpstr>MS Mincho</vt:lpstr>
      <vt:lpstr>ＭＳ Ｐゴシック</vt:lpstr>
      <vt:lpstr>新細明體</vt:lpstr>
      <vt:lpstr>宋体</vt:lpstr>
      <vt:lpstr>Arial</vt:lpstr>
      <vt:lpstr>Calibri</vt:lpstr>
      <vt:lpstr>Courier New</vt:lpstr>
      <vt:lpstr>Times</vt:lpstr>
      <vt:lpstr>Times New Roman</vt:lpstr>
      <vt:lpstr>Wingdings</vt:lpstr>
      <vt:lpstr>Office Theme</vt:lpstr>
      <vt:lpstr>Way Forward on Observation of Parallelism Overhead in an LDPC Decoder </vt:lpstr>
      <vt:lpstr>Background (1)</vt:lpstr>
      <vt:lpstr>Background (2)</vt:lpstr>
      <vt:lpstr>Background (3)</vt:lpstr>
      <vt:lpstr>Background (4)</vt:lpstr>
      <vt:lpstr>Background (5)</vt:lpstr>
      <vt:lpstr>Background (6)</vt:lpstr>
      <vt:lpstr>Proposed Observation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Weide Wu (吳威德)</cp:lastModifiedBy>
  <cp:revision>346</cp:revision>
  <dcterms:created xsi:type="dcterms:W3CDTF">2006-08-16T00:00:00Z</dcterms:created>
  <dcterms:modified xsi:type="dcterms:W3CDTF">2017-02-14T16:35:05Z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