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5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1" autoAdjust="0"/>
    <p:restoredTop sz="94660"/>
  </p:normalViewPr>
  <p:slideViewPr>
    <p:cSldViewPr snapToGrid="0">
      <p:cViewPr varScale="1">
        <p:scale>
          <a:sx n="78" d="100"/>
          <a:sy n="78" d="100"/>
        </p:scale>
        <p:origin x="34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F18350-D4E6-41DF-A45F-45229175259E}"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3904981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F18350-D4E6-41DF-A45F-45229175259E}"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2889343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F18350-D4E6-41DF-A45F-45229175259E}"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2135848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F18350-D4E6-41DF-A45F-45229175259E}"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3323511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F18350-D4E6-41DF-A45F-45229175259E}"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4032822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F18350-D4E6-41DF-A45F-45229175259E}"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3126207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F18350-D4E6-41DF-A45F-45229175259E}" type="datetimeFigureOut">
              <a:rPr lang="en-US" smtClean="0"/>
              <a:t>2/14/2017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3488040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F18350-D4E6-41DF-A45F-45229175259E}" type="datetimeFigureOut">
              <a:rPr lang="en-US" smtClean="0"/>
              <a:t>2/14/2017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3191538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F18350-D4E6-41DF-A45F-45229175259E}" type="datetimeFigureOut">
              <a:rPr lang="en-US" smtClean="0"/>
              <a:t>2/14/2017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4271580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F18350-D4E6-41DF-A45F-45229175259E}"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1100592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F18350-D4E6-41DF-A45F-45229175259E}"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4246680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F18350-D4E6-41DF-A45F-45229175259E}" type="datetimeFigureOut">
              <a:rPr lang="en-US" smtClean="0"/>
              <a:t>2/14/2017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BC92C5-F497-45F3-887F-5F5EAF188281}" type="slidenum">
              <a:rPr lang="en-US" smtClean="0"/>
              <a:t>‹#›</a:t>
            </a:fld>
            <a:endParaRPr lang="en-US"/>
          </a:p>
        </p:txBody>
      </p:sp>
    </p:spTree>
    <p:extLst>
      <p:ext uri="{BB962C8B-B14F-4D97-AF65-F5344CB8AC3E}">
        <p14:creationId xmlns:p14="http://schemas.microsoft.com/office/powerpoint/2010/main" val="6440158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smtClean="0"/>
              <a:t>WF on SS burst set Periodicity for Stand-Alone NR</a:t>
            </a:r>
            <a:endParaRPr lang="en-US" b="1" dirty="0"/>
          </a:p>
        </p:txBody>
      </p:sp>
      <p:sp>
        <p:nvSpPr>
          <p:cNvPr id="3" name="Subtitle 2"/>
          <p:cNvSpPr>
            <a:spLocks noGrp="1"/>
          </p:cNvSpPr>
          <p:nvPr>
            <p:ph type="subTitle" idx="1"/>
          </p:nvPr>
        </p:nvSpPr>
        <p:spPr/>
        <p:txBody>
          <a:bodyPr/>
          <a:lstStyle/>
          <a:p>
            <a:r>
              <a:rPr lang="en-US" b="1" dirty="0" smtClean="0"/>
              <a:t>Intel, Samsung, LG, Qualcomm, IITH, </a:t>
            </a:r>
            <a:r>
              <a:rPr lang="en-US" b="1" dirty="0" err="1" smtClean="0"/>
              <a:t>CeWIT</a:t>
            </a:r>
            <a:r>
              <a:rPr lang="en-US" b="1" dirty="0" smtClean="0"/>
              <a:t>, IITM, </a:t>
            </a:r>
            <a:r>
              <a:rPr lang="en-US" b="1" dirty="0" err="1" smtClean="0"/>
              <a:t>Tejas</a:t>
            </a:r>
            <a:r>
              <a:rPr lang="en-US" b="1" dirty="0" smtClean="0"/>
              <a:t> Networks, ETRI, CATT, ITL, ZTE</a:t>
            </a:r>
            <a:r>
              <a:rPr lang="en-US" b="1" dirty="0" smtClean="0"/>
              <a:t>, WILUS, </a:t>
            </a:r>
            <a:r>
              <a:rPr lang="en-US" b="1" dirty="0" smtClean="0"/>
              <a:t>[</a:t>
            </a:r>
            <a:r>
              <a:rPr lang="en-US" b="1" dirty="0" err="1" smtClean="0"/>
              <a:t>Spreadtrum</a:t>
            </a:r>
            <a:r>
              <a:rPr lang="en-US" b="1" dirty="0" smtClean="0"/>
              <a:t>]</a:t>
            </a:r>
            <a:endParaRPr lang="en-US" b="1" dirty="0"/>
          </a:p>
        </p:txBody>
      </p:sp>
      <p:sp>
        <p:nvSpPr>
          <p:cNvPr id="4" name="TextBox 3"/>
          <p:cNvSpPr txBox="1"/>
          <p:nvPr/>
        </p:nvSpPr>
        <p:spPr>
          <a:xfrm>
            <a:off x="0" y="3089"/>
            <a:ext cx="4267515" cy="1200329"/>
          </a:xfrm>
          <a:prstGeom prst="rect">
            <a:avLst/>
          </a:prstGeom>
          <a:noFill/>
        </p:spPr>
        <p:txBody>
          <a:bodyPr wrap="none" rtlCol="0">
            <a:spAutoFit/>
          </a:bodyPr>
          <a:lstStyle/>
          <a:p>
            <a:r>
              <a:rPr lang="en-US" b="1" dirty="0" smtClean="0"/>
              <a:t>3GPP TSG RAN WG1 Meeting RAN1 #88</a:t>
            </a:r>
            <a:endParaRPr lang="en-US" b="1" dirty="0"/>
          </a:p>
          <a:p>
            <a:r>
              <a:rPr lang="en-US" b="1" dirty="0" smtClean="0"/>
              <a:t>Athens, Greece 13th - 17th February 2017</a:t>
            </a:r>
          </a:p>
          <a:p>
            <a:r>
              <a:rPr lang="en-US" b="1" dirty="0" smtClean="0"/>
              <a:t>Agenda item:	8.1.1.1.4</a:t>
            </a:r>
          </a:p>
          <a:p>
            <a:r>
              <a:rPr lang="en-US" b="1" dirty="0" smtClean="0"/>
              <a:t>Document for:	Discussion and Decision</a:t>
            </a:r>
          </a:p>
        </p:txBody>
      </p:sp>
      <p:sp>
        <p:nvSpPr>
          <p:cNvPr id="6" name="Rectangle 5"/>
          <p:cNvSpPr/>
          <p:nvPr/>
        </p:nvSpPr>
        <p:spPr>
          <a:xfrm>
            <a:off x="10541000" y="161323"/>
            <a:ext cx="1321196" cy="369332"/>
          </a:xfrm>
          <a:prstGeom prst="rect">
            <a:avLst/>
          </a:prstGeom>
        </p:spPr>
        <p:txBody>
          <a:bodyPr wrap="none">
            <a:spAutoFit/>
          </a:bodyPr>
          <a:lstStyle/>
          <a:p>
            <a:r>
              <a:rPr lang="en-US" b="1" dirty="0" smtClean="0"/>
              <a:t>R1-1703666</a:t>
            </a:r>
          </a:p>
        </p:txBody>
      </p:sp>
    </p:spTree>
    <p:extLst>
      <p:ext uri="{BB962C8B-B14F-4D97-AF65-F5344CB8AC3E}">
        <p14:creationId xmlns:p14="http://schemas.microsoft.com/office/powerpoint/2010/main" val="42198999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 Agreements</a:t>
            </a:r>
            <a:endParaRPr lang="en-US" dirty="0"/>
          </a:p>
        </p:txBody>
      </p:sp>
      <p:sp>
        <p:nvSpPr>
          <p:cNvPr id="3" name="Content Placeholder 2"/>
          <p:cNvSpPr>
            <a:spLocks noGrp="1"/>
          </p:cNvSpPr>
          <p:nvPr>
            <p:ph idx="1"/>
          </p:nvPr>
        </p:nvSpPr>
        <p:spPr/>
        <p:txBody>
          <a:bodyPr>
            <a:normAutofit/>
          </a:bodyPr>
          <a:lstStyle/>
          <a:p>
            <a:pPr marL="0" indent="0">
              <a:buNone/>
            </a:pPr>
            <a:r>
              <a:rPr lang="en-US" altLang="ja-JP" sz="1600" b="1" i="1" u="sng" dirty="0" smtClean="0"/>
              <a:t>Agreements (RAN1 NR Ad-Hoc):</a:t>
            </a:r>
            <a:endParaRPr lang="ja-JP" altLang="ja-JP" sz="1600" i="1" dirty="0" smtClean="0"/>
          </a:p>
          <a:p>
            <a:pPr lvl="0"/>
            <a:r>
              <a:rPr lang="en-US" altLang="ja-JP" sz="1600" i="1" dirty="0" smtClean="0"/>
              <a:t>RAN1 aims to select a default SS burst set periodicity for each agreed frequency range category from the following candidate values:</a:t>
            </a:r>
            <a:endParaRPr lang="ja-JP" altLang="ja-JP" sz="1600" i="1" dirty="0" smtClean="0"/>
          </a:p>
          <a:p>
            <a:pPr lvl="1"/>
            <a:r>
              <a:rPr lang="en-US" altLang="ja-JP" sz="1200" i="1" dirty="0" smtClean="0"/>
              <a:t>For carrier frequency range #1 (below 6GHz): [5ms, 10ms, 20ms, 40ms, 80ms, 100ms]</a:t>
            </a:r>
            <a:endParaRPr lang="ja-JP" altLang="ja-JP" sz="1200" i="1" dirty="0" smtClean="0"/>
          </a:p>
          <a:p>
            <a:pPr lvl="1"/>
            <a:r>
              <a:rPr lang="en-US" altLang="ja-JP" sz="1200" i="1" dirty="0" smtClean="0"/>
              <a:t>For carrier frequency range #2 (above 6GHz): [5ms, 10ms, 20ms, 40ms, 80ms, 100ms]</a:t>
            </a:r>
            <a:endParaRPr lang="ja-JP" altLang="ja-JP" sz="1200" i="1" dirty="0" smtClean="0"/>
          </a:p>
          <a:p>
            <a:pPr lvl="1"/>
            <a:r>
              <a:rPr lang="en-US" altLang="ja-JP" sz="1200" i="1" dirty="0" smtClean="0"/>
              <a:t>Note that final set of frequency categories may include more than the above two categories</a:t>
            </a:r>
            <a:endParaRPr lang="ja-JP" altLang="ja-JP" sz="1200" i="1" dirty="0" smtClean="0"/>
          </a:p>
          <a:p>
            <a:pPr lvl="0"/>
            <a:r>
              <a:rPr lang="en-US" altLang="ja-JP" sz="1600" i="1" dirty="0" smtClean="0"/>
              <a:t>Companies are encouraged to investigate the candidate default SS burst set periodicity values considering at least the following factors:</a:t>
            </a:r>
            <a:endParaRPr lang="ja-JP" altLang="ja-JP" sz="1600" i="1" dirty="0" smtClean="0"/>
          </a:p>
          <a:p>
            <a:pPr lvl="1"/>
            <a:r>
              <a:rPr lang="en-US" altLang="ja-JP" sz="1200" i="1" dirty="0" smtClean="0"/>
              <a:t>UE IDLE mode and initial cell search power consumption and latency</a:t>
            </a:r>
            <a:endParaRPr lang="ja-JP" altLang="ja-JP" sz="1200" i="1" dirty="0" smtClean="0"/>
          </a:p>
          <a:p>
            <a:pPr lvl="2"/>
            <a:r>
              <a:rPr lang="en-US" altLang="ja-JP" sz="1100" i="1" dirty="0" smtClean="0"/>
              <a:t>Including single/multi-beam operation at </a:t>
            </a:r>
            <a:r>
              <a:rPr lang="en-US" altLang="ja-JP" sz="1100" i="1" dirty="0" err="1" smtClean="0"/>
              <a:t>Tx</a:t>
            </a:r>
            <a:r>
              <a:rPr lang="en-US" altLang="ja-JP" sz="1100" i="1" dirty="0" smtClean="0"/>
              <a:t> and Rx</a:t>
            </a:r>
            <a:endParaRPr lang="ja-JP" altLang="ja-JP" sz="1100" i="1" dirty="0" smtClean="0"/>
          </a:p>
          <a:p>
            <a:pPr lvl="1"/>
            <a:r>
              <a:rPr lang="en-US" altLang="ja-JP" sz="1200" i="1" dirty="0" smtClean="0"/>
              <a:t>NW power consumption</a:t>
            </a:r>
            <a:endParaRPr lang="ja-JP" altLang="ja-JP" sz="1200" i="1" dirty="0" smtClean="0"/>
          </a:p>
          <a:p>
            <a:pPr lvl="1"/>
            <a:r>
              <a:rPr lang="en-US" altLang="ja-JP" sz="1200" i="1" dirty="0" smtClean="0"/>
              <a:t>Inter-RAT/Inter-frequency measurement </a:t>
            </a:r>
            <a:endParaRPr lang="ja-JP" altLang="ja-JP" sz="1200" i="1" dirty="0" smtClean="0"/>
          </a:p>
          <a:p>
            <a:pPr lvl="1"/>
            <a:r>
              <a:rPr lang="en-US" altLang="ja-JP" sz="1200" i="1" dirty="0" smtClean="0"/>
              <a:t>Forward compatibility and deployment flexibility including standalone and non-standalone NR deployments</a:t>
            </a:r>
            <a:endParaRPr lang="ja-JP" altLang="ja-JP" sz="1200" i="1" dirty="0" smtClean="0"/>
          </a:p>
          <a:p>
            <a:pPr lvl="1"/>
            <a:r>
              <a:rPr lang="en-US" altLang="ja-JP" sz="1200" i="1" dirty="0" smtClean="0"/>
              <a:t>Benefits and feasibility of SS burst set configuration assistance signaling (e.g. periodicity indication or measurement window) for CONNECTED and/or IDLE UEs</a:t>
            </a:r>
            <a:endParaRPr lang="ja-JP" altLang="ja-JP" sz="1200" i="1" dirty="0" smtClean="0"/>
          </a:p>
          <a:p>
            <a:pPr lvl="1"/>
            <a:r>
              <a:rPr lang="en-US" altLang="ja-JP" sz="1200" i="1" dirty="0" smtClean="0"/>
              <a:t>NW synchronization requirements/assumptions</a:t>
            </a:r>
            <a:endParaRPr lang="ja-JP" altLang="ja-JP" sz="1200" i="1" dirty="0" smtClean="0"/>
          </a:p>
          <a:p>
            <a:endParaRPr kumimoji="1" lang="ja-JP" altLang="en-US" sz="1600" dirty="0" smtClean="0"/>
          </a:p>
          <a:p>
            <a:endParaRPr lang="en-US" sz="3200" dirty="0"/>
          </a:p>
        </p:txBody>
      </p:sp>
    </p:spTree>
    <p:extLst>
      <p:ext uri="{BB962C8B-B14F-4D97-AF65-F5344CB8AC3E}">
        <p14:creationId xmlns:p14="http://schemas.microsoft.com/office/powerpoint/2010/main" val="871495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a:bodyPr>
          <a:lstStyle/>
          <a:p>
            <a:r>
              <a:rPr lang="en-US" dirty="0" smtClean="0"/>
              <a:t>The default SS burst set periodicity plays in intricate role in design of time-index signaling of SS blocks, SFN indication in NR PBCH, required REs for single NR PBCH transmission instance, SFN acquisition latency, SI acquisition latency, paging reception latency, RACH transmission latency, power consumption of UE during initial cell selection and IDLE mode cell re-selection, and potential power saving of </a:t>
            </a:r>
            <a:r>
              <a:rPr lang="en-US" dirty="0" err="1" smtClean="0"/>
              <a:t>gNBs</a:t>
            </a:r>
            <a:r>
              <a:rPr lang="en-US" dirty="0" smtClean="0"/>
              <a:t> in lightly loaded scenarios.</a:t>
            </a:r>
          </a:p>
          <a:p>
            <a:endParaRPr lang="en-US" dirty="0"/>
          </a:p>
        </p:txBody>
      </p:sp>
    </p:spTree>
    <p:extLst>
      <p:ext uri="{BB962C8B-B14F-4D97-AF65-F5344CB8AC3E}">
        <p14:creationId xmlns:p14="http://schemas.microsoft.com/office/powerpoint/2010/main" val="36547545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For Stand-Alone (SA) NR cell, UE assume the following  default SS burst set periodicity</a:t>
            </a:r>
          </a:p>
          <a:p>
            <a:pPr lvl="1">
              <a:buFont typeface="Calibri" panose="020F0502020204030204" pitchFamily="34" charset="0"/>
              <a:buChar char="−"/>
            </a:pPr>
            <a:r>
              <a:rPr lang="en-US" dirty="0" smtClean="0"/>
              <a:t>For carrier frequency range #1 (below 6GHz): 5 </a:t>
            </a:r>
            <a:r>
              <a:rPr lang="en-US" dirty="0" err="1" smtClean="0"/>
              <a:t>ms</a:t>
            </a:r>
            <a:endParaRPr lang="en-US" dirty="0" smtClean="0"/>
          </a:p>
          <a:p>
            <a:pPr lvl="1">
              <a:buFont typeface="Calibri" panose="020F0502020204030204" pitchFamily="34" charset="0"/>
              <a:buChar char="−"/>
            </a:pPr>
            <a:r>
              <a:rPr lang="en-US" dirty="0"/>
              <a:t>For carrier frequency range #2 </a:t>
            </a:r>
            <a:r>
              <a:rPr lang="en-US" dirty="0" smtClean="0"/>
              <a:t>(above 6GHz and below 60GHz): TBD between 10 or 20 </a:t>
            </a:r>
            <a:r>
              <a:rPr lang="en-US" dirty="0" err="1" smtClean="0"/>
              <a:t>ms</a:t>
            </a:r>
            <a:endParaRPr lang="en-US" dirty="0" smtClean="0"/>
          </a:p>
          <a:p>
            <a:pPr lvl="2">
              <a:buFont typeface="Calibri" panose="020F0502020204030204" pitchFamily="34" charset="0"/>
              <a:buChar char="−"/>
            </a:pPr>
            <a:r>
              <a:rPr lang="en-US" dirty="0" smtClean="0"/>
              <a:t>Down-selection will consider the SS block dimensions, initial </a:t>
            </a:r>
            <a:r>
              <a:rPr lang="en-US" dirty="0" smtClean="0"/>
              <a:t>access latency, </a:t>
            </a:r>
            <a:r>
              <a:rPr lang="en-US" dirty="0" smtClean="0"/>
              <a:t>power consumption aspects into account. Other considerations are not precluded.</a:t>
            </a:r>
          </a:p>
          <a:p>
            <a:pPr lvl="1">
              <a:buFont typeface="Calibri" panose="020F0502020204030204" pitchFamily="34" charset="0"/>
              <a:buChar char="−"/>
            </a:pPr>
            <a:r>
              <a:rPr lang="en-US" dirty="0" smtClean="0"/>
              <a:t>Note that this does not preclude further sub-categorization of frequency ranges. And additional frequency sub-ranges defined shall support a single default SS burst set periodicity, value selected between 5, 10, or 20 </a:t>
            </a:r>
            <a:r>
              <a:rPr lang="en-US" dirty="0" err="1" smtClean="0"/>
              <a:t>ms.</a:t>
            </a:r>
            <a:r>
              <a:rPr lang="en-US" dirty="0" smtClean="0"/>
              <a:t> </a:t>
            </a:r>
          </a:p>
          <a:p>
            <a:pPr lvl="1">
              <a:buFont typeface="Calibri" panose="020F0502020204030204" pitchFamily="34" charset="0"/>
              <a:buChar char="−"/>
            </a:pPr>
            <a:r>
              <a:rPr lang="en-US" dirty="0" smtClean="0"/>
              <a:t>Note that this does not preclude additional categorization of frequency ranges not covered by #1 and #2. SS burst set periodicity for potential additional frequency ranges is FFS.</a:t>
            </a:r>
          </a:p>
          <a:p>
            <a:pPr lvl="1">
              <a:buFont typeface="Calibri" panose="020F0502020204030204" pitchFamily="34" charset="0"/>
              <a:buChar char="−"/>
            </a:pPr>
            <a:endParaRPr lang="en-US" dirty="0" smtClean="0"/>
          </a:p>
          <a:p>
            <a:pPr>
              <a:buFont typeface="Calibri" panose="020F0502020204030204" pitchFamily="34" charset="0"/>
              <a:buChar char="−"/>
            </a:pPr>
            <a:r>
              <a:rPr lang="en-US" dirty="0" smtClean="0"/>
              <a:t>RAN4 will determine the exact values of frequency ranges</a:t>
            </a:r>
          </a:p>
        </p:txBody>
      </p:sp>
    </p:spTree>
    <p:extLst>
      <p:ext uri="{BB962C8B-B14F-4D97-AF65-F5344CB8AC3E}">
        <p14:creationId xmlns:p14="http://schemas.microsoft.com/office/powerpoint/2010/main" val="38587913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TotalTime>
  <Words>460</Words>
  <Application>Microsoft Office PowerPoint</Application>
  <PresentationFormat>Widescreen</PresentationFormat>
  <Paragraphs>32</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ＭＳ Ｐゴシック</vt:lpstr>
      <vt:lpstr>Arial</vt:lpstr>
      <vt:lpstr>Calibri</vt:lpstr>
      <vt:lpstr>Calibri Light</vt:lpstr>
      <vt:lpstr>Office Theme</vt:lpstr>
      <vt:lpstr>WF on SS burst set Periodicity for Stand-Alone NR</vt:lpstr>
      <vt:lpstr>Background - Agreements</vt:lpstr>
      <vt:lpstr>Background</vt:lpstr>
      <vt:lpstr>Proposal</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SS Block Periodicity for Stand-Alone NR</dc:title>
  <dc:creator>Lee, Daewon</dc:creator>
  <cp:lastModifiedBy>Lee, Daewon</cp:lastModifiedBy>
  <cp:revision>32</cp:revision>
  <dcterms:created xsi:type="dcterms:W3CDTF">2017-02-13T23:02:11Z</dcterms:created>
  <dcterms:modified xsi:type="dcterms:W3CDTF">2017-02-14T09:33:29Z</dcterms:modified>
</cp:coreProperties>
</file>