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21" autoAdjust="0"/>
    <p:restoredTop sz="94660"/>
  </p:normalViewPr>
  <p:slideViewPr>
    <p:cSldViewPr snapToGrid="0">
      <p:cViewPr varScale="1">
        <p:scale>
          <a:sx n="72" d="100"/>
          <a:sy n="72" d="100"/>
        </p:scale>
        <p:origin x="95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FA0EA2-EFA5-4DD1-8CA0-CC7640E454A9}" type="datetimeFigureOut">
              <a:rPr lang="en-US" smtClean="0"/>
              <a:pPr/>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FA0EA2-EFA5-4DD1-8CA0-CC7640E454A9}" type="datetimeFigureOut">
              <a:rPr lang="en-US" smtClean="0"/>
              <a:pPr/>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2/15/2017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4969" y="1568409"/>
            <a:ext cx="11365002" cy="2387600"/>
          </a:xfrm>
        </p:spPr>
        <p:txBody>
          <a:bodyPr anchor="ctr">
            <a:noAutofit/>
          </a:bodyPr>
          <a:lstStyle/>
          <a:p>
            <a:r>
              <a:rPr lang="en-US" dirty="0"/>
              <a:t>WF on </a:t>
            </a:r>
            <a:r>
              <a:rPr lang="en-GB" dirty="0"/>
              <a:t>PRS PRB Indication in SIB1-BR</a:t>
            </a:r>
            <a:endParaRPr lang="en-US" dirty="0"/>
          </a:p>
        </p:txBody>
      </p:sp>
      <p:sp>
        <p:nvSpPr>
          <p:cNvPr id="3" name="Subtitle 2"/>
          <p:cNvSpPr>
            <a:spLocks noGrp="1"/>
          </p:cNvSpPr>
          <p:nvPr>
            <p:ph type="subTitle" idx="1"/>
          </p:nvPr>
        </p:nvSpPr>
        <p:spPr>
          <a:xfrm>
            <a:off x="1524000" y="4048084"/>
            <a:ext cx="9144000" cy="1655762"/>
          </a:xfrm>
        </p:spPr>
        <p:txBody>
          <a:bodyPr/>
          <a:lstStyle/>
          <a:p>
            <a:r>
              <a:rPr lang="en-US" dirty="0"/>
              <a:t>Nokia, Alcatel-Lucent Shanghai Bell</a:t>
            </a:r>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zh-CN" sz="1800" dirty="0"/>
              <a:t>R1-</a:t>
            </a:r>
            <a:r>
              <a:rPr lang="en-US" sz="1800" dirty="0"/>
              <a:t>1703665</a:t>
            </a:r>
            <a:endParaRPr lang="en-US" altLang="en-US" sz="1800" b="1" dirty="0">
              <a:latin typeface="Arial" charset="0"/>
            </a:endParaRPr>
          </a:p>
        </p:txBody>
      </p:sp>
      <p:sp>
        <p:nvSpPr>
          <p:cNvPr id="5" name="TextBox 4"/>
          <p:cNvSpPr txBox="1">
            <a:spLocks noChangeArrowheads="1"/>
          </p:cNvSpPr>
          <p:nvPr/>
        </p:nvSpPr>
        <p:spPr bwMode="auto">
          <a:xfrm>
            <a:off x="152400" y="174536"/>
            <a:ext cx="55400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#88</a:t>
            </a:r>
            <a:endParaRPr lang="en-US" altLang="ja-JP" sz="1800" dirty="0">
              <a:latin typeface="Arial Unicode MS" pitchFamily="50" charset="-127"/>
              <a:ea typeface="Arial Unicode MS" pitchFamily="50" charset="-127"/>
              <a:cs typeface="Arial Unicode MS" pitchFamily="50" charset="-127"/>
            </a:endParaRPr>
          </a:p>
          <a:p>
            <a:pPr>
              <a:buNone/>
            </a:pPr>
            <a:r>
              <a:rPr lang="en-US" altLang="zh-CN" sz="1800" dirty="0">
                <a:latin typeface="Arial Unicode MS" pitchFamily="50" charset="-127"/>
                <a:ea typeface="Arial Unicode MS" pitchFamily="50" charset="-127"/>
                <a:cs typeface="Arial Unicode MS" pitchFamily="50" charset="-127"/>
              </a:rPr>
              <a:t>Athens, Greece, 13</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 17</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Feb 2017</a:t>
            </a:r>
          </a:p>
          <a:p>
            <a:pPr>
              <a:buNone/>
            </a:pPr>
            <a:r>
              <a:rPr lang="en-US" altLang="ja-JP" sz="1800" dirty="0">
                <a:latin typeface="Arial Unicode MS" pitchFamily="50" charset="-127"/>
                <a:ea typeface="Arial Unicode MS" pitchFamily="50" charset="-127"/>
                <a:cs typeface="Arial Unicode MS" pitchFamily="50" charset="-127"/>
              </a:rPr>
              <a:t>Agenda item 7.2.3.3</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2417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800" y="194185"/>
            <a:ext cx="10515600" cy="892098"/>
          </a:xfrm>
        </p:spPr>
        <p:txBody>
          <a:bodyPr/>
          <a:lstStyle/>
          <a:p>
            <a:r>
              <a:rPr lang="en-US" dirty="0"/>
              <a:t>Background</a:t>
            </a:r>
          </a:p>
        </p:txBody>
      </p:sp>
      <p:sp>
        <p:nvSpPr>
          <p:cNvPr id="3" name="Content Placeholder 2"/>
          <p:cNvSpPr>
            <a:spLocks noGrp="1"/>
          </p:cNvSpPr>
          <p:nvPr>
            <p:ph idx="1"/>
          </p:nvPr>
        </p:nvSpPr>
        <p:spPr>
          <a:xfrm>
            <a:off x="766800" y="1411200"/>
            <a:ext cx="10901082" cy="5392270"/>
          </a:xfrm>
        </p:spPr>
        <p:txBody>
          <a:bodyPr>
            <a:noAutofit/>
          </a:bodyPr>
          <a:lstStyle/>
          <a:p>
            <a:pPr hangingPunct="0">
              <a:buFont typeface="Wingdings" panose="05000000000000000000" pitchFamily="2" charset="2"/>
              <a:buChar char="§"/>
            </a:pPr>
            <a:r>
              <a:rPr lang="en-GB" sz="2000" dirty="0"/>
              <a:t>In LTE Rel-13, </a:t>
            </a:r>
            <a:r>
              <a:rPr lang="en-US" sz="2000" dirty="0"/>
              <a:t>when MPDCCH/PDSCH transmission collides with PRS transmission in a subframe,</a:t>
            </a:r>
            <a:endParaRPr lang="en-GB" sz="2000" dirty="0"/>
          </a:p>
          <a:p>
            <a:pPr lvl="1"/>
            <a:r>
              <a:rPr lang="en-US" sz="2000" dirty="0"/>
              <a:t>The </a:t>
            </a:r>
            <a:r>
              <a:rPr lang="en-US" sz="2000" dirty="0" err="1"/>
              <a:t>eMTC</a:t>
            </a:r>
            <a:r>
              <a:rPr lang="en-US" sz="2000" dirty="0"/>
              <a:t> UE is not required to know the PRS configuration.</a:t>
            </a:r>
            <a:endParaRPr lang="en-GB" sz="2000" dirty="0"/>
          </a:p>
          <a:p>
            <a:pPr lvl="1">
              <a:spcAft>
                <a:spcPts val="900"/>
              </a:spcAft>
            </a:pPr>
            <a:r>
              <a:rPr lang="en-US" sz="2000" dirty="0"/>
              <a:t>It is up to </a:t>
            </a:r>
            <a:r>
              <a:rPr lang="en-US" sz="2000" dirty="0" err="1"/>
              <a:t>eNB</a:t>
            </a:r>
            <a:r>
              <a:rPr lang="en-US" sz="2000" dirty="0"/>
              <a:t> whether to drop or puncture transmissions.</a:t>
            </a:r>
            <a:endParaRPr lang="en-GB" sz="2000" dirty="0"/>
          </a:p>
          <a:p>
            <a:pPr hangingPunct="0">
              <a:spcAft>
                <a:spcPts val="900"/>
              </a:spcAft>
              <a:buFont typeface="Wingdings" panose="05000000000000000000" pitchFamily="2" charset="2"/>
              <a:buChar char="§"/>
            </a:pPr>
            <a:r>
              <a:rPr lang="en-US" sz="2000" dirty="0"/>
              <a:t>In order to support OTDOA positioning, one transmission point is not expected to transmit MPDCCH and PDSCH in the PRS PRBs, which are used to transmit PRS by its neighboring transmission points and itself, for PRS hearability improvement. Therefore the </a:t>
            </a:r>
            <a:r>
              <a:rPr lang="en-US" sz="2000" dirty="0" err="1"/>
              <a:t>eNB</a:t>
            </a:r>
            <a:r>
              <a:rPr lang="en-US" sz="2000" dirty="0"/>
              <a:t> has to drop MPDCCH/PDSCH in PRS PRBs and uses the existing valid subframe configuration in SIB1-BR to inform the UEs.</a:t>
            </a:r>
          </a:p>
          <a:p>
            <a:pPr hangingPunct="0">
              <a:buFont typeface="Wingdings" panose="05000000000000000000" pitchFamily="2" charset="2"/>
              <a:buChar char="§"/>
            </a:pPr>
            <a:r>
              <a:rPr lang="en-GB" sz="2000" dirty="0"/>
              <a:t>However, the length of valid subframe pattern is 10ms or 40ms, using existing valid subframe indication will result in </a:t>
            </a:r>
            <a:r>
              <a:rPr lang="en-GB" sz="2000" dirty="0">
                <a:solidFill>
                  <a:srgbClr val="FF0000"/>
                </a:solidFill>
              </a:rPr>
              <a:t>significant resource waste in LTE Rel-13</a:t>
            </a:r>
            <a:r>
              <a:rPr lang="en-GB" sz="2000" dirty="0"/>
              <a:t>.</a:t>
            </a:r>
          </a:p>
          <a:p>
            <a:pPr lvl="1">
              <a:spcAft>
                <a:spcPts val="900"/>
              </a:spcAft>
            </a:pPr>
            <a:r>
              <a:rPr lang="en-GB" sz="2000" dirty="0"/>
              <a:t>For example, with the configuration of 6 PRS subframes per PRS occasion, 160ms (or 1280ms) as PRS periodicity, 40ms as PRS valid subframe length, there will be 18 (or 186) unused subframes per 160ms and consequently results in </a:t>
            </a:r>
            <a:r>
              <a:rPr lang="en-GB" sz="2000" dirty="0">
                <a:solidFill>
                  <a:srgbClr val="FF0000"/>
                </a:solidFill>
              </a:rPr>
              <a:t>11.7% (or 14.6%) resource waste</a:t>
            </a:r>
            <a:r>
              <a:rPr lang="en-GB" sz="2000" dirty="0"/>
              <a:t>.</a:t>
            </a:r>
          </a:p>
          <a:p>
            <a:pPr hangingPunct="0">
              <a:buFont typeface="Wingdings" panose="05000000000000000000" pitchFamily="2" charset="2"/>
              <a:buChar char="§"/>
            </a:pPr>
            <a:r>
              <a:rPr lang="en-GB" sz="2000" dirty="0"/>
              <a:t>Due to more PRS subframes per PRS occasion supported in </a:t>
            </a:r>
            <a:r>
              <a:rPr lang="en-GB" sz="2000" dirty="0" err="1"/>
              <a:t>FeMTC</a:t>
            </a:r>
            <a:r>
              <a:rPr lang="en-GB" sz="2000" dirty="0"/>
              <a:t> Rel-14, for example {10, 20, 40, 80, 160} PRS subframes per PRS occasion, </a:t>
            </a:r>
            <a:r>
              <a:rPr lang="en-GB" sz="2000" dirty="0">
                <a:solidFill>
                  <a:srgbClr val="FF0000"/>
                </a:solidFill>
              </a:rPr>
              <a:t>the resource waste might be more serious in Rel-14</a:t>
            </a:r>
            <a:r>
              <a:rPr lang="en-GB" sz="2000" dirty="0"/>
              <a:t>.</a:t>
            </a:r>
          </a:p>
          <a:p>
            <a:pPr marL="0" hangingPunct="0">
              <a:buNone/>
            </a:pPr>
            <a:endParaRPr lang="en-GB" sz="2000" dirty="0"/>
          </a:p>
        </p:txBody>
      </p:sp>
    </p:spTree>
    <p:extLst>
      <p:ext uri="{BB962C8B-B14F-4D97-AF65-F5344CB8AC3E}">
        <p14:creationId xmlns:p14="http://schemas.microsoft.com/office/powerpoint/2010/main" val="36777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17" y="96185"/>
            <a:ext cx="11161059" cy="1181285"/>
          </a:xfrm>
        </p:spPr>
        <p:txBody>
          <a:bodyPr>
            <a:noAutofit/>
          </a:bodyPr>
          <a:lstStyle/>
          <a:p>
            <a:r>
              <a:rPr lang="en-US" altLang="zh-CN" sz="4000" dirty="0"/>
              <a:t>Proposals</a:t>
            </a:r>
            <a:endParaRPr lang="zh-CN" altLang="en-US" sz="4000" dirty="0"/>
          </a:p>
        </p:txBody>
      </p:sp>
      <p:sp>
        <p:nvSpPr>
          <p:cNvPr id="3" name="内容占位符 2"/>
          <p:cNvSpPr>
            <a:spLocks noGrp="1"/>
          </p:cNvSpPr>
          <p:nvPr>
            <p:ph idx="1"/>
          </p:nvPr>
        </p:nvSpPr>
        <p:spPr>
          <a:xfrm>
            <a:off x="766482" y="1411940"/>
            <a:ext cx="10717306" cy="5311588"/>
          </a:xfrm>
        </p:spPr>
        <p:txBody>
          <a:bodyPr>
            <a:normAutofit/>
          </a:bodyPr>
          <a:lstStyle/>
          <a:p>
            <a:pPr>
              <a:spcAft>
                <a:spcPts val="900"/>
              </a:spcAft>
            </a:pPr>
            <a:r>
              <a:rPr lang="en-US" sz="2400" dirty="0"/>
              <a:t>Optional PRS PRB information in SIB1-BR for PRS PRB indication</a:t>
            </a:r>
          </a:p>
          <a:p>
            <a:pPr>
              <a:spcAft>
                <a:spcPts val="900"/>
              </a:spcAft>
            </a:pPr>
            <a:r>
              <a:rPr lang="en-US" sz="2400" dirty="0"/>
              <a:t>Drop PDSCH/MPDCCH transmission in PRS PRBs indicated by SIB1-BR.</a:t>
            </a:r>
          </a:p>
          <a:p>
            <a:pPr>
              <a:spcAft>
                <a:spcPts val="900"/>
              </a:spcAft>
            </a:pPr>
            <a:r>
              <a:rPr lang="en-US" sz="2400" dirty="0"/>
              <a:t>One </a:t>
            </a:r>
            <a:r>
              <a:rPr lang="en-US" sz="2400" dirty="0" err="1"/>
              <a:t>FeMTC</a:t>
            </a:r>
            <a:r>
              <a:rPr lang="en-US" sz="2400" dirty="0"/>
              <a:t> UE is not expected to receive MPDCCH and PDSCH in PRS PRBs indicated by SIB1-BR.</a:t>
            </a:r>
          </a:p>
          <a:p>
            <a:r>
              <a:rPr lang="en-US" sz="2400" dirty="0"/>
              <a:t>The PRS PRB information in SIB1-BR could include one or more PRS configurations. </a:t>
            </a:r>
          </a:p>
          <a:p>
            <a:pPr lvl="1"/>
            <a:r>
              <a:rPr lang="en-US" sz="2000" dirty="0"/>
              <a:t>Each PRS configuration include one PRS bandwidth, one PRS configuration index, one PRS subframe number, and one optional PRS frequency hopping information, which includes one band number and corresponding band indication.</a:t>
            </a:r>
          </a:p>
          <a:p>
            <a:endParaRPr lang="en-GB" altLang="zh-CN" sz="2000" dirty="0"/>
          </a:p>
        </p:txBody>
      </p:sp>
    </p:spTree>
    <p:extLst>
      <p:ext uri="{BB962C8B-B14F-4D97-AF65-F5344CB8AC3E}">
        <p14:creationId xmlns:p14="http://schemas.microsoft.com/office/powerpoint/2010/main" val="1329870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1236</TotalTime>
  <Words>352</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 Unicode MS</vt:lpstr>
      <vt:lpstr>宋体</vt:lpstr>
      <vt:lpstr>Arial</vt:lpstr>
      <vt:lpstr>Calibri</vt:lpstr>
      <vt:lpstr>Calibri Light</vt:lpstr>
      <vt:lpstr>Wingdings</vt:lpstr>
      <vt:lpstr>Office Theme</vt:lpstr>
      <vt:lpstr>WF on PRS PRB Indication in SIB1-BR</vt:lpstr>
      <vt:lpstr>Background</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PRS-Based RSRP/RSRQ measurement and reporting</dc:title>
  <cp:lastModifiedBy>Xiong, Zhilan (Nokia - GB)</cp:lastModifiedBy>
  <cp:revision>112</cp:revision>
  <dcterms:created xsi:type="dcterms:W3CDTF">2016-03-23T22:01:47Z</dcterms:created>
  <dcterms:modified xsi:type="dcterms:W3CDTF">2017-02-15T08:31:01Z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(3)3IBquzWqy+OdrMLJcZhtZBCAGGN6C29Hjyelvc9crQUEHgbzsNc+UUuluORQhZI7ex6rQk+g
DYuOpVnJbfSE61QBu5QOzb1rjQ9HjolmCDrcNTvQck7fIizW9mq66FwV3SYrxLEl7BE9U98F
XU1/gkDKDXvaMEJ2wypHX4X4L5byJtZHijhROKWzeYsboXHPDPh4VAG3azjgs8l0uxRX5UfL
v7OLlqH1lDnlyp7kKt</vt:lpwstr>
  </property>
  <property fmtid="{D5CDD505-2E9C-101B-9397-08002B2CF9AE}" pid="3" name="_2015_ms_pID_7253431">
    <vt:lpwstr>KA4pkZxe6VbpdV8GvorLSAv8Da51bpLAl4dxTXNX05mO610zpNf3aj
4FL9RsEdDDsnEMM4cu3q16SMsQzUGgu/JZQ+1HUvSKcpN6cKz8RE07lq6fMwsWuAxbkf2pvf
LLkNb39hdfYOoFxWSDH3JILr2FtvIibQUNpHX0mkeQGzLOfOLI0AE5jWw+BaHTpiJIl2rJ8y
X8SoTRGidoWqceVmhD4Nsfhjr0KS608vAzlm</vt:lpwstr>
  </property>
  <property fmtid="{D5CDD505-2E9C-101B-9397-08002B2CF9AE}" pid="4" name="_2015_ms_pID_7253432">
    <vt:lpwstr>DFpX6SrLjRzwUCqRMpYFta/ELiEGJlAUmUbm
943qXdLM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1476115306</vt:lpwstr>
  </property>
</Properties>
</file>