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2" r:id="rId4"/>
    <p:sldId id="27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Multiple Msg.1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Samsung, Sony, Lenovo, NTT </a:t>
            </a:r>
            <a:r>
              <a:rPr lang="en-US" altLang="ja-JP" smtClean="0"/>
              <a:t>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0368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</a:t>
            </a:r>
            <a:endParaRPr lang="en-US" altLang="ja-JP" dirty="0" smtClean="0"/>
          </a:p>
          <a:p>
            <a:r>
              <a:rPr lang="en-US" altLang="ja-JP" smtClean="0"/>
              <a:t>Athens, Greece, 13</a:t>
            </a:r>
            <a:r>
              <a:rPr lang="en-US" altLang="ja-JP" baseline="30000" smtClean="0"/>
              <a:t>th</a:t>
            </a:r>
            <a:r>
              <a:rPr lang="en-US" altLang="ja-JP" smtClean="0"/>
              <a:t> –17</a:t>
            </a:r>
            <a:r>
              <a:rPr lang="en-US" altLang="ja-JP" baseline="30000" smtClean="0"/>
              <a:t>th</a:t>
            </a:r>
            <a:r>
              <a:rPr lang="en-US" altLang="ja-JP" smtClean="0"/>
              <a:t> February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R1-1703631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pPr>
              <a:buNone/>
            </a:pPr>
            <a:r>
              <a:rPr lang="en-US" sz="2400" b="1" u="sng" smtClean="0"/>
              <a:t>Agreement (RAN1 NR_AH):</a:t>
            </a:r>
            <a:endParaRPr lang="en-US" sz="2400" smtClean="0"/>
          </a:p>
          <a:p>
            <a:r>
              <a:rPr lang="en-US" sz="2400" smtClean="0"/>
              <a:t>For 4-step RACH procedure, </a:t>
            </a:r>
          </a:p>
          <a:p>
            <a:pPr lvl="1"/>
            <a:r>
              <a:rPr lang="en-US" sz="2400" smtClean="0"/>
              <a:t>NR at least supports transmission of a single Msg.1 before the end of a monitored RAR window</a:t>
            </a:r>
          </a:p>
          <a:p>
            <a:pPr lvl="1"/>
            <a:r>
              <a:rPr lang="en-US" sz="2400" smtClean="0"/>
              <a:t>NR 4-step RACH procedure design should not preclude multiple Msg.1 transmissions until the end of RAR window if need arises</a:t>
            </a:r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A UE may be configured with multiple Msg.1 transmissions before the end of a monitored RAR window, at least for contention-free random access.</a:t>
            </a:r>
          </a:p>
          <a:p>
            <a:pPr lvl="1"/>
            <a:r>
              <a:rPr lang="en-US" sz="2000" smtClean="0"/>
              <a:t>Note: The UE may change Tx beam between these transmissions, unless requested by the gNB to use the same Tx beam.</a:t>
            </a:r>
          </a:p>
          <a:p>
            <a:pPr lvl="1"/>
            <a:r>
              <a:rPr lang="sv-SE" sz="2000" smtClean="0"/>
              <a:t>FFS The association between Msg.1 and monitored RAR window, e.g.</a:t>
            </a:r>
          </a:p>
          <a:p>
            <a:pPr lvl="2"/>
            <a:r>
              <a:rPr lang="sv-SE" sz="1800" smtClean="0"/>
              <a:t>Alt 1: Each of multiple Msg1 transmissions is associated with its own monitored RAR window. </a:t>
            </a:r>
          </a:p>
          <a:p>
            <a:pPr lvl="2"/>
            <a:r>
              <a:rPr lang="sv-SE" sz="1800" smtClean="0"/>
              <a:t>Alt 2: Each of multiple Msg1 transmissions is associated with the same monitored RAR window</a:t>
            </a:r>
          </a:p>
          <a:p>
            <a:pPr lvl="2"/>
            <a:r>
              <a:rPr lang="sv-SE" sz="1800" smtClean="0"/>
              <a:t>Other alternatives are not precluded</a:t>
            </a:r>
            <a:endParaRPr lang="sv-SE" sz="2000" smtClean="0"/>
          </a:p>
          <a:p>
            <a:pPr lvl="1"/>
            <a:r>
              <a:rPr lang="sv-SE" sz="2000" smtClean="0"/>
              <a:t>FFS Contention-based random access</a:t>
            </a:r>
          </a:p>
          <a:p>
            <a:pPr lvl="1"/>
            <a:r>
              <a:rPr lang="sv-SE" sz="2000" smtClean="0"/>
              <a:t>FFS Multiple RAR reception</a:t>
            </a:r>
            <a:endParaRPr lang="en-US" sz="2400" smtClean="0"/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Straight Arrow Connector 96"/>
          <p:cNvCxnSpPr>
            <a:stCxn id="75" idx="2"/>
            <a:endCxn id="79" idx="1"/>
          </p:cNvCxnSpPr>
          <p:nvPr/>
        </p:nvCxnSpPr>
        <p:spPr>
          <a:xfrm>
            <a:off x="1259632" y="5589240"/>
            <a:ext cx="1102568" cy="1037828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971600" y="4941168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9906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55776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7338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6019800" y="198936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48400" y="198936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28" name="Rectangle 27"/>
          <p:cNvSpPr/>
          <p:nvPr/>
        </p:nvSpPr>
        <p:spPr>
          <a:xfrm>
            <a:off x="2339752" y="2505472"/>
            <a:ext cx="4137248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Monitored RAR reception window</a:t>
            </a:r>
            <a:endParaRPr lang="en-US"/>
          </a:p>
        </p:txBody>
      </p:sp>
      <p:cxnSp>
        <p:nvCxnSpPr>
          <p:cNvPr id="29" name="Straight Arrow Connector 28"/>
          <p:cNvCxnSpPr>
            <a:stCxn id="22" idx="2"/>
            <a:endCxn id="28" idx="1"/>
          </p:cNvCxnSpPr>
          <p:nvPr/>
        </p:nvCxnSpPr>
        <p:spPr>
          <a:xfrm>
            <a:off x="1278632" y="2060848"/>
            <a:ext cx="1061120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7800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596336" y="219557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/>
              <a:t>Examples:</a:t>
            </a:r>
            <a:endParaRPr lang="en-US" sz="280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764704"/>
            <a:ext cx="576064" cy="576064"/>
            <a:chOff x="107504" y="2996952"/>
            <a:chExt cx="864096" cy="864096"/>
          </a:xfrm>
        </p:grpSpPr>
        <p:sp>
          <p:nvSpPr>
            <p:cNvPr id="37" name="Oval 3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07904" y="764704"/>
            <a:ext cx="576064" cy="576064"/>
            <a:chOff x="3635896" y="2348880"/>
            <a:chExt cx="864096" cy="864096"/>
          </a:xfrm>
        </p:grpSpPr>
        <p:sp>
          <p:nvSpPr>
            <p:cNvPr id="42" name="Oval 41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/>
          <p:cNvSpPr/>
          <p:nvPr/>
        </p:nvSpPr>
        <p:spPr>
          <a:xfrm>
            <a:off x="990600" y="5721424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6019800" y="6298014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248400" y="6298014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79" name="Rectangle 78"/>
          <p:cNvSpPr/>
          <p:nvPr/>
        </p:nvSpPr>
        <p:spPr>
          <a:xfrm>
            <a:off x="2362200" y="6512768"/>
            <a:ext cx="3649960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Monitored RAR reception window</a:t>
            </a:r>
            <a:endParaRPr lang="en-US"/>
          </a:p>
        </p:txBody>
      </p:sp>
      <p:cxnSp>
        <p:nvCxnSpPr>
          <p:cNvPr id="80" name="Straight Arrow Connector 79"/>
          <p:cNvCxnSpPr>
            <a:stCxn id="73" idx="2"/>
            <a:endCxn id="79" idx="1"/>
          </p:cNvCxnSpPr>
          <p:nvPr/>
        </p:nvCxnSpPr>
        <p:spPr>
          <a:xfrm>
            <a:off x="1278632" y="6369496"/>
            <a:ext cx="1083568" cy="257572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395536" y="5733256"/>
            <a:ext cx="576064" cy="576064"/>
            <a:chOff x="107504" y="2996952"/>
            <a:chExt cx="864096" cy="864096"/>
          </a:xfrm>
        </p:grpSpPr>
        <p:sp>
          <p:nvSpPr>
            <p:cNvPr id="86" name="Oval 8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95536" y="4941168"/>
            <a:ext cx="576064" cy="576064"/>
            <a:chOff x="3635896" y="2348880"/>
            <a:chExt cx="864096" cy="864096"/>
          </a:xfrm>
        </p:grpSpPr>
        <p:sp>
          <p:nvSpPr>
            <p:cNvPr id="91" name="Oval 90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5635437" y="921494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051720" y="5445224"/>
            <a:ext cx="4007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 multiple RACH transmissions at </a:t>
            </a:r>
          </a:p>
          <a:p>
            <a:r>
              <a:rPr lang="sv-SE" smtClean="0"/>
              <a:t>the same time</a:t>
            </a:r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90600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32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619672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Msg.1 trans-mission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6019800" y="405244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248400" y="405244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62" name="Rectangle 61"/>
          <p:cNvSpPr/>
          <p:nvPr/>
        </p:nvSpPr>
        <p:spPr>
          <a:xfrm>
            <a:off x="2915816" y="4568552"/>
            <a:ext cx="3561184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Monitored RAR reception window</a:t>
            </a:r>
            <a:endParaRPr lang="en-US"/>
          </a:p>
        </p:txBody>
      </p:sp>
      <p:cxnSp>
        <p:nvCxnSpPr>
          <p:cNvPr id="63" name="Straight Arrow Connector 62"/>
          <p:cNvCxnSpPr>
            <a:stCxn id="56" idx="2"/>
            <a:endCxn id="62" idx="1"/>
          </p:cNvCxnSpPr>
          <p:nvPr/>
        </p:nvCxnSpPr>
        <p:spPr>
          <a:xfrm>
            <a:off x="1278632" y="4123928"/>
            <a:ext cx="1637184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8" idx="2"/>
            <a:endCxn id="62" idx="1"/>
          </p:cNvCxnSpPr>
          <p:nvPr/>
        </p:nvCxnSpPr>
        <p:spPr>
          <a:xfrm>
            <a:off x="1907704" y="4123928"/>
            <a:ext cx="1008112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2578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596336" y="425865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971600" y="2827784"/>
            <a:ext cx="576064" cy="576064"/>
            <a:chOff x="107504" y="2996952"/>
            <a:chExt cx="864096" cy="864096"/>
          </a:xfrm>
        </p:grpSpPr>
        <p:sp>
          <p:nvSpPr>
            <p:cNvPr id="69" name="Oval 68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619672" y="2827784"/>
            <a:ext cx="576064" cy="576064"/>
            <a:chOff x="3635896" y="2348880"/>
            <a:chExt cx="864096" cy="864096"/>
          </a:xfrm>
        </p:grpSpPr>
        <p:sp>
          <p:nvSpPr>
            <p:cNvPr id="78" name="Oval 77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5652120" y="3214717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387659" y="755993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99" name="TextBox 98"/>
          <p:cNvSpPr txBox="1"/>
          <p:nvPr/>
        </p:nvSpPr>
        <p:spPr>
          <a:xfrm>
            <a:off x="3131840" y="764704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100" name="TextBox 99"/>
          <p:cNvSpPr txBox="1"/>
          <p:nvPr/>
        </p:nvSpPr>
        <p:spPr>
          <a:xfrm>
            <a:off x="315651" y="2852936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105" name="TextBox 104"/>
          <p:cNvSpPr txBox="1"/>
          <p:nvPr/>
        </p:nvSpPr>
        <p:spPr>
          <a:xfrm>
            <a:off x="27619" y="5292497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4904</TotalTime>
  <Words>270</Words>
  <Application>Microsoft Office PowerPoint</Application>
  <PresentationFormat>On-screen Show (4:3)</PresentationFormat>
  <Paragraphs>62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Multiple Msg.1 transmission</vt:lpstr>
      <vt:lpstr>Background</vt:lpstr>
      <vt:lpstr>Proposal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PS2</dc:creator>
  <cp:lastModifiedBy>PS</cp:lastModifiedBy>
  <cp:revision>325</cp:revision>
  <dcterms:created xsi:type="dcterms:W3CDTF">2016-04-11T23:33:51Z</dcterms:created>
  <dcterms:modified xsi:type="dcterms:W3CDTF">2017-02-15T09:21:45Z</dcterms:modified>
</cp:coreProperties>
</file>