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4" r:id="rId4"/>
    <p:sldId id="267" r:id="rId5"/>
    <p:sldId id="26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3" autoAdjust="0"/>
    <p:restoredTop sz="88126" autoAdjust="0"/>
  </p:normalViewPr>
  <p:slideViewPr>
    <p:cSldViewPr>
      <p:cViewPr varScale="1">
        <p:scale>
          <a:sx n="71" d="100"/>
          <a:sy n="71" d="100"/>
        </p:scale>
        <p:origin x="16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87/Docs/R1-161335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 of larger max TBS for 5-MHz BL and </a:t>
            </a:r>
            <a:r>
              <a:rPr lang="en-US" altLang="zh-CN" smtClean="0"/>
              <a:t>non-BL UEs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23842" y="30591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#88	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smtClean="0"/>
              <a:t>R1-1703625</a:t>
            </a:r>
            <a:endParaRPr lang="en-US" altLang="zh-CN" sz="24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Athens, Greece, February 13-17, 2017</a:t>
            </a:r>
            <a:endParaRPr lang="zh-CN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Item: 7.2.3.1.2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altLang="ko-KR" sz="6000" dirty="0" smtClean="0">
                <a:latin typeface="+mn-lt"/>
                <a:ea typeface="+mn-ea"/>
                <a:cs typeface="+mn-cs"/>
              </a:rPr>
              <a:t>Background</a:t>
            </a:r>
            <a:endParaRPr lang="ko-KR" altLang="en-US" sz="60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196752"/>
            <a:ext cx="85689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/>
              <a:t>The max TBS for 5 MHz BL and non-BL UEs was </a:t>
            </a:r>
            <a:r>
              <a:rPr lang="en-US" altLang="zh-CN" sz="2000" b="1" dirty="0" smtClean="0"/>
              <a:t>agreed in RAN1 #86bis and RAN1 #87</a:t>
            </a:r>
            <a:r>
              <a:rPr lang="zh-CN" altLang="en-US" sz="2000" b="1" dirty="0" smtClean="0"/>
              <a:t>：</a:t>
            </a:r>
            <a:endParaRPr lang="en-US" altLang="zh-CN" sz="2000" b="1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zh-CN" sz="2000" i="1" dirty="0" smtClean="0"/>
              <a:t>RAN1#86bis agreement on </a:t>
            </a:r>
            <a:r>
              <a:rPr lang="en-US" altLang="zh-CN" sz="2000" b="1" i="1" dirty="0" smtClean="0"/>
              <a:t>max TBS:</a:t>
            </a:r>
            <a:endParaRPr lang="zh-CN" altLang="zh-CN" sz="2000" b="1" i="1" dirty="0" smtClean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zh-CN" sz="2000" i="1" dirty="0" smtClean="0"/>
              <a:t>Max TBS for 5-MHz Rel-14 BL/CE UEs:</a:t>
            </a:r>
            <a:endParaRPr lang="zh-CN" altLang="zh-CN" sz="2000" i="1" dirty="0" smtClean="0"/>
          </a:p>
          <a:p>
            <a:pPr marL="1371600" lvl="2" indent="-457200" algn="just">
              <a:buFont typeface="Calibri" pitchFamily="34" charset="0"/>
              <a:buChar char="―"/>
            </a:pPr>
            <a:r>
              <a:rPr lang="en-US" altLang="zh-CN" sz="2000" i="1" dirty="0" smtClean="0"/>
              <a:t>PDSCH: 4008 bits</a:t>
            </a:r>
            <a:endParaRPr lang="zh-CN" altLang="zh-CN" sz="2000" i="1" dirty="0" smtClean="0"/>
          </a:p>
          <a:p>
            <a:pPr marL="1371600" lvl="2" indent="-457200" algn="just">
              <a:buFont typeface="Calibri" pitchFamily="34" charset="0"/>
              <a:buChar char="―"/>
            </a:pPr>
            <a:r>
              <a:rPr lang="en-US" altLang="zh-CN" sz="2000" i="1" dirty="0" smtClean="0"/>
              <a:t>PUSCH: 4008 bits</a:t>
            </a:r>
            <a:r>
              <a:rPr lang="en-US" altLang="zh-CN" dirty="0" smtClean="0"/>
              <a:t> </a:t>
            </a:r>
            <a:endParaRPr lang="zh-CN" altLang="zh-CN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GB" altLang="zh-CN" sz="2000" i="1" dirty="0" smtClean="0"/>
              <a:t>RAN1#87 agreement on </a:t>
            </a:r>
            <a:r>
              <a:rPr lang="en-GB" altLang="zh-CN" sz="2000" b="1" i="1" dirty="0" smtClean="0"/>
              <a:t>TBS determination</a:t>
            </a:r>
            <a:r>
              <a:rPr lang="en-GB" altLang="zh-CN" sz="2000" i="1" dirty="0" smtClean="0"/>
              <a:t>:</a:t>
            </a:r>
            <a:endParaRPr lang="zh-CN" altLang="zh-CN" sz="2000" i="1" dirty="0" smtClean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zh-CN" sz="2000" i="1" dirty="0" smtClean="0"/>
              <a:t>Use 4-bit MCS field for PDSCH/PUSCH for BL/CE UE configured with larger max PDSCH/PUSCH channel bandwidth.</a:t>
            </a:r>
            <a:endParaRPr lang="zh-CN" altLang="zh-CN" sz="2000" i="1" dirty="0" smtClean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zh-CN" sz="2000" i="1" dirty="0" smtClean="0"/>
              <a:t>For BL/non-BL UE configured with max 5 MHz PDSCH/PUSCH channel bandwidth in CE mode A, adopt TBS table for PDSCH/PUSCH in </a:t>
            </a:r>
            <a:r>
              <a:rPr lang="en-GB" altLang="zh-CN" sz="2000" i="1" dirty="0" smtClean="0">
                <a:hlinkClick r:id="rId2"/>
              </a:rPr>
              <a:t>R1-1613356</a:t>
            </a:r>
            <a:r>
              <a:rPr lang="en-US" altLang="zh-CN" sz="2000" i="1" dirty="0" smtClean="0"/>
              <a:t>.</a:t>
            </a:r>
            <a:endParaRPr lang="zh-CN" altLang="zh-CN" sz="2000" i="1" dirty="0" smtClean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zh-CN" sz="2000" i="1" dirty="0" smtClean="0"/>
              <a:t>For BL/non-BL UE configured with max 5 MHz PDSCH/PUSCH channel bandwidth in CE mode B, adopt TBS table for PDSCH/PUSCH in </a:t>
            </a:r>
            <a:r>
              <a:rPr lang="en-GB" altLang="zh-CN" sz="2000" i="1" dirty="0" smtClean="0">
                <a:hlinkClick r:id="rId2"/>
              </a:rPr>
              <a:t>R1-1613356</a:t>
            </a:r>
            <a:r>
              <a:rPr lang="en-GB" altLang="zh-CN" sz="2000" i="1" dirty="0" smtClean="0"/>
              <a:t> </a:t>
            </a:r>
            <a:r>
              <a:rPr lang="en-US" altLang="zh-CN" sz="2000" i="1" dirty="0" smtClean="0"/>
              <a:t>with I</a:t>
            </a:r>
            <a:r>
              <a:rPr lang="en-US" altLang="zh-CN" sz="2000" i="1" baseline="-25000" dirty="0" smtClean="0"/>
              <a:t>TBS</a:t>
            </a:r>
            <a:r>
              <a:rPr lang="en-US" altLang="zh-CN" sz="2000" i="1" dirty="0" smtClean="0"/>
              <a:t>≤9.</a:t>
            </a:r>
            <a:endParaRPr lang="zh-CN" altLang="zh-CN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altLang="zh-CN" sz="6000" dirty="0" smtClean="0">
                <a:latin typeface="+mn-lt"/>
                <a:ea typeface="+mn-ea"/>
                <a:cs typeface="+mn-cs"/>
              </a:rPr>
              <a:t>Motivation</a:t>
            </a:r>
            <a:endParaRPr lang="ko-KR" altLang="en-US" sz="60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196752"/>
            <a:ext cx="85689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/>
              <a:t>Motivation</a:t>
            </a:r>
            <a:endParaRPr lang="en-US" sz="2000" b="1" dirty="0" smtClean="0"/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For TDD/HD-FDD, the maximum uplink data rate is still limited although the bandwidth is increased to 5MHz. Take the widely used TDD UL-DL configuration 2 as an example, the maximum UL data rate is only 800 kbps.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For HD-FDD, if the number of available uplink subframe is smaller such as only 2 subframes are allocated, its maximum UL data rate is also 800 kbps.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This limited data rate will significantly restrict the deployment scenarios of TDD/HD-FDD for the widespread MTC applications with higher data rate. Application in future are not expected to be greatly different between FDD and TDD/HD-FDD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To make TDD/HD-FDD deployable for more higher data rate MTC applications while keeping the specification impact marginal, </a:t>
            </a:r>
            <a:r>
              <a:rPr lang="en-US" altLang="zh-CN" sz="2000" b="1" dirty="0" smtClean="0"/>
              <a:t>one way is to support larger maximum UL TBS for TDD/HD-FDD for 5 MHz UEs</a:t>
            </a:r>
            <a:r>
              <a:rPr lang="en-US" altLang="zh-CN" sz="2000" dirty="0" smtClean="0"/>
              <a:t>.</a:t>
            </a:r>
            <a:endParaRPr lang="zh-CN" altLang="zh-CN" sz="2000" dirty="0" smtClean="0"/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/>
              <a:t>Similar steps were taken earlier in Rel-14 for the 1.4 MHz UE in TDD/HD-FDD CE mode A, to have a less unbalanced UL peak rate compared to FDD</a:t>
            </a:r>
          </a:p>
        </p:txBody>
      </p:sp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sz="2800" dirty="0"/>
              <a:t>Rel-14 BL and non-BL UEs supporting 5 MHz PUSCH </a:t>
            </a:r>
            <a:r>
              <a:rPr lang="en-US" sz="2800" dirty="0"/>
              <a:t>bandwidth can optionally support 7224 bits max UL TBS in</a:t>
            </a:r>
            <a:r>
              <a:rPr lang="en-GB" sz="2800" dirty="0"/>
              <a:t> CE Mode A.</a:t>
            </a:r>
            <a:endParaRPr lang="en-GB" dirty="0"/>
          </a:p>
          <a:p>
            <a:pPr lvl="0"/>
            <a:r>
              <a:rPr lang="en-GB" sz="2800" dirty="0" smtClean="0"/>
              <a:t>TBS table is TS 36.213 table </a:t>
            </a:r>
            <a:r>
              <a:rPr lang="en-US" altLang="zh-CN" sz="2400" dirty="0"/>
              <a:t>7.1.7.2.1-1 </a:t>
            </a:r>
            <a:r>
              <a:rPr lang="en-US" altLang="zh-CN" sz="2400" dirty="0" smtClean="0"/>
              <a:t>with I</a:t>
            </a:r>
            <a:r>
              <a:rPr lang="en-US" altLang="zh-CN" sz="2400" baseline="-25000" dirty="0" smtClean="0"/>
              <a:t>TBS</a:t>
            </a:r>
            <a:r>
              <a:rPr lang="en-US" altLang="zh-CN" sz="2400" baseline="30000" dirty="0" smtClean="0"/>
              <a:t> </a:t>
            </a:r>
            <a:r>
              <a:rPr lang="en-US" altLang="zh-CN" sz="2400" dirty="0" smtClean="0"/>
              <a:t>≤ 14</a:t>
            </a:r>
          </a:p>
          <a:p>
            <a:pPr lvl="0"/>
            <a:r>
              <a:rPr lang="en-GB" sz="2800" dirty="0" smtClean="0"/>
              <a:t>A </a:t>
            </a:r>
            <a:r>
              <a:rPr lang="en-GB" sz="2800" dirty="0"/>
              <a:t>UE indicating support for 5 MHz PUSCH bandwidth and support for 2984 bits TBS in 1.4 MHz PUSCH bandwidth shall also support 7224 bits max TBS in 5 MHz PUSCH bandwidth</a:t>
            </a:r>
            <a:r>
              <a:rPr lang="en-GB" sz="2800" dirty="0" smtClean="0"/>
              <a:t>.</a:t>
            </a:r>
          </a:p>
          <a:p>
            <a:r>
              <a:rPr lang="en-GB" sz="3000" dirty="0"/>
              <a:t>NOTE: </a:t>
            </a:r>
            <a:r>
              <a:rPr lang="en-GB" sz="3000" dirty="0" smtClean="0"/>
              <a:t>This </a:t>
            </a:r>
            <a:r>
              <a:rPr lang="en-GB" sz="3000" dirty="0"/>
              <a:t>updates the RAN1#86bis agreement </a:t>
            </a:r>
            <a:r>
              <a:rPr lang="en-US" sz="3400" dirty="0"/>
              <a:t>on max TBS for </a:t>
            </a:r>
            <a:r>
              <a:rPr lang="en-US" sz="3400" dirty="0" smtClean="0"/>
              <a:t>PUSCH and the corresponding RAN1#87 agreement on TBS tables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25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on specification and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</p:spPr>
        <p:txBody>
          <a:bodyPr>
            <a:normAutofit fontScale="77500" lnSpcReduction="20000"/>
          </a:bodyPr>
          <a:lstStyle/>
          <a:p>
            <a:pPr marL="0" lvl="2" indent="-342900" algn="just">
              <a:buNone/>
            </a:pPr>
            <a:r>
              <a:rPr lang="en-GB" altLang="zh-CN" sz="2000" b="1" dirty="0" smtClean="0"/>
              <a:t>Impact on TS36.212</a:t>
            </a:r>
          </a:p>
          <a:p>
            <a:pPr marL="342900" lvl="2" indent="-3429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 smtClean="0"/>
              <a:t>For UEs to support UL maximum 7224 TBS in </a:t>
            </a:r>
            <a:r>
              <a:rPr lang="en-GB" altLang="zh-CN" sz="2000" dirty="0" err="1" smtClean="0"/>
              <a:t>CEMode</a:t>
            </a:r>
            <a:r>
              <a:rPr lang="en-GB" altLang="zh-CN" sz="2000" dirty="0" smtClean="0"/>
              <a:t> A, </a:t>
            </a:r>
            <a:r>
              <a:rPr lang="en-US" altLang="zh-CN" sz="2000" dirty="0" smtClean="0"/>
              <a:t>I</a:t>
            </a:r>
            <a:r>
              <a:rPr lang="en-US" altLang="zh-CN" sz="2000" baseline="-25000" dirty="0" smtClean="0"/>
              <a:t>TBS</a:t>
            </a:r>
            <a:r>
              <a:rPr lang="en-US" altLang="zh-CN" sz="2000" i="1" baseline="-25000" dirty="0" smtClean="0"/>
              <a:t> </a:t>
            </a:r>
            <a:r>
              <a:rPr lang="en-US" altLang="zh-CN" sz="2000" dirty="0" smtClean="0"/>
              <a:t>≤ 14. The 4-bit MCS field </a:t>
            </a:r>
            <a:r>
              <a:rPr lang="en-GB" altLang="zh-CN" sz="2000" dirty="0" smtClean="0"/>
              <a:t>can be reused in the DCI. The UE can derive the TBS index 0~14 according to the MCS </a:t>
            </a:r>
            <a:r>
              <a:rPr lang="en-US" altLang="zh-CN" sz="2000" dirty="0" smtClean="0"/>
              <a:t>field</a:t>
            </a:r>
            <a:r>
              <a:rPr lang="en-GB" altLang="zh-CN" sz="2000" dirty="0" smtClean="0"/>
              <a:t> in the DCI. </a:t>
            </a:r>
          </a:p>
          <a:p>
            <a:pPr marL="342900" lvl="2" indent="28098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000" dirty="0" smtClean="0"/>
              <a:t>No impact on TS 36.212. </a:t>
            </a:r>
            <a:endParaRPr lang="zh-CN" altLang="zh-CN" sz="2000" dirty="0" smtClean="0"/>
          </a:p>
          <a:p>
            <a:pPr marL="0" lvl="2" indent="-342900" algn="just">
              <a:buNone/>
            </a:pPr>
            <a:r>
              <a:rPr lang="en-GB" altLang="zh-CN" sz="2000" b="1" dirty="0" smtClean="0"/>
              <a:t>Impact on TS36.213</a:t>
            </a:r>
          </a:p>
          <a:p>
            <a:pPr marL="342900" lvl="2" indent="-3429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/>
              <a:t>The </a:t>
            </a:r>
            <a:r>
              <a:rPr lang="en-US" altLang="zh-CN" sz="2000" dirty="0"/>
              <a:t>m</a:t>
            </a:r>
            <a:r>
              <a:rPr lang="en-GB" altLang="zh-CN" sz="2000" dirty="0" err="1"/>
              <a:t>odulation</a:t>
            </a:r>
            <a:r>
              <a:rPr lang="en-GB" altLang="zh-CN" sz="2000" dirty="0"/>
              <a:t> and TBS index Table 8.6.1-2 and </a:t>
            </a:r>
            <a:r>
              <a:rPr lang="en-US" altLang="zh-CN" sz="2000" dirty="0"/>
              <a:t>TBS </a:t>
            </a:r>
            <a:r>
              <a:rPr lang="fr-FR" altLang="zh-CN" sz="2000" dirty="0"/>
              <a:t>Table </a:t>
            </a:r>
            <a:r>
              <a:rPr lang="en-US" altLang="zh-CN" sz="2000" dirty="0"/>
              <a:t>7.1.7.2.1-1 </a:t>
            </a:r>
            <a:r>
              <a:rPr lang="en-GB" altLang="zh-CN" sz="2000" dirty="0"/>
              <a:t>can be reused. </a:t>
            </a:r>
            <a:r>
              <a:rPr lang="en-US" altLang="zh-CN" sz="2000" dirty="0"/>
              <a:t>The max 7224 TBS on 25 PRBs </a:t>
            </a:r>
            <a:r>
              <a:rPr lang="en-GB" altLang="zh-CN" sz="2000" dirty="0"/>
              <a:t>corresponds to the I</a:t>
            </a:r>
            <a:r>
              <a:rPr lang="en-GB" altLang="zh-CN" sz="2000" baseline="-25000" dirty="0"/>
              <a:t>TBS</a:t>
            </a:r>
            <a:r>
              <a:rPr lang="en-GB" altLang="zh-CN" sz="2000" dirty="0"/>
              <a:t>=14. </a:t>
            </a:r>
            <a:r>
              <a:rPr lang="en-US" altLang="zh-CN" sz="2000" dirty="0"/>
              <a:t>No new TBS table is needed for 5MHz bandwidth UEs.</a:t>
            </a:r>
          </a:p>
          <a:p>
            <a:pPr marL="342900" lvl="2" indent="28098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100" dirty="0" smtClean="0"/>
              <a:t>Same impact as other Rel-14 agreements in TS 36.213. </a:t>
            </a:r>
            <a:endParaRPr lang="en-GB" altLang="zh-CN" sz="2100" dirty="0"/>
          </a:p>
          <a:p>
            <a:pPr marL="0" lvl="2" indent="-342900" algn="just">
              <a:buNone/>
            </a:pPr>
            <a:r>
              <a:rPr lang="en-GB" altLang="zh-CN" sz="2000" b="1" dirty="0" smtClean="0"/>
              <a:t>Impact on TS36.306</a:t>
            </a:r>
          </a:p>
          <a:p>
            <a:pPr marL="342900" lvl="2" indent="-3429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2100" dirty="0"/>
              <a:t>A small modification to TS36.306 would be needed to capture larger UL TBS for 5MHz bandwidth UEs in TDD/HD-FDD.</a:t>
            </a:r>
          </a:p>
          <a:p>
            <a:pPr marL="342900" lvl="2" indent="280988" defTabSz="62388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100" dirty="0"/>
              <a:t>A note to Table 4.1A-2 in 36.306 can be used to indicate the UE can support 	maximum 7224 bits TBS with larger TBS capability indication. </a:t>
            </a:r>
          </a:p>
          <a:p>
            <a:pPr marL="0" lvl="2" indent="-342900" algn="just">
              <a:buNone/>
            </a:pPr>
            <a:r>
              <a:rPr lang="en-GB" altLang="zh-CN" sz="2000" b="1" dirty="0" smtClean="0"/>
              <a:t>Impact on cost</a:t>
            </a:r>
          </a:p>
          <a:p>
            <a:pPr marL="342900" lvl="2" indent="-3429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The cost of a TDD/HD-FDD UE with 7224 bit UL TBS would be trivially more than for a 4008 bit TBS, which is acceptable considering the increased deployment of the TDD/HD-FDD MTC devices. </a:t>
            </a:r>
            <a:endParaRPr lang="en-GB" altLang="zh-CN" sz="2000" dirty="0"/>
          </a:p>
          <a:p>
            <a:pPr marL="342900" lvl="2" indent="-34290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1325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</TotalTime>
  <Words>477</Words>
  <Application>Microsoft Office PowerPoint</Application>
  <PresentationFormat>On-screen Show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Times New Roman</vt:lpstr>
      <vt:lpstr>Wingdings</vt:lpstr>
      <vt:lpstr>Office 主题</vt:lpstr>
      <vt:lpstr>WF on support of larger max TBS for 5-MHz BL and non-BL UEs</vt:lpstr>
      <vt:lpstr>Background</vt:lpstr>
      <vt:lpstr>Motivation</vt:lpstr>
      <vt:lpstr>Proposal</vt:lpstr>
      <vt:lpstr>Impact on specification and cost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debdeep.chatterjee@intel.com</dc:creator>
  <cp:lastModifiedBy>Matthew Webb</cp:lastModifiedBy>
  <cp:revision>162</cp:revision>
  <dcterms:created xsi:type="dcterms:W3CDTF">2015-11-15T19:00:12Z</dcterms:created>
  <dcterms:modified xsi:type="dcterms:W3CDTF">2017-02-14T07:20:45Z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2015_ms_pID_725343">
    <vt:lpwstr>(2)tXvJiXaNhMn3gdIrBVNfX650FSLZf5A6aJSEZRwae50ttix0BUjWQ3pyqmNdqNnBLVXpx6r5
ALyXuSNbEeXUH4RJcXUSlCUx7cncMP8ZoAj180l3M0rEsjiDnDx3NHGWmdBQtfJbsZmKcWyT
ZCZNxoHA/ntdaQrmEBz5ZzatTNdugWnH+hpKet3rA/YJsHiEYyw8CSPMKdN12OOtHU9L6Aqy
A9Qvz+/m2tZOWVF3m0</vt:lpwstr>
  </property>
  <property fmtid="{D5CDD505-2E9C-101B-9397-08002B2CF9AE}" pid="7" name="_2015_ms_pID_7253431">
    <vt:lpwstr>/0QQP1Q5jnCL0pVigxB6/ZOpmszHpTQbGHsfhYAtbKLaxmH3we+TzQ
jMf8xVAFBMHn7PH4cAO5HaK//VuSTBxkcrEwLTwxHuRIeHM/oy8qoYMB3hZAfdVsrBYeSncg
PYXAY2fVdFpqiWAY6QP2ZptcLQm40ayPojhP25UmlMgDJMNRvyJP3351Ym5eIkzvx/f/qhdS
UqqR8hIWoUki9t74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1487056288</vt:lpwstr>
  </property>
</Properties>
</file>