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82" r:id="rId3"/>
    <p:sldId id="284" r:id="rId4"/>
    <p:sldId id="283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4" d="100"/>
          <a:sy n="74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2017/2/14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LTE-NR UL Coexistence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Orange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Telefonica, China Telecom, Deutsche Telecom, Vodafone, China Unicom, CATR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#88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                          </a:t>
            </a:r>
            <a:r>
              <a:rPr lang="en-US" altLang="zh-CN" sz="1800" b="1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R1-1703624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GB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Athens, Greece, Feb 13-17,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8.1.8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219200"/>
            <a:ext cx="8229600" cy="48768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 smtClean="0"/>
              <a:t>Agreement </a:t>
            </a:r>
            <a:r>
              <a:rPr lang="en-US" altLang="en-US" sz="2000" dirty="0"/>
              <a:t>from </a:t>
            </a:r>
            <a:r>
              <a:rPr lang="en-US" altLang="en-US" sz="2000" dirty="0" smtClean="0"/>
              <a:t>RAN1 previous meetings:</a:t>
            </a:r>
            <a:endParaRPr lang="en-US" altLang="en-US" sz="2000" dirty="0"/>
          </a:p>
          <a:p>
            <a:r>
              <a:rPr lang="en-US" sz="1600" dirty="0"/>
              <a:t>LTE-NR co-existence should support the following UL sharing scenarios:</a:t>
            </a:r>
          </a:p>
          <a:p>
            <a:pPr lvl="1"/>
            <a:r>
              <a:rPr lang="en-US" sz="1400" dirty="0"/>
              <a:t>Collocated LTE and NR base stations with network operating UL on frequency F1 where LTE UL and NR UL share UL </a:t>
            </a:r>
            <a:r>
              <a:rPr lang="en-US" sz="1400" dirty="0" err="1"/>
              <a:t>subframes</a:t>
            </a:r>
            <a:r>
              <a:rPr lang="en-US" sz="1400" dirty="0"/>
              <a:t> of LTE</a:t>
            </a:r>
          </a:p>
          <a:p>
            <a:pPr lvl="2"/>
            <a:r>
              <a:rPr lang="en-US" sz="1200" dirty="0"/>
              <a:t>Detailed sharing on the UL is FFS </a:t>
            </a:r>
          </a:p>
          <a:p>
            <a:pPr lvl="3"/>
            <a:r>
              <a:rPr lang="en-US" sz="1100" dirty="0"/>
              <a:t>Note: this is not intended to have impact on legacy LTE UEs</a:t>
            </a:r>
          </a:p>
          <a:p>
            <a:pPr lvl="2"/>
            <a:r>
              <a:rPr lang="en-US" sz="1200" dirty="0"/>
              <a:t>LTE DL on a paired frequency F3</a:t>
            </a:r>
          </a:p>
          <a:p>
            <a:pPr lvl="2"/>
            <a:r>
              <a:rPr lang="en-US" sz="1200" dirty="0"/>
              <a:t>NR DL transmission on frequency F2 (different than LTE DL frequency)</a:t>
            </a:r>
          </a:p>
          <a:p>
            <a:pPr lvl="2"/>
            <a:r>
              <a:rPr lang="en-US" sz="1200" dirty="0"/>
              <a:t>NR UE operates in either of the following cases based on a common NR design:</a:t>
            </a:r>
          </a:p>
          <a:p>
            <a:pPr lvl="3"/>
            <a:r>
              <a:rPr lang="en-US" sz="1100" dirty="0"/>
              <a:t>Standalone NR: UE accesses standalone NR carrier on F2. The UE may not be connected to an LTE carrier (some UE may not even support LTE). </a:t>
            </a:r>
          </a:p>
          <a:p>
            <a:pPr lvl="4"/>
            <a:r>
              <a:rPr lang="en-US" sz="1100" dirty="0"/>
              <a:t>FFS whether NR UL frequency F1 is signaled in NR broadcast system information or derived from MIB/PBCH, or implicitly from NR DL frequency F2</a:t>
            </a:r>
          </a:p>
          <a:p>
            <a:pPr lvl="3"/>
            <a:r>
              <a:rPr lang="en-US" sz="1100" dirty="0"/>
              <a:t>Dual connectivity of LTE and NR: UE accesses LTE </a:t>
            </a:r>
            <a:r>
              <a:rPr lang="en-US" sz="1100" dirty="0" err="1"/>
              <a:t>PCell</a:t>
            </a:r>
            <a:r>
              <a:rPr lang="en-US" sz="1100" dirty="0"/>
              <a:t> (with LTE UL on F1), then is configured by dual connectivity to also operate NR on F1 (UL) and F2 (DL).</a:t>
            </a:r>
          </a:p>
          <a:p>
            <a:pPr lvl="4"/>
            <a:r>
              <a:rPr lang="en-US" sz="1100" dirty="0"/>
              <a:t>NR DL and UL frequencies (and/or NR band number) are signaled by RRC</a:t>
            </a:r>
          </a:p>
          <a:p>
            <a:pPr lvl="1"/>
            <a:r>
              <a:rPr lang="en-US" sz="1400" dirty="0"/>
              <a:t>Non-collocated LTE and NR base stations is </a:t>
            </a:r>
            <a:r>
              <a:rPr lang="en-US" sz="1400" dirty="0" smtClean="0"/>
              <a:t>FFS</a:t>
            </a:r>
            <a:endParaRPr lang="en-US" sz="2000" dirty="0"/>
          </a:p>
          <a:p>
            <a:r>
              <a:rPr lang="en-US" sz="1600" dirty="0"/>
              <a:t>Allowing NR transmissions while avoiding OFDM symbols carrying SRS on an UL LTE </a:t>
            </a:r>
            <a:r>
              <a:rPr lang="en-US" sz="1600" dirty="0" err="1"/>
              <a:t>subframe</a:t>
            </a:r>
            <a:endParaRPr lang="en-US" sz="1600" dirty="0"/>
          </a:p>
          <a:p>
            <a:pPr lvl="1"/>
            <a:r>
              <a:rPr lang="en-US" sz="1400" dirty="0"/>
              <a:t>Further discussion needed on how to handle </a:t>
            </a:r>
            <a:r>
              <a:rPr lang="en-US" sz="1400" dirty="0" err="1"/>
              <a:t>sTTI</a:t>
            </a:r>
            <a:r>
              <a:rPr lang="en-US" sz="1400" dirty="0"/>
              <a:t> transmissions of </a:t>
            </a:r>
            <a:r>
              <a:rPr lang="en-US" sz="1400" dirty="0" smtClean="0"/>
              <a:t>LTE</a:t>
            </a:r>
          </a:p>
          <a:p>
            <a:pPr lvl="1"/>
            <a:r>
              <a:rPr lang="en-US" sz="1400" dirty="0"/>
              <a:t>Note that the above agreements do not imply that UE has to support simultaneous connection of NR and LTE in the same or overlapping carrier</a:t>
            </a:r>
          </a:p>
          <a:p>
            <a:pPr lvl="1"/>
            <a:r>
              <a:rPr lang="en-US" sz="1400" dirty="0"/>
              <a:t>Note: that above mechanisms may be reused from forward compatibility mechanisms, or mechanisms for multiplexing </a:t>
            </a:r>
            <a:r>
              <a:rPr lang="en-US" sz="1400" dirty="0" err="1"/>
              <a:t>eMBB</a:t>
            </a:r>
            <a:r>
              <a:rPr lang="en-US" sz="1400" dirty="0"/>
              <a:t> and URLLC on the DL, or mini-slot</a:t>
            </a:r>
          </a:p>
          <a:p>
            <a:pPr lvl="1"/>
            <a:endParaRPr lang="en-US" sz="1400" dirty="0"/>
          </a:p>
          <a:p>
            <a:pPr marL="457200" lvl="1" indent="0">
              <a:buNone/>
            </a:pP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219200"/>
            <a:ext cx="8229600" cy="4876800"/>
          </a:xfrm>
        </p:spPr>
        <p:txBody>
          <a:bodyPr/>
          <a:lstStyle/>
          <a:p>
            <a:pPr marL="457200" lvl="1" indent="0">
              <a:buNone/>
            </a:pPr>
            <a:r>
              <a:rPr lang="en-US" sz="1400" dirty="0" smtClean="0"/>
              <a:t>Alignment of subcarrier boundary to </a:t>
            </a:r>
          </a:p>
          <a:p>
            <a:pPr lvl="1"/>
            <a:r>
              <a:rPr lang="en-US" sz="1400" dirty="0" smtClean="0"/>
              <a:t>avoid inter-subcarrier interference and maximize spectrum efficiency.</a:t>
            </a:r>
          </a:p>
          <a:p>
            <a:pPr lvl="1"/>
            <a:r>
              <a:rPr lang="en-US" sz="1400" dirty="0" smtClean="0"/>
              <a:t>eNB/</a:t>
            </a:r>
            <a:r>
              <a:rPr lang="en-US" sz="1400" dirty="0" err="1" smtClean="0"/>
              <a:t>gNB</a:t>
            </a:r>
            <a:r>
              <a:rPr lang="en-US" sz="1400" dirty="0" smtClean="0"/>
              <a:t> can share the same UL receiving hardware, e.g. the same FFT</a:t>
            </a:r>
          </a:p>
          <a:p>
            <a:pPr lvl="1"/>
            <a:r>
              <a:rPr lang="en-US" sz="1400" dirty="0" smtClean="0"/>
              <a:t>Maximize the frequency selective gain of LTE and NR UEs, especially for those coverage limited NR UEs.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7150" y="2971800"/>
            <a:ext cx="3962400" cy="30044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053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/>
          <a:lstStyle/>
          <a:p>
            <a:r>
              <a:rPr lang="en-US" altLang="zh-CN" sz="1800" dirty="0"/>
              <a:t>In </a:t>
            </a:r>
            <a:r>
              <a:rPr lang="en-US" altLang="zh-CN" sz="1800" dirty="0" smtClean="0"/>
              <a:t>the case </a:t>
            </a:r>
            <a:r>
              <a:rPr lang="en-US" altLang="zh-CN" sz="1800" dirty="0"/>
              <a:t>of </a:t>
            </a:r>
            <a:r>
              <a:rPr lang="en-US" altLang="zh-CN" sz="1800" dirty="0" smtClean="0"/>
              <a:t>LTE-NR </a:t>
            </a:r>
            <a:r>
              <a:rPr lang="en-US" altLang="zh-CN" sz="1800" dirty="0"/>
              <a:t>coexistence in UL, at least for collocated LTE and NR base </a:t>
            </a:r>
            <a:r>
              <a:rPr lang="en-US" altLang="zh-CN" sz="1800" dirty="0" smtClean="0"/>
              <a:t>stations, from network perspective, on </a:t>
            </a:r>
            <a:r>
              <a:rPr lang="en-US" altLang="zh-CN" sz="1800" dirty="0"/>
              <a:t>the </a:t>
            </a:r>
            <a:r>
              <a:rPr lang="en-US" altLang="zh-CN" sz="1800" dirty="0" smtClean="0"/>
              <a:t>UL bandwidth </a:t>
            </a:r>
            <a:r>
              <a:rPr lang="en-US" altLang="zh-CN" sz="1800" dirty="0"/>
              <a:t>shared by NR and </a:t>
            </a:r>
            <a:r>
              <a:rPr lang="en-US" altLang="zh-CN" sz="1800" dirty="0" smtClean="0"/>
              <a:t>LTE:</a:t>
            </a:r>
          </a:p>
          <a:p>
            <a:pPr lvl="1"/>
            <a:r>
              <a:rPr lang="en-US" altLang="zh-CN" sz="1800" dirty="0" smtClean="0"/>
              <a:t>15 kHz NR UL subcarriers are aligned with LTE UL subcarriers</a:t>
            </a:r>
          </a:p>
          <a:p>
            <a:pPr lvl="1"/>
            <a:r>
              <a:rPr lang="en-US" altLang="zh-CN" sz="1800" dirty="0" smtClean="0"/>
              <a:t>For 15 kHz subcarrier spacing, NR UL PRBs are aligned with LTE UL PRBs in frequency</a:t>
            </a:r>
          </a:p>
          <a:p>
            <a:pPr lvl="2"/>
            <a:r>
              <a:rPr lang="en-US" altLang="zh-CN" sz="1400" dirty="0" smtClean="0"/>
              <a:t>For the case of 3 MHz and 5 MHz channel bandwidth,  can be revisited  if RAN4 decide later that within such bandwidth the number of NR PRBs is one more than the number of LTE PRBs.</a:t>
            </a:r>
          </a:p>
          <a:p>
            <a:pPr lvl="1"/>
            <a:r>
              <a:rPr lang="en-US" altLang="zh-CN" sz="1800" dirty="0" smtClean="0"/>
              <a:t>Note: From implementation perspective, perfect subcarrier alignment may not be achieved due to frequency error.</a:t>
            </a:r>
          </a:p>
        </p:txBody>
      </p:sp>
    </p:spTree>
    <p:extLst>
      <p:ext uri="{BB962C8B-B14F-4D97-AF65-F5344CB8AC3E}">
        <p14:creationId xmlns="" xmlns:p14="http://schemas.microsoft.com/office/powerpoint/2010/main" val="293989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19830</TotalTime>
  <Words>491</Words>
  <Application>Microsoft Office PowerPoint</Application>
  <PresentationFormat>On-screen Show (4:3)</PresentationFormat>
  <Paragraphs>35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LTE-NR UL Coexistence</vt:lpstr>
      <vt:lpstr>Background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User</cp:lastModifiedBy>
  <cp:revision>755</cp:revision>
  <dcterms:created xsi:type="dcterms:W3CDTF">2010-05-12T23:28:36Z</dcterms:created>
  <dcterms:modified xsi:type="dcterms:W3CDTF">2017-02-14T07:58:26Z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(3)99xNZ51wYzEF4ukI3UhOBKAVFYzv4lwMqBWffhJV0zWWejPJ3YHeVr8dZ8Syu3Q67nh7KwFG
zDwcTu5czFIgzGFQgKa7I2D7E0hHCzNRTpAQhedlxboG3LnWg48HMmgx5xNKdxcVeELoJUj1
FsY1mke8Vii3snEFTeN4EDB10F4u3hs2jpRrlBu/hzsxgjkQz2QgYaTer8OIR0OMVc3YJQ9c
FIkHVJgPfTpcx0dcaj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nofrw1DEeDFBJgaw+zPwk8n3ck8wNM280+JZbuLUYNFEdcz1HM4tPH
9p56+VvzZit9W/KfUQ4OUnFTNVoe+fd2EmrGcoX3iPteA/xj9Ca4dk+sWFx+KFYdZ9AjYHAA
L8JYofg8Vj6nkz1DZQZNbaHYIdI9+frekeCRRacs/ArJBK5QuY/MnQwyga1OccyRxeOjog3v
pEZ4oNC83F0f7Gx7SQM0S83X/5Ct5j19IAYv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OlcjQMYKXQ9a7M81RPm2iE2hlvMFw9ljwl0C
kAh/YIeFAQnkmjkHHIUu0Jhsa4l//g==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1487053338</vt:lpwstr>
  </property>
</Properties>
</file>