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7" r:id="rId3"/>
    <p:sldId id="300" r:id="rId4"/>
    <p:sldId id="298" r:id="rId5"/>
    <p:sldId id="30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periodicity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NTT DOCOMO</a:t>
            </a:r>
            <a:r>
              <a:rPr lang="en-US" altLang="ja-JP" dirty="0" smtClean="0"/>
              <a:t>, AT&amp;T</a:t>
            </a:r>
            <a:r>
              <a:rPr lang="en-US" altLang="ja-JP" dirty="0" smtClean="0"/>
              <a:t>, ITL, Orange, Mitsubishi Electric,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Panasonic, ZTE, ZTE Microelectronics, Ericsson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#88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03593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February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8.1.1.1.</a:t>
            </a:r>
            <a:r>
              <a:rPr lang="en-US" altLang="ja-JP" sz="1800" dirty="0" smtClean="0"/>
              <a:t>4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1400" b="1" i="1" u="sng" dirty="0" smtClean="0"/>
              <a:t>Agreements (RAN1#87):</a:t>
            </a:r>
            <a:endParaRPr lang="ja-JP" altLang="ja-JP" sz="1400" i="1" dirty="0"/>
          </a:p>
          <a:p>
            <a:pPr lvl="0"/>
            <a:r>
              <a:rPr lang="en-US" altLang="ja-JP" sz="1400" i="1" dirty="0"/>
              <a:t>From UE perspective, SS burst set transmission is periodic</a:t>
            </a:r>
            <a:endParaRPr lang="ja-JP" altLang="ja-JP" sz="1400" i="1" dirty="0"/>
          </a:p>
          <a:p>
            <a:pPr lvl="1"/>
            <a:r>
              <a:rPr lang="en-US" altLang="ja-JP" sz="1100" i="1" dirty="0"/>
              <a:t>At least for initial cell selection, UE may assume a default periodicity of SS burst set transmission for a given carrier frequency</a:t>
            </a:r>
            <a:endParaRPr lang="ja-JP" altLang="ja-JP" sz="1100" i="1" dirty="0"/>
          </a:p>
          <a:p>
            <a:pPr lvl="2"/>
            <a:r>
              <a:rPr lang="en-US" altLang="ja-JP" sz="1050" i="1" dirty="0"/>
              <a:t>Exact value of default periodicity of SS burst set transmission for a given carrier frequency needs to be studied</a:t>
            </a:r>
            <a:endParaRPr lang="ja-JP" altLang="ja-JP" sz="1050" i="1" dirty="0"/>
          </a:p>
          <a:p>
            <a:pPr lvl="1"/>
            <a:r>
              <a:rPr lang="en-US" altLang="ja-JP" sz="1100" i="1" dirty="0"/>
              <a:t>FFS: UE in CONNECTED or IDLE mode may be provided with updated information regarding the SS burst set periodicity of serving cell and/or neighbor cells by the network</a:t>
            </a:r>
            <a:endParaRPr lang="ja-JP" altLang="ja-JP" sz="1100" i="1" dirty="0"/>
          </a:p>
          <a:p>
            <a:pPr lvl="2"/>
            <a:r>
              <a:rPr lang="en-US" altLang="ja-JP" sz="1050" i="1" dirty="0"/>
              <a:t>FFS: Validity duration of information</a:t>
            </a:r>
            <a:endParaRPr lang="ja-JP" altLang="ja-JP" sz="1050" i="1" dirty="0"/>
          </a:p>
          <a:p>
            <a:pPr lvl="2"/>
            <a:r>
              <a:rPr lang="en-US" altLang="ja-JP" sz="1050" i="1" dirty="0"/>
              <a:t>Note: Updated periodicity may be shorter or longer than default periodicity assumed by UE</a:t>
            </a:r>
            <a:endParaRPr lang="ja-JP" altLang="ja-JP" sz="1050" i="1" dirty="0"/>
          </a:p>
          <a:p>
            <a:pPr lvl="2"/>
            <a:r>
              <a:rPr lang="en-US" altLang="ja-JP" sz="1050" i="1" dirty="0"/>
              <a:t>FFS: Note: This does not imply SS-burst set needs to be always on with the updated periodicity</a:t>
            </a:r>
            <a:endParaRPr lang="ja-JP" altLang="ja-JP" sz="1050" i="1" dirty="0"/>
          </a:p>
          <a:p>
            <a:pPr lvl="2"/>
            <a:r>
              <a:rPr lang="en-US" altLang="ja-JP" sz="1050" i="1" dirty="0"/>
              <a:t>FFS: SS burst periodicity assumed by UE if information of neighbor cells is not available</a:t>
            </a:r>
            <a:endParaRPr lang="ja-JP" altLang="ja-JP" sz="1050" i="1" dirty="0"/>
          </a:p>
          <a:p>
            <a:pPr lvl="2"/>
            <a:r>
              <a:rPr lang="en-US" altLang="ja-JP" sz="1050" i="1" dirty="0"/>
              <a:t>FFS: Consider idle mode operation performance</a:t>
            </a:r>
            <a:endParaRPr lang="ja-JP" altLang="ja-JP" sz="1050" i="1" dirty="0"/>
          </a:p>
          <a:p>
            <a:pPr lvl="2"/>
            <a:r>
              <a:rPr lang="en-US" altLang="ja-JP" sz="1050" i="1" dirty="0"/>
              <a:t>Note: Companies can also consider to support functionality related to LTE DRS and LTE IDLE mode</a:t>
            </a:r>
            <a:endParaRPr lang="ja-JP" altLang="ja-JP" sz="1050" i="1" dirty="0"/>
          </a:p>
          <a:p>
            <a:pPr lvl="1"/>
            <a:r>
              <a:rPr lang="en-US" altLang="ja-JP" sz="1100" i="1" dirty="0"/>
              <a:t>Companies are encouraged to investigate the tradeoff between network flexibility/power consumption and UE complexity/power consumption</a:t>
            </a:r>
            <a:endParaRPr lang="ja-JP" altLang="ja-JP" sz="1100" i="1" dirty="0"/>
          </a:p>
          <a:p>
            <a:pPr marL="0" indent="0">
              <a:buNone/>
            </a:pPr>
            <a:endParaRPr lang="en-US" altLang="ja-JP" sz="400" b="1" i="1" u="sng" dirty="0" smtClean="0"/>
          </a:p>
          <a:p>
            <a:pPr marL="0" indent="0">
              <a:buNone/>
            </a:pPr>
            <a:r>
              <a:rPr lang="en-US" altLang="ja-JP" sz="1400" b="1" i="1" u="sng" dirty="0" smtClean="0"/>
              <a:t>Agreements (RAN1#87):</a:t>
            </a:r>
            <a:endParaRPr lang="ja-JP" altLang="ja-JP" sz="1400" i="1" dirty="0"/>
          </a:p>
          <a:p>
            <a:pPr lvl="0"/>
            <a:r>
              <a:rPr lang="en-GB" altLang="ja-JP" sz="1400" i="1" dirty="0"/>
              <a:t>NR should support adaptation and network indication of the valid time and frequency resources which may be used for inter-/intra-frequency RRM measurements and reports for ‘CONNECTED’ mode UEs</a:t>
            </a:r>
            <a:endParaRPr lang="ja-JP" altLang="ja-JP" sz="1400" i="1" dirty="0"/>
          </a:p>
          <a:p>
            <a:pPr lvl="1"/>
            <a:r>
              <a:rPr lang="en-GB" altLang="ja-JP" sz="1100" i="1" dirty="0"/>
              <a:t>FFS: </a:t>
            </a:r>
            <a:r>
              <a:rPr lang="en-US" altLang="ja-JP" sz="1100" i="1" dirty="0"/>
              <a:t>UE-specific and/or cell-specific indication</a:t>
            </a:r>
            <a:endParaRPr lang="ja-JP" altLang="ja-JP" sz="1100" i="1" dirty="0"/>
          </a:p>
          <a:p>
            <a:pPr lvl="1"/>
            <a:r>
              <a:rPr lang="en-GB" altLang="ja-JP" sz="1100" i="1" dirty="0"/>
              <a:t>FFS: dynamic adaptation/configuration</a:t>
            </a:r>
            <a:endParaRPr lang="ja-JP" altLang="ja-JP" sz="1100" i="1" dirty="0"/>
          </a:p>
          <a:p>
            <a:pPr lvl="1"/>
            <a:r>
              <a:rPr lang="en-GB" altLang="ja-JP" sz="1100" i="1" dirty="0"/>
              <a:t>FFS: idle and possibly new state </a:t>
            </a:r>
            <a:r>
              <a:rPr lang="en-GB" altLang="ja-JP" sz="1100" i="1" dirty="0" smtClean="0"/>
              <a:t>modes</a:t>
            </a:r>
            <a:endParaRPr lang="ja-JP" altLang="ja-JP" sz="1100" i="1" dirty="0"/>
          </a:p>
          <a:p>
            <a:pPr lvl="1"/>
            <a:r>
              <a:rPr lang="en-GB" altLang="ja-JP" sz="1100" i="1" dirty="0"/>
              <a:t>FFS: whether to support aperiodic</a:t>
            </a:r>
            <a:endParaRPr lang="ja-JP" altLang="ja-JP" sz="1100" i="1" dirty="0"/>
          </a:p>
          <a:p>
            <a:pPr lvl="0"/>
            <a:r>
              <a:rPr lang="en-US" altLang="ja-JP" sz="1400" i="1" dirty="0"/>
              <a:t>It is up to RAN4 for determining requirements regarding the extent the UE can restrict its measurement to a </a:t>
            </a:r>
            <a:r>
              <a:rPr lang="en-US" altLang="ja-JP" sz="1400" i="1" dirty="0" err="1"/>
              <a:t>subband</a:t>
            </a:r>
            <a:r>
              <a:rPr lang="en-US" altLang="ja-JP" sz="1400" i="1" dirty="0"/>
              <a:t> of the configured </a:t>
            </a:r>
            <a:r>
              <a:rPr lang="en-US" altLang="ja-JP" sz="1400" i="1" dirty="0" smtClean="0"/>
              <a:t>bandwidth</a:t>
            </a:r>
          </a:p>
          <a:p>
            <a:pPr lvl="0"/>
            <a:endParaRPr lang="ja-JP" altLang="ja-JP" sz="400" i="1" dirty="0"/>
          </a:p>
        </p:txBody>
      </p:sp>
    </p:spTree>
    <p:extLst>
      <p:ext uri="{BB962C8B-B14F-4D97-AF65-F5344CB8AC3E}">
        <p14:creationId xmlns:p14="http://schemas.microsoft.com/office/powerpoint/2010/main" val="118612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400" b="1" i="1" u="sng" dirty="0" smtClean="0"/>
              <a:t>Agreements (RAN1 NR Ad-Hoc):</a:t>
            </a:r>
            <a:endParaRPr lang="ja-JP" altLang="ja-JP" sz="1400" i="1" dirty="0"/>
          </a:p>
          <a:p>
            <a:pPr lvl="0"/>
            <a:r>
              <a:rPr lang="en-US" altLang="ja-JP" sz="1400" i="1" dirty="0"/>
              <a:t>RAN1 aims to select a default SS burst set periodicity for each agreed frequency range category from the following candidate values:</a:t>
            </a:r>
            <a:endParaRPr lang="ja-JP" altLang="ja-JP" sz="1400" i="1" dirty="0"/>
          </a:p>
          <a:p>
            <a:pPr lvl="1"/>
            <a:r>
              <a:rPr lang="en-US" altLang="ja-JP" sz="1100" i="1" dirty="0"/>
              <a:t>For carrier frequency range #1 (below 6GHz): [5ms, 10ms, 20ms, 40ms, 80ms, 100ms]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For carrier frequency range #2 (above 6GHz): [5ms, 10ms, 20ms, 40ms, 80ms, 100ms]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Note that final set of frequency categories may include more than the above two categories</a:t>
            </a:r>
            <a:endParaRPr lang="ja-JP" altLang="ja-JP" sz="1100" i="1" dirty="0"/>
          </a:p>
          <a:p>
            <a:pPr lvl="0"/>
            <a:r>
              <a:rPr lang="en-US" altLang="ja-JP" sz="1400" i="1" dirty="0"/>
              <a:t>Companies are encouraged to investigate the candidate default SS burst set periodicity values considering at least the following factors:</a:t>
            </a:r>
            <a:endParaRPr lang="ja-JP" altLang="ja-JP" sz="1400" i="1" dirty="0"/>
          </a:p>
          <a:p>
            <a:pPr lvl="1"/>
            <a:r>
              <a:rPr lang="en-US" altLang="ja-JP" sz="1100" i="1" dirty="0"/>
              <a:t>UE IDLE mode and initial cell search power consumption and latency</a:t>
            </a:r>
            <a:endParaRPr lang="ja-JP" altLang="ja-JP" sz="1100" i="1" dirty="0"/>
          </a:p>
          <a:p>
            <a:pPr lvl="2"/>
            <a:r>
              <a:rPr lang="en-US" altLang="ja-JP" sz="1050" i="1" dirty="0"/>
              <a:t>Including single/multi-beam operation at </a:t>
            </a:r>
            <a:r>
              <a:rPr lang="en-US" altLang="ja-JP" sz="1050" i="1" dirty="0" err="1"/>
              <a:t>Tx</a:t>
            </a:r>
            <a:r>
              <a:rPr lang="en-US" altLang="ja-JP" sz="1050" i="1" dirty="0"/>
              <a:t> and Rx</a:t>
            </a:r>
            <a:endParaRPr lang="ja-JP" altLang="ja-JP" sz="1050" i="1" dirty="0"/>
          </a:p>
          <a:p>
            <a:pPr lvl="1"/>
            <a:r>
              <a:rPr lang="en-US" altLang="ja-JP" sz="1100" i="1" dirty="0"/>
              <a:t>NW power consumption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Inter-RAT/Inter-frequency measurement 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Forward compatibility and deployment flexibility including standalone and non-standalone NR deployments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Benefits and feasibility of SS burst set configuration assistance signaling (e.g. periodicity indication or measurement window) for CONNECTED and/or IDLE UEs</a:t>
            </a:r>
            <a:endParaRPr lang="ja-JP" altLang="ja-JP" sz="1100" i="1" dirty="0"/>
          </a:p>
          <a:p>
            <a:pPr lvl="1"/>
            <a:r>
              <a:rPr lang="en-US" altLang="ja-JP" sz="1100" i="1" dirty="0"/>
              <a:t>NW synchronization requirements/assumptions</a:t>
            </a:r>
            <a:endParaRPr lang="ja-JP" altLang="ja-JP" sz="1100" i="1" dirty="0"/>
          </a:p>
          <a:p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49218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In NR carrier not supporting initial access (i.e., non-standalone NR cell), NR-SS is still used at least for cell identification and initial synchronization.</a:t>
            </a:r>
          </a:p>
          <a:p>
            <a:pPr lvl="1"/>
            <a:r>
              <a:rPr lang="en-US" altLang="ja-JP" dirty="0" smtClean="0"/>
              <a:t>NR-SS may be used also for CONNECTED mode RRM measurements (depends on discussion in mobility agenda)</a:t>
            </a:r>
          </a:p>
          <a:p>
            <a:pPr lvl="1"/>
            <a:endParaRPr kumimoji="1" lang="en-US" altLang="ja-JP" dirty="0" smtClean="0"/>
          </a:p>
          <a:p>
            <a:r>
              <a:rPr kumimoji="1" lang="en-US" altLang="ja-JP" b="1" dirty="0" smtClean="0"/>
              <a:t>NR-SS periodicity used for non-standalone NR cell can be different from default NR-SS periodicity, and UE can be informed of NR-SS periodicity and measurement window timing </a:t>
            </a:r>
            <a:r>
              <a:rPr kumimoji="1" lang="en-US" altLang="ja-JP" dirty="0" smtClean="0"/>
              <a:t>to </a:t>
            </a:r>
            <a:r>
              <a:rPr lang="en-US" altLang="ja-JP" dirty="0" smtClean="0"/>
              <a:t>detect/measure</a:t>
            </a:r>
            <a:r>
              <a:rPr kumimoji="1" lang="en-US" altLang="ja-JP" dirty="0" smtClean="0"/>
              <a:t> the non-standalone NR cell.</a:t>
            </a:r>
          </a:p>
          <a:p>
            <a:pPr lvl="1"/>
            <a:r>
              <a:rPr lang="en-US" altLang="ja-JP" dirty="0" smtClean="0"/>
              <a:t>This is almost covered by agreements shown in background slide.</a:t>
            </a:r>
          </a:p>
          <a:p>
            <a:pPr lvl="1"/>
            <a:endParaRPr lang="en-US" altLang="ja-JP" dirty="0" smtClean="0"/>
          </a:p>
          <a:p>
            <a:r>
              <a:rPr lang="en-US" altLang="ja-JP" b="1" dirty="0" smtClean="0"/>
              <a:t>NR-SS periodicity for non-standalone NR cell will be chosen from set of periodicity values in specification by operator according to deployment/usage scenario</a:t>
            </a:r>
          </a:p>
          <a:p>
            <a:pPr lvl="1"/>
            <a:r>
              <a:rPr kumimoji="1" lang="en-US" altLang="ja-JP" dirty="0" smtClean="0"/>
              <a:t>In order to support possible various deployment/usage scenarios and to meet corresponding requirements/policy for operation, </a:t>
            </a:r>
            <a:r>
              <a:rPr kumimoji="1" lang="en-US" altLang="ja-JP" b="1" dirty="0" smtClean="0"/>
              <a:t>it is important to support set of periodicity values with sufficient range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019233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F</a:t>
            </a:r>
            <a:r>
              <a:rPr kumimoji="1" lang="en-US" altLang="ja-JP" dirty="0" smtClean="0"/>
              <a:t>or </a:t>
            </a:r>
            <a:r>
              <a:rPr lang="en-US" altLang="ja-JP" dirty="0" smtClean="0"/>
              <a:t>detecting </a:t>
            </a:r>
            <a:r>
              <a:rPr kumimoji="1" lang="en-US" altLang="ja-JP" dirty="0" smtClean="0"/>
              <a:t>non-standalone NR cell, NR should </a:t>
            </a:r>
            <a:r>
              <a:rPr lang="en-US" altLang="ja-JP" dirty="0" smtClean="0"/>
              <a:t>support adaptation and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altLang="ja-JP" dirty="0" smtClean="0"/>
              <a:t>For detecting non-standalone NR cell, 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altLang="ja-JP" dirty="0" smtClean="0"/>
              <a:t>In </a:t>
            </a:r>
            <a:r>
              <a:rPr lang="en-US" altLang="ja-JP" dirty="0" smtClean="0"/>
              <a:t>case that one SS burst set </a:t>
            </a:r>
            <a:r>
              <a:rPr lang="en-US" altLang="ja-JP" dirty="0" smtClean="0"/>
              <a:t>periodicity and one information regarding timing/duration are </a:t>
            </a:r>
            <a:r>
              <a:rPr lang="en-US" altLang="ja-JP" dirty="0" smtClean="0"/>
              <a:t>indicated, UE assumes the periodicity and timing/duration for </a:t>
            </a:r>
            <a:r>
              <a:rPr lang="en-US" altLang="ja-JP" dirty="0" smtClean="0"/>
              <a:t>all cells </a:t>
            </a:r>
            <a:r>
              <a:rPr lang="en-US" altLang="ja-JP" dirty="0" smtClean="0"/>
              <a:t>on the same carrier</a:t>
            </a:r>
          </a:p>
          <a:p>
            <a:pPr lvl="2"/>
            <a:r>
              <a:rPr lang="en-US" altLang="ja-JP" dirty="0" smtClean="0"/>
              <a:t>RAN1 recommends short measurement duration than configured periodicity e.g., 1, 5 or 10 </a:t>
            </a:r>
            <a:r>
              <a:rPr lang="en-US" altLang="ja-JP" dirty="0" err="1" smtClean="0"/>
              <a:t>ms</a:t>
            </a:r>
            <a:endParaRPr lang="en-US" altLang="ja-JP" dirty="0"/>
          </a:p>
          <a:p>
            <a:pPr lvl="3"/>
            <a:r>
              <a:rPr lang="en-US" altLang="ja-JP" dirty="0" smtClean="0"/>
              <a:t>Note that L1/L3 filtering across multiple periods is still allowed</a:t>
            </a:r>
          </a:p>
          <a:p>
            <a:pPr lvl="2"/>
            <a:r>
              <a:rPr lang="en-US" altLang="ja-JP" dirty="0" smtClean="0"/>
              <a:t>FFS more than one periodicity/timing/duration indication </a:t>
            </a:r>
          </a:p>
          <a:p>
            <a:pPr lvl="1"/>
            <a:r>
              <a:rPr kumimoji="1" lang="en-US" altLang="ja-JP" dirty="0" smtClean="0"/>
              <a:t>NR should support set of SS burst set periodicity values for adaptation and network indication</a:t>
            </a:r>
          </a:p>
          <a:p>
            <a:pPr lvl="2"/>
            <a:r>
              <a:rPr lang="en-US" altLang="ja-JP" dirty="0"/>
              <a:t>Candidate periodicity values to be evaluated are [20, 40, 80 and 160 </a:t>
            </a:r>
            <a:r>
              <a:rPr lang="en-US" altLang="ja-JP" dirty="0" err="1"/>
              <a:t>ms</a:t>
            </a:r>
            <a:r>
              <a:rPr lang="en-US" altLang="ja-JP" dirty="0"/>
              <a:t>]  </a:t>
            </a:r>
            <a:endParaRPr lang="ja-JP" altLang="ja-JP" dirty="0"/>
          </a:p>
          <a:p>
            <a:pPr lvl="2"/>
            <a:r>
              <a:rPr lang="en-US" altLang="ja-JP" dirty="0" smtClean="0"/>
              <a:t>FFS other values </a:t>
            </a:r>
            <a:r>
              <a:rPr lang="en-US" altLang="ja-JP" dirty="0"/>
              <a:t>with consideration for functionalities provided by NR-SS in connected mode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FFS whether to support NR-PBCH in non-standalone NR cell</a:t>
            </a:r>
          </a:p>
          <a:p>
            <a:r>
              <a:rPr lang="en-US" altLang="ja-JP" dirty="0" smtClean="0"/>
              <a:t>Send LS to </a:t>
            </a:r>
            <a:r>
              <a:rPr lang="en-US" altLang="ja-JP" dirty="0" smtClean="0"/>
              <a:t>RAN2/4 </a:t>
            </a:r>
            <a:r>
              <a:rPr lang="en-US" altLang="ja-JP" dirty="0" smtClean="0"/>
              <a:t>to inform above</a:t>
            </a:r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37497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9931</TotalTime>
  <Words>771</Words>
  <Application>Microsoft Office PowerPoint</Application>
  <PresentationFormat>画面に合わせる 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NR-SS periodicity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272</cp:revision>
  <dcterms:created xsi:type="dcterms:W3CDTF">2014-09-26T23:14:47Z</dcterms:created>
  <dcterms:modified xsi:type="dcterms:W3CDTF">2017-02-14T06:53:54Z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-1185218989</vt:i4>
  </property>
  <property fmtid="{D5CDD505-2E9C-101B-9397-08002B2CF9AE}" pid="9" name="_NewReviewCycle">
    <vt:lpwstr/>
  </property>
  <property fmtid="{D5CDD505-2E9C-101B-9397-08002B2CF9AE}" pid="10" name="_EmailSubject">
    <vt:lpwstr>[NR-initial access] Draft WF on NR-SS structure</vt:lpwstr>
  </property>
  <property fmtid="{D5CDD505-2E9C-101B-9397-08002B2CF9AE}" pid="11" name="_AuthorEmail">
    <vt:lpwstr>mislam@qti.qualcomm.com</vt:lpwstr>
  </property>
  <property fmtid="{D5CDD505-2E9C-101B-9397-08002B2CF9AE}" pid="12" name="_AuthorEmailDisplayName">
    <vt:lpwstr>Islam, Nazmul</vt:lpwstr>
  </property>
  <property fmtid="{D5CDD505-2E9C-101B-9397-08002B2CF9AE}" pid="13" name="_PreviousAdHocReviewCycleID">
    <vt:i4>-1238194575</vt:i4>
  </property>
</Properties>
</file>