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2" r:id="rId4"/>
    <p:sldId id="274" r:id="rId5"/>
    <p:sldId id="266" r:id="rId6"/>
    <p:sldId id="275" r:id="rId7"/>
    <p:sldId id="276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090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15B89-3321-4F9B-83E3-C31352A1B7B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3272A-B565-474D-A553-FE7596CDF1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50083-B7D0-4754-815A-56BCCC030A4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50A42-4CC7-45C7-B0BF-2D19C7519A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A0E1D-05C1-4CD2-BDBD-6F8FE1E276F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261F9-3A6E-406C-B95E-2450A0EF0D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F897D-E60E-47B5-BF2D-31B943CFE63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FF96A-1B33-49AA-AF35-B3B133EAEB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68FE9-C536-42F8-8F89-E352903DB6E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FDD55-E089-4BD1-A48B-441900F71D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BA62B-60CE-4227-890F-7220F6C7013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BB815-0FB7-4D52-8959-7D566668A7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DC2C8-4BB3-43C4-AE4D-DAD032E5FFB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F0FCB-732B-4837-AAA7-8824D7B69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6F59A-3268-4F2C-AB27-B80AB617FDE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B8A45-02C6-479D-968C-3B0D04C259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BF7B7-E4EC-42D3-9CC8-93F607463E6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8577F-C5B8-4F7D-A7F7-7AE57FAD93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A9C05-7EC9-45FB-BDA0-5C60304F54A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2D230-9226-4DC1-B92B-B92B6503B0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7760A-36B6-4196-BD57-171499997AE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877C-1182-48F2-8DF5-50E850D7E5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BDEDA7-86DC-4E1E-ACA0-91AE955A196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6DB130-BADB-4B85-BD94-5D9C3761E7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WF on resource allocation for PDSCH with wider channel bandwidth</a:t>
            </a:r>
            <a:endParaRPr lang="zh-CN" altLang="en-US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428750" y="4214813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ZTE, ZTE Microelectronics, 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101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2" name="Rectangle 3"/>
          <p:cNvSpPr>
            <a:spLocks noChangeArrowheads="1"/>
          </p:cNvSpPr>
          <p:nvPr/>
        </p:nvSpPr>
        <p:spPr bwMode="auto">
          <a:xfrm>
            <a:off x="144463" y="139700"/>
            <a:ext cx="882015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#88		         </a:t>
            </a:r>
            <a:r>
              <a:rPr lang="en-US" altLang="zh-CN" sz="2400" dirty="0" smtClean="0">
                <a:latin typeface="Calibri" pitchFamily="34" charset="0"/>
              </a:rPr>
              <a:t>R1-1703574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AU" altLang="zh-CN" sz="2400" b="1" dirty="0">
                <a:latin typeface="Times New Roman" pitchFamily="18" charset="0"/>
                <a:cs typeface="Times New Roman" pitchFamily="18" charset="0"/>
              </a:rPr>
              <a:t>Athens, Greece 13th - 17th February 2017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Agenda Item: 7.2.3.1.1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ko-KR" altLang="en-US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0" y="1428750"/>
            <a:ext cx="8748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b="1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357188" y="1643063"/>
            <a:ext cx="8072437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>
                <a:ea typeface="Arial Unicode MS" pitchFamily="34" charset="-122"/>
                <a:cs typeface="Arial" charset="0"/>
              </a:rPr>
              <a:t>The following agreements were achieved in RAN1 #87 meeting:</a:t>
            </a: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>
                <a:ea typeface="Arial Unicode MS" pitchFamily="34" charset="-122"/>
                <a:cs typeface="Arial" charset="0"/>
              </a:rPr>
              <a:t>For Rel-14 BL/CE UE configured with max 5 MHz PDSCH channel bandwidth, contiguous and non-contiguous resource allocation is supported</a:t>
            </a:r>
            <a:endParaRPr lang="zh-CN" altLang="zh-CN" sz="240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>
                <a:ea typeface="Arial Unicode MS" pitchFamily="34" charset="-122"/>
                <a:cs typeface="Arial" charset="0"/>
              </a:rPr>
              <a:t>For Rel-14 non-BL UEs configured with max 20 MHz PDSCH channel bandwidth, contiguous and non-contiguous resource allocation is supported </a:t>
            </a:r>
            <a:endParaRPr lang="zh-CN" altLang="zh-CN" sz="240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Observations -1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30" name="TextBox 2"/>
          <p:cNvSpPr txBox="1">
            <a:spLocks noChangeArrowheads="1"/>
          </p:cNvSpPr>
          <p:nvPr/>
        </p:nvSpPr>
        <p:spPr bwMode="auto">
          <a:xfrm>
            <a:off x="0" y="1428750"/>
            <a:ext cx="8748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b="1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1031" name="TextBox 2"/>
          <p:cNvSpPr txBox="1">
            <a:spLocks noChangeArrowheads="1"/>
          </p:cNvSpPr>
          <p:nvPr/>
        </p:nvSpPr>
        <p:spPr bwMode="auto">
          <a:xfrm>
            <a:off x="0" y="1428750"/>
            <a:ext cx="878684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/>
              <a:t> Overlapped DL wideband definition can be used to achieve higher scheduling flexibility in CE mode A.</a:t>
            </a:r>
            <a:endParaRPr lang="en-US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Overlapped wideband can be indicated by ‘Starting narrowband index’.</a:t>
            </a: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dirty="0" smtClean="0">
                <a:ea typeface="Arial Unicode MS" pitchFamily="34" charset="-122"/>
                <a:cs typeface="Arial" charset="0"/>
              </a:rPr>
              <a:t>10 </a:t>
            </a:r>
            <a:r>
              <a:rPr lang="en-US" altLang="zh-CN" dirty="0">
                <a:ea typeface="Arial Unicode MS" pitchFamily="34" charset="-122"/>
                <a:cs typeface="Arial" charset="0"/>
              </a:rPr>
              <a:t>MHz</a:t>
            </a: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dirty="0" smtClean="0">
                <a:ea typeface="Arial Unicode MS" pitchFamily="34" charset="-122"/>
                <a:cs typeface="Arial" charset="0"/>
              </a:rPr>
              <a:t>15 MHz</a:t>
            </a: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dirty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dirty="0" smtClean="0">
                <a:ea typeface="Arial Unicode MS" pitchFamily="34" charset="-122"/>
                <a:cs typeface="Arial" charset="0"/>
              </a:rPr>
              <a:t>20 </a:t>
            </a:r>
            <a:r>
              <a:rPr lang="en-US" altLang="zh-CN" dirty="0">
                <a:ea typeface="Arial Unicode MS" pitchFamily="34" charset="-122"/>
                <a:cs typeface="Arial" charset="0"/>
              </a:rPr>
              <a:t>MHz</a:t>
            </a: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10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3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1643042" y="3714752"/>
          <a:ext cx="3857625" cy="904875"/>
        </p:xfrm>
        <a:graphic>
          <a:graphicData uri="http://schemas.openxmlformats.org/presentationml/2006/ole">
            <p:oleObj spid="_x0000_s1026" name="Visio" r:id="rId3" imgW="4546861" imgH="1225714" progId="Visio.Drawing.11">
              <p:embed/>
            </p:oleObj>
          </a:graphicData>
        </a:graphic>
      </p:graphicFrame>
      <p:sp>
        <p:nvSpPr>
          <p:cNvPr id="10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5"/>
          <p:cNvGraphicFramePr>
            <a:graphicFrameLocks noChangeAspect="1"/>
          </p:cNvGraphicFramePr>
          <p:nvPr/>
        </p:nvGraphicFramePr>
        <p:xfrm>
          <a:off x="1643042" y="4643446"/>
          <a:ext cx="5434013" cy="857250"/>
        </p:xfrm>
        <a:graphic>
          <a:graphicData uri="http://schemas.openxmlformats.org/presentationml/2006/ole">
            <p:oleObj spid="_x0000_s1027" name="Visio" r:id="rId4" imgW="6841813" imgH="1075631" progId="Visio.Drawing.11">
              <p:embed/>
            </p:oleObj>
          </a:graphicData>
        </a:graphic>
      </p:graphicFrame>
      <p:sp>
        <p:nvSpPr>
          <p:cNvPr id="10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8" name="Object 7"/>
          <p:cNvGraphicFramePr>
            <a:graphicFrameLocks noChangeAspect="1"/>
          </p:cNvGraphicFramePr>
          <p:nvPr/>
        </p:nvGraphicFramePr>
        <p:xfrm>
          <a:off x="1500166" y="5643563"/>
          <a:ext cx="7054850" cy="1214437"/>
        </p:xfrm>
        <a:graphic>
          <a:graphicData uri="http://schemas.openxmlformats.org/presentationml/2006/ole">
            <p:oleObj spid="_x0000_s1028" name="Visio" r:id="rId5" imgW="9046906" imgH="1304967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Observations - 2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54" name="TextBox 2"/>
          <p:cNvSpPr txBox="1">
            <a:spLocks noChangeArrowheads="1"/>
          </p:cNvSpPr>
          <p:nvPr/>
        </p:nvSpPr>
        <p:spPr bwMode="auto">
          <a:xfrm>
            <a:off x="142875" y="1500174"/>
            <a:ext cx="8748713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In CE mode B, keeping the resource allocation overhead for larger channel bandwidth same as 1.4 MHz case is beneficial for coverage enhancement. </a:t>
            </a: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To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reduce the DCI overhead, ‘Wideband index’ can be used to indicate non-overlapped wideband in CE mode B.</a:t>
            </a: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000" dirty="0" smtClean="0">
                <a:ea typeface="Arial Unicode MS" pitchFamily="34" charset="-122"/>
                <a:cs typeface="Arial" charset="0"/>
              </a:rPr>
              <a:t>10 </a:t>
            </a:r>
            <a:r>
              <a:rPr lang="en-US" altLang="zh-CN" sz="2000" dirty="0">
                <a:ea typeface="Arial Unicode MS" pitchFamily="34" charset="-122"/>
                <a:cs typeface="Arial" charset="0"/>
              </a:rPr>
              <a:t>MHz</a:t>
            </a: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000" dirty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000" dirty="0">
                <a:ea typeface="Arial Unicode MS" pitchFamily="34" charset="-122"/>
                <a:cs typeface="Arial" charset="0"/>
              </a:rPr>
              <a:t>15 MHz</a:t>
            </a: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000" dirty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000" dirty="0">
                <a:ea typeface="Arial Unicode MS" pitchFamily="34" charset="-122"/>
                <a:cs typeface="Arial" charset="0"/>
              </a:rPr>
              <a:t>20 MHz</a:t>
            </a:r>
            <a:endParaRPr lang="en-US" altLang="zh-CN" sz="2000" i="1" dirty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zh-CN" altLang="zh-CN" sz="2400" dirty="0">
              <a:ea typeface="Arial Unicode MS" pitchFamily="34" charset="-122"/>
              <a:cs typeface="Arial" charset="0"/>
            </a:endParaRPr>
          </a:p>
        </p:txBody>
      </p:sp>
      <p:sp>
        <p:nvSpPr>
          <p:cNvPr id="205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1"/>
          <p:cNvGraphicFramePr>
            <a:graphicFrameLocks noChangeAspect="1"/>
          </p:cNvGraphicFramePr>
          <p:nvPr/>
        </p:nvGraphicFramePr>
        <p:xfrm>
          <a:off x="2071670" y="4143380"/>
          <a:ext cx="3475037" cy="930275"/>
        </p:xfrm>
        <a:graphic>
          <a:graphicData uri="http://schemas.openxmlformats.org/presentationml/2006/ole">
            <p:oleObj spid="_x0000_s18434" name="Visio" r:id="rId3" imgW="4546854" imgH="1225868" progId="Visio.Drawing.11">
              <p:embed/>
            </p:oleObj>
          </a:graphicData>
        </a:graphic>
      </p:graphicFrame>
      <p:sp>
        <p:nvSpPr>
          <p:cNvPr id="20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071670" y="5072074"/>
          <a:ext cx="5045075" cy="792163"/>
        </p:xfrm>
        <a:graphic>
          <a:graphicData uri="http://schemas.openxmlformats.org/presentationml/2006/ole">
            <p:oleObj spid="_x0000_s18435" name="Visio" r:id="rId4" imgW="6841712" imgH="1075849" progId="Visio.Drawing.11">
              <p:embed/>
            </p:oleObj>
          </a:graphicData>
        </a:graphic>
      </p:graphicFrame>
      <p:sp>
        <p:nvSpPr>
          <p:cNvPr id="205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2" name="Object 5"/>
          <p:cNvGraphicFramePr>
            <a:graphicFrameLocks noChangeAspect="1"/>
          </p:cNvGraphicFramePr>
          <p:nvPr/>
        </p:nvGraphicFramePr>
        <p:xfrm>
          <a:off x="2143108" y="5951538"/>
          <a:ext cx="5265737" cy="906462"/>
        </p:xfrm>
        <a:graphic>
          <a:graphicData uri="http://schemas.openxmlformats.org/presentationml/2006/ole">
            <p:oleObj spid="_x0000_s18436" name="Visio" r:id="rId5" imgW="9046988" imgH="1305163" progId="Visio.Drawing.11">
              <p:embed/>
            </p:oleObj>
          </a:graphicData>
        </a:graphic>
      </p:graphicFrame>
      <p:sp>
        <p:nvSpPr>
          <p:cNvPr id="205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-1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42875" y="1643063"/>
            <a:ext cx="8748713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For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resource allocation of Rel-14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BL/non-BL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UE configured with PDSCH with max 5 MHz channel bandwidth in CE mode A,</a:t>
            </a: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>
                <a:ea typeface="Arial Unicode MS" pitchFamily="34" charset="-122"/>
                <a:cs typeface="Arial" charset="0"/>
              </a:rPr>
              <a:t> </a:t>
            </a:r>
            <a:r>
              <a:rPr lang="zh-CN" altLang="zh-CN" sz="2400" dirty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‘Starting narrowband  index’ is used to indicate the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overlapped wideband.</a:t>
            </a: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 ‘narrowband bitmap within the wideband + resource allocation within the narrowband’ is used to indicate the resource allocation within the wideband.</a:t>
            </a:r>
            <a:endParaRPr lang="en-US" altLang="zh-CN" sz="2400" dirty="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</a:pPr>
            <a:endParaRPr lang="en-US" altLang="zh-CN" sz="2400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- 2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42875" y="1643063"/>
            <a:ext cx="8748713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>
                <a:ea typeface="Arial Unicode MS" pitchFamily="34" charset="-122"/>
                <a:cs typeface="Arial" charset="0"/>
              </a:rPr>
              <a:t>For resource allocation of Rel-14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BL/non-BL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UE configured with PDSCH with max 5 MHz channel bandwidth in CE mode B,</a:t>
            </a: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zh-CN" altLang="zh-CN" sz="2400" dirty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‘Wideband index’ is used to indicate the wideband. </a:t>
            </a: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Resource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allocation granularity is narrowband </a:t>
            </a: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zh-CN" altLang="zh-CN" sz="2400" dirty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 Narrowband bitmap within the wideband is used to indicate the resource allocation within the wideband.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- 3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42875" y="1643063"/>
            <a:ext cx="8786843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>
                <a:ea typeface="Arial Unicode MS" pitchFamily="34" charset="-122"/>
                <a:cs typeface="Arial" charset="0"/>
              </a:rPr>
              <a:t>Resource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allocation for Rel-14 non-BL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UE configured with PDSCH with max 20 MHz channel bandwidth in CE mode B is based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on ‘</a:t>
            </a:r>
            <a:r>
              <a:rPr lang="zh-CN" altLang="zh-CN" sz="2400" dirty="0">
                <a:ea typeface="Arial Unicode MS" pitchFamily="34" charset="-122"/>
                <a:cs typeface="Arial" charset="0"/>
              </a:rPr>
              <a:t>Allocated </a:t>
            </a:r>
            <a:r>
              <a:rPr lang="zh-CN" altLang="zh-CN" sz="2400" dirty="0" smtClean="0">
                <a:ea typeface="Arial Unicode MS" pitchFamily="34" charset="-122"/>
                <a:cs typeface="Arial" charset="0"/>
              </a:rPr>
              <a:t>widebands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’</a:t>
            </a:r>
            <a:r>
              <a:rPr lang="zh-CN" altLang="zh-CN" sz="2400" dirty="0" smtClean="0">
                <a:ea typeface="Arial Unicode MS" pitchFamily="34" charset="-122"/>
                <a:cs typeface="Arial" charset="0"/>
              </a:rPr>
              <a:t>  </a:t>
            </a:r>
            <a:r>
              <a:rPr lang="zh-CN" altLang="zh-CN" sz="2400" dirty="0">
                <a:ea typeface="Arial Unicode MS" pitchFamily="34" charset="-122"/>
                <a:cs typeface="Arial" charset="0"/>
              </a:rPr>
              <a:t>+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‘</a:t>
            </a:r>
            <a:r>
              <a:rPr lang="zh-CN" altLang="zh-CN" sz="2400" dirty="0">
                <a:ea typeface="Arial Unicode MS" pitchFamily="34" charset="-122"/>
                <a:cs typeface="Arial" charset="0"/>
              </a:rPr>
              <a:t>resource allocation within each allocated wideband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'</a:t>
            </a: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>
                <a:ea typeface="Arial Unicode MS" pitchFamily="34" charset="-122"/>
                <a:cs typeface="Arial" charset="0"/>
              </a:rPr>
              <a:t> R</a:t>
            </a:r>
            <a:r>
              <a:rPr lang="zh-CN" altLang="zh-CN" sz="2400" dirty="0">
                <a:ea typeface="Arial Unicode MS" pitchFamily="34" charset="-122"/>
                <a:cs typeface="Arial" charset="0"/>
              </a:rPr>
              <a:t>esource allocation within each allocated wideband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 can reuse max 5 MHz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case in CE mode B.</a:t>
            </a:r>
            <a:endParaRPr lang="en-US" altLang="zh-CN" sz="2400" dirty="0">
              <a:ea typeface="Arial Unicode MS" pitchFamily="34" charset="-122"/>
              <a:cs typeface="Arial" charset="0"/>
            </a:endParaRP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zh-CN" altLang="zh-CN" sz="2400" dirty="0"/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</a:pPr>
            <a:endParaRPr lang="en-US" altLang="zh-CN" sz="2400" dirty="0"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9375</TotalTime>
  <Words>348</Words>
  <Application>Microsoft Office PowerPoint</Application>
  <PresentationFormat>全屏显示(4:3)</PresentationFormat>
  <Paragraphs>40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Visio</vt:lpstr>
      <vt:lpstr>WF on resource allocation for PDSCH with wider channel bandwidth</vt:lpstr>
      <vt:lpstr>Background</vt:lpstr>
      <vt:lpstr>Observations -1</vt:lpstr>
      <vt:lpstr>Observations - 2</vt:lpstr>
      <vt:lpstr>Proposal -1</vt:lpstr>
      <vt:lpstr>Proposal - 2</vt:lpstr>
      <vt:lpstr>Proposal - 3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243</cp:revision>
  <dcterms:created xsi:type="dcterms:W3CDTF">2015-11-15T19:00:12Z</dcterms:created>
  <dcterms:modified xsi:type="dcterms:W3CDTF">2017-02-14T06:59:34Z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