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95" r:id="rId3"/>
    <p:sldId id="296" r:id="rId4"/>
    <p:sldId id="297" r:id="rId5"/>
    <p:sldId id="298" r:id="rId6"/>
    <p:sldId id="299" r:id="rId7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5D836915-8BE4-43A6-9B3C-7EC2EB47BFB4}">
          <p14:sldIdLst>
            <p14:sldId id="260"/>
            <p14:sldId id="295"/>
            <p14:sldId id="296"/>
            <p14:sldId id="297"/>
            <p14:sldId id="298"/>
            <p14:sldId id="29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  <a:srgbClr val="33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747" autoAdjust="0"/>
    <p:restoredTop sz="94660"/>
  </p:normalViewPr>
  <p:slideViewPr>
    <p:cSldViewPr>
      <p:cViewPr varScale="1">
        <p:scale>
          <a:sx n="85" d="100"/>
          <a:sy n="85" d="100"/>
        </p:scale>
        <p:origin x="1622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2017/2/15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2017/2/15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2017/2/15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2017/2/15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/>
              <a:t>WF on beam indication</a:t>
            </a:r>
            <a:endParaRPr kumimoji="1" lang="ja-JP" altLang="en-US" dirty="0"/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>
          <a:xfrm>
            <a:off x="1115616" y="3886200"/>
            <a:ext cx="6984776" cy="1752600"/>
          </a:xfrm>
        </p:spPr>
        <p:txBody>
          <a:bodyPr>
            <a:normAutofit/>
          </a:bodyPr>
          <a:lstStyle/>
          <a:p>
            <a:r>
              <a:rPr kumimoji="1" lang="en-US" altLang="ja-JP" dirty="0"/>
              <a:t>Samsung, </a:t>
            </a:r>
            <a:r>
              <a:rPr kumimoji="1" lang="en-US" altLang="ja-JP" dirty="0" smtClean="0"/>
              <a:t>KT Corp., NTT DOCOMO, Verizon, Intel, </a:t>
            </a:r>
            <a:r>
              <a:rPr kumimoji="1" lang="en-US" altLang="ja-JP" dirty="0" smtClean="0"/>
              <a:t>CATT, Ericsson</a:t>
            </a:r>
            <a:endParaRPr kumimoji="1" lang="en-US" altLang="ja-JP" dirty="0"/>
          </a:p>
        </p:txBody>
      </p:sp>
      <p:sp>
        <p:nvSpPr>
          <p:cNvPr id="6" name="テキスト ボックス 3"/>
          <p:cNvSpPr txBox="1">
            <a:spLocks noChangeArrowheads="1"/>
          </p:cNvSpPr>
          <p:nvPr/>
        </p:nvSpPr>
        <p:spPr bwMode="auto">
          <a:xfrm>
            <a:off x="7380312" y="188913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smtClean="0"/>
              <a:t>R1-1703557</a:t>
            </a:r>
            <a:endParaRPr lang="ja-JP" altLang="en-US" sz="2400" dirty="0"/>
          </a:p>
        </p:txBody>
      </p:sp>
      <p:sp>
        <p:nvSpPr>
          <p:cNvPr id="7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83145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WG1 Meeting #</a:t>
            </a:r>
            <a:r>
              <a:rPr lang="en-US" altLang="ja-JP" sz="2400" dirty="0" smtClean="0"/>
              <a:t>88</a:t>
            </a:r>
            <a:endParaRPr lang="en-US" altLang="ja-JP" sz="24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Athens, Greece, 13th </a:t>
            </a:r>
            <a:r>
              <a:rPr lang="en-US" altLang="ja-JP" sz="2400" dirty="0"/>
              <a:t>- </a:t>
            </a:r>
            <a:r>
              <a:rPr lang="en-US" altLang="ja-JP" sz="2400" dirty="0" smtClean="0"/>
              <a:t>17th Feb </a:t>
            </a:r>
            <a:r>
              <a:rPr lang="en-US" altLang="ja-JP" sz="2400" dirty="0"/>
              <a:t>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Agenda item </a:t>
            </a:r>
            <a:r>
              <a:rPr lang="en-US" altLang="ja-JP" sz="2400" dirty="0" smtClean="0"/>
              <a:t>8.1.2.2.1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2784162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b="1" u="sng" dirty="0" smtClean="0"/>
              <a:t>RAN1#86 Agreements</a:t>
            </a:r>
            <a:r>
              <a:rPr lang="en-US" b="1" u="sng" dirty="0"/>
              <a:t>:</a:t>
            </a:r>
            <a:endParaRPr lang="en-US" dirty="0"/>
          </a:p>
          <a:p>
            <a:pPr lvl="0" fontAlgn="base" hangingPunct="0"/>
            <a:r>
              <a:rPr lang="en-US" b="1" dirty="0"/>
              <a:t>Beam management = </a:t>
            </a:r>
            <a:r>
              <a:rPr lang="en-US" dirty="0"/>
              <a:t>a set of L1/L2 procedures to acquire and maintain a set of TRP(s) and/or UE beams that can be used for DL and UL transmission/reception, which include at least following aspects:</a:t>
            </a:r>
          </a:p>
          <a:p>
            <a:pPr lvl="1" fontAlgn="base" hangingPunct="0"/>
            <a:r>
              <a:rPr lang="en-GB" b="1" dirty="0"/>
              <a:t>Beam determination</a:t>
            </a:r>
            <a:r>
              <a:rPr lang="en-GB" dirty="0"/>
              <a:t>= for TRP(s) or UE to select of its own </a:t>
            </a:r>
            <a:r>
              <a:rPr lang="en-GB" dirty="0" err="1"/>
              <a:t>Tx</a:t>
            </a:r>
            <a:r>
              <a:rPr lang="en-GB" dirty="0"/>
              <a:t>/Rx beam(s). </a:t>
            </a:r>
            <a:endParaRPr lang="en-US" dirty="0"/>
          </a:p>
          <a:p>
            <a:pPr lvl="1" fontAlgn="base" hangingPunct="0"/>
            <a:r>
              <a:rPr lang="en-GB" b="1" dirty="0"/>
              <a:t>Beam measurement</a:t>
            </a:r>
            <a:r>
              <a:rPr lang="en-GB" dirty="0"/>
              <a:t> = for TRP(s) or UE to measure characteristics of received </a:t>
            </a:r>
            <a:r>
              <a:rPr lang="en-GB" dirty="0" err="1"/>
              <a:t>beamformed</a:t>
            </a:r>
            <a:r>
              <a:rPr lang="en-GB" dirty="0"/>
              <a:t> signals</a:t>
            </a:r>
            <a:endParaRPr lang="en-US" dirty="0"/>
          </a:p>
          <a:p>
            <a:pPr lvl="1" fontAlgn="base" hangingPunct="0"/>
            <a:r>
              <a:rPr lang="en-GB" b="1" dirty="0"/>
              <a:t>Beam reporting</a:t>
            </a:r>
            <a:r>
              <a:rPr lang="en-GB" dirty="0"/>
              <a:t> = for UE to report information of </a:t>
            </a:r>
            <a:r>
              <a:rPr lang="en-GB" dirty="0" err="1"/>
              <a:t>beamformed</a:t>
            </a:r>
            <a:r>
              <a:rPr lang="en-GB" dirty="0"/>
              <a:t> signal(s) based on beam measurement</a:t>
            </a:r>
            <a:endParaRPr lang="en-US" dirty="0"/>
          </a:p>
          <a:p>
            <a:pPr lvl="1" fontAlgn="base" hangingPunct="0"/>
            <a:r>
              <a:rPr lang="en-GB" b="1" dirty="0"/>
              <a:t>Beam sweeping</a:t>
            </a:r>
            <a:r>
              <a:rPr lang="en-GB" dirty="0"/>
              <a:t> = operation of covering a spatial area, with beams transmitted and/or received during a time interval in a predetermined way.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66029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en-US" b="1" u="sng" dirty="0" smtClean="0"/>
              <a:t>RAN1 NR ad hoc Agreements</a:t>
            </a:r>
            <a:r>
              <a:rPr lang="en-US" b="1" u="sng" dirty="0"/>
              <a:t>:</a:t>
            </a:r>
          </a:p>
          <a:p>
            <a:pPr lvl="0"/>
            <a:r>
              <a:rPr lang="en-US" dirty="0"/>
              <a:t>For reception of DL control channel, support indication of spatial QCL assumption between an DL RS antenna port(s), and DL RS antenna port(s) for demodulation of DL control channel </a:t>
            </a:r>
          </a:p>
          <a:p>
            <a:pPr lvl="1"/>
            <a:r>
              <a:rPr lang="en-US" dirty="0"/>
              <a:t>FFS: signaling method </a:t>
            </a:r>
          </a:p>
          <a:p>
            <a:pPr lvl="1"/>
            <a:r>
              <a:rPr lang="en-US" dirty="0"/>
              <a:t>Note: Indication may not be needed for some cases:</a:t>
            </a:r>
          </a:p>
          <a:p>
            <a:pPr lvl="0"/>
            <a:r>
              <a:rPr lang="en-US" dirty="0"/>
              <a:t>For reception of DL data channel, support indication of spatial QCL assumption between DL RS antenna port(s) and DMRS antenna port(s) of DL data channel </a:t>
            </a:r>
          </a:p>
          <a:p>
            <a:pPr lvl="1"/>
            <a:r>
              <a:rPr lang="en-US" dirty="0"/>
              <a:t>FFS: which DL RS(s) to use for this purpose</a:t>
            </a:r>
          </a:p>
          <a:p>
            <a:pPr lvl="1"/>
            <a:r>
              <a:rPr lang="en-US" dirty="0"/>
              <a:t>Different set of DMRS antenna port(s) for the DL data channel can be indicated as QCL with different set of RS antenna port(s)</a:t>
            </a:r>
          </a:p>
          <a:p>
            <a:pPr lvl="1"/>
            <a:r>
              <a:rPr lang="en-US" dirty="0"/>
              <a:t>Option 1: Information indicating the RS antenna port(s) is indicated via DCI</a:t>
            </a:r>
          </a:p>
          <a:p>
            <a:pPr lvl="2"/>
            <a:r>
              <a:rPr lang="en-US" dirty="0"/>
              <a:t>FFS: whether the information indicating the RS antenna port(s) will be assumed only for the scheduled “PDSCH” or until the next indication</a:t>
            </a:r>
          </a:p>
          <a:p>
            <a:pPr lvl="1"/>
            <a:r>
              <a:rPr lang="en-US" dirty="0"/>
              <a:t>Option 2: Information indicating the RS antenna port(s) is indicated via MAC-CE, and will be assumed until the next indication</a:t>
            </a:r>
          </a:p>
          <a:p>
            <a:pPr lvl="1"/>
            <a:r>
              <a:rPr lang="en-US" dirty="0"/>
              <a:t>Option 3: Information indicating the RS antenna port(s) is indicated via a combination of MAC CE and DCI</a:t>
            </a:r>
          </a:p>
          <a:p>
            <a:pPr lvl="1"/>
            <a:r>
              <a:rPr lang="en-US" dirty="0"/>
              <a:t>At least one option is supported</a:t>
            </a:r>
          </a:p>
          <a:p>
            <a:pPr lvl="2"/>
            <a:r>
              <a:rPr lang="en-US" dirty="0"/>
              <a:t>FFS: whether to support either or both options</a:t>
            </a:r>
          </a:p>
          <a:p>
            <a:pPr lvl="1"/>
            <a:r>
              <a:rPr lang="en-US" dirty="0"/>
              <a:t>FFS: whether the information indicating the RS antenna port(s) for DMRS ports for DL control channel also applies to DMRS ports for DL data channel</a:t>
            </a:r>
          </a:p>
          <a:p>
            <a:pPr lvl="1"/>
            <a:r>
              <a:rPr lang="en-US" dirty="0"/>
              <a:t>Note: Indication may not be needed for some cases: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90653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Motivation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/>
              <a:t>MAC CE signalling can provide good reliable and reasonable </a:t>
            </a:r>
            <a:r>
              <a:rPr lang="en-GB" dirty="0" smtClean="0"/>
              <a:t>latency and is suitable for beam indication for UE-specific PDCCH </a:t>
            </a:r>
          </a:p>
          <a:p>
            <a:pPr lvl="1"/>
            <a:r>
              <a:rPr lang="en-GB" dirty="0" smtClean="0"/>
              <a:t>Note: Beam management for common PDCCH should not involving signalling</a:t>
            </a:r>
          </a:p>
          <a:p>
            <a:endParaRPr lang="en-GB" dirty="0"/>
          </a:p>
          <a:p>
            <a:r>
              <a:rPr lang="en-GB" dirty="0" smtClean="0"/>
              <a:t>The beam indication for </a:t>
            </a:r>
            <a:r>
              <a:rPr lang="en-GB" dirty="0"/>
              <a:t>PDSCH beam management needs to be dynamic in order to support transmission schemes, such as the </a:t>
            </a:r>
            <a:r>
              <a:rPr lang="en-GB" dirty="0" smtClean="0"/>
              <a:t>dynamic TRP selection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9948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Proposal 1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417638"/>
            <a:ext cx="8435280" cy="4525963"/>
          </a:xfrm>
        </p:spPr>
        <p:txBody>
          <a:bodyPr>
            <a:noAutofit/>
          </a:bodyPr>
          <a:lstStyle/>
          <a:p>
            <a:r>
              <a:rPr lang="en-US" dirty="0" smtClean="0"/>
              <a:t>NR </a:t>
            </a:r>
            <a:r>
              <a:rPr lang="en-US" dirty="0"/>
              <a:t>beam management should include the aspect of beam </a:t>
            </a:r>
            <a:r>
              <a:rPr lang="en-US" dirty="0" smtClean="0"/>
              <a:t>indication. </a:t>
            </a:r>
            <a:r>
              <a:rPr lang="en-US" dirty="0"/>
              <a:t>The beam </a:t>
            </a:r>
            <a:r>
              <a:rPr lang="en-US" dirty="0" smtClean="0"/>
              <a:t>indication </a:t>
            </a:r>
            <a:r>
              <a:rPr lang="en-US" dirty="0"/>
              <a:t>is defined as:</a:t>
            </a:r>
            <a:r>
              <a:rPr lang="en-US" b="1" dirty="0"/>
              <a:t> </a:t>
            </a:r>
            <a:endParaRPr lang="en-US" dirty="0"/>
          </a:p>
          <a:p>
            <a:pPr lvl="1" fontAlgn="base" hangingPunct="0"/>
            <a:r>
              <a:rPr lang="en-GB" b="1" i="1" dirty="0"/>
              <a:t>Beam </a:t>
            </a:r>
            <a:r>
              <a:rPr lang="en-GB" b="1" i="1" dirty="0" smtClean="0"/>
              <a:t>indication</a:t>
            </a:r>
            <a:r>
              <a:rPr lang="en-GB" dirty="0" smtClean="0"/>
              <a:t>= </a:t>
            </a:r>
            <a:r>
              <a:rPr lang="en-GB" dirty="0"/>
              <a:t>for NW to inform UE of </a:t>
            </a:r>
            <a:r>
              <a:rPr lang="en-GB" dirty="0" smtClean="0"/>
              <a:t>the </a:t>
            </a:r>
            <a:r>
              <a:rPr lang="en-GB" dirty="0" err="1" smtClean="0"/>
              <a:t>Tx</a:t>
            </a:r>
            <a:r>
              <a:rPr lang="en-GB" dirty="0" smtClean="0"/>
              <a:t> </a:t>
            </a:r>
            <a:r>
              <a:rPr lang="en-GB" dirty="0"/>
              <a:t>beam(s</a:t>
            </a:r>
            <a:r>
              <a:rPr lang="en-GB" dirty="0" smtClean="0"/>
              <a:t>) related information. </a:t>
            </a:r>
            <a:endParaRPr lang="en-US" dirty="0"/>
          </a:p>
          <a:p>
            <a:pPr lvl="1"/>
            <a:endParaRPr lang="en-US" altLang="ko-KR" sz="2000" dirty="0"/>
          </a:p>
        </p:txBody>
      </p:sp>
    </p:spTree>
    <p:extLst>
      <p:ext uri="{BB962C8B-B14F-4D97-AF65-F5344CB8AC3E}">
        <p14:creationId xmlns:p14="http://schemas.microsoft.com/office/powerpoint/2010/main" val="3606828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Proposal 2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417638"/>
            <a:ext cx="8435280" cy="4525963"/>
          </a:xfrm>
        </p:spPr>
        <p:txBody>
          <a:bodyPr>
            <a:noAutofit/>
          </a:bodyPr>
          <a:lstStyle/>
          <a:p>
            <a:r>
              <a:rPr lang="en-GB" sz="2000" dirty="0"/>
              <a:t>Beam indication based on DCI </a:t>
            </a:r>
            <a:r>
              <a:rPr lang="en-GB" sz="2000" dirty="0" smtClean="0"/>
              <a:t>signalling (DL grant) </a:t>
            </a:r>
            <a:r>
              <a:rPr lang="en-GB" sz="2000" dirty="0"/>
              <a:t>is supported for unicast PDSCH </a:t>
            </a:r>
            <a:r>
              <a:rPr lang="en-GB" sz="2000" dirty="0" smtClean="0"/>
              <a:t>reception</a:t>
            </a:r>
          </a:p>
          <a:p>
            <a:pPr lvl="1"/>
            <a:r>
              <a:rPr lang="en-GB" sz="1800" dirty="0" smtClean="0"/>
              <a:t>The </a:t>
            </a:r>
            <a:r>
              <a:rPr lang="en-GB" sz="1800" dirty="0"/>
              <a:t>information </a:t>
            </a:r>
            <a:r>
              <a:rPr lang="en-GB" sz="1800" dirty="0" smtClean="0"/>
              <a:t>indicates </a:t>
            </a:r>
            <a:r>
              <a:rPr lang="en-GB" sz="1800" dirty="0"/>
              <a:t>the RS antenna port(s) </a:t>
            </a:r>
            <a:r>
              <a:rPr lang="en-GB" sz="1800" dirty="0" smtClean="0"/>
              <a:t>which is QCL-</a:t>
            </a:r>
            <a:r>
              <a:rPr lang="en-GB" sz="1800" dirty="0" err="1" smtClean="0"/>
              <a:t>ed</a:t>
            </a:r>
            <a:r>
              <a:rPr lang="en-GB" sz="1800" dirty="0" smtClean="0"/>
              <a:t> with </a:t>
            </a:r>
            <a:r>
              <a:rPr lang="en-US" sz="1800" dirty="0" smtClean="0"/>
              <a:t>DMRS </a:t>
            </a:r>
            <a:r>
              <a:rPr lang="en-US" sz="1800" dirty="0"/>
              <a:t>antenna port(s</a:t>
            </a:r>
            <a:r>
              <a:rPr lang="en-US" sz="1800" dirty="0" smtClean="0"/>
              <a:t>) </a:t>
            </a:r>
          </a:p>
          <a:p>
            <a:pPr lvl="2"/>
            <a:r>
              <a:rPr lang="en-GB" sz="1600" dirty="0" smtClean="0"/>
              <a:t>FFS: Indication details, e.g. direct (RS port ID) or indirect (BPL index)</a:t>
            </a:r>
          </a:p>
          <a:p>
            <a:pPr lvl="2"/>
            <a:r>
              <a:rPr lang="en-GB" sz="1600" dirty="0" smtClean="0"/>
              <a:t>FFS </a:t>
            </a:r>
            <a:r>
              <a:rPr lang="en-GB" sz="1600" dirty="0"/>
              <a:t>the indication is assumed only for the scheduled PDSCH or until next </a:t>
            </a:r>
            <a:r>
              <a:rPr lang="en-GB" sz="1600" dirty="0" smtClean="0"/>
              <a:t>indication</a:t>
            </a:r>
          </a:p>
          <a:p>
            <a:pPr lvl="1"/>
            <a:r>
              <a:rPr lang="en-GB" sz="1800" dirty="0" smtClean="0"/>
              <a:t>When the above information is included, FFS if there should be a scheduling offset</a:t>
            </a:r>
          </a:p>
          <a:p>
            <a:pPr lvl="1"/>
            <a:r>
              <a:rPr lang="en-GB" sz="1800" dirty="0" smtClean="0"/>
              <a:t>FFS: How </a:t>
            </a:r>
            <a:r>
              <a:rPr lang="en-GB" sz="1800" dirty="0"/>
              <a:t>the candidate set of BPL(s) or </a:t>
            </a:r>
            <a:r>
              <a:rPr lang="en-GB" sz="1800" dirty="0" smtClean="0"/>
              <a:t>the </a:t>
            </a:r>
            <a:r>
              <a:rPr lang="en-GB" sz="1800" dirty="0" smtClean="0"/>
              <a:t>candidate set of RS antenna port(s) which is QCL-</a:t>
            </a:r>
            <a:r>
              <a:rPr lang="en-GB" sz="1800" dirty="0" err="1" smtClean="0"/>
              <a:t>ed</a:t>
            </a:r>
            <a:r>
              <a:rPr lang="en-GB" sz="1800" dirty="0" smtClean="0"/>
              <a:t> with DM-RS antenna port(s) is </a:t>
            </a:r>
            <a:r>
              <a:rPr lang="en-GB" sz="1800" dirty="0" smtClean="0"/>
              <a:t>configured</a:t>
            </a:r>
          </a:p>
          <a:p>
            <a:pPr lvl="1"/>
            <a:r>
              <a:rPr lang="en-GB" sz="1800" dirty="0" smtClean="0"/>
              <a:t>FFS</a:t>
            </a:r>
            <a:r>
              <a:rPr lang="en-GB" sz="1800" dirty="0" smtClean="0"/>
              <a:t>: Beam indication for receiving fall back unicast PDSCH</a:t>
            </a:r>
          </a:p>
          <a:p>
            <a:pPr lvl="1"/>
            <a:r>
              <a:rPr lang="en-GB" sz="1800" dirty="0" smtClean="0"/>
              <a:t>FFS: Beam indication for receiving (UE-group) common PDSCH for RRC connected UE</a:t>
            </a:r>
            <a:endParaRPr lang="en-GB" sz="2000" dirty="0" smtClean="0"/>
          </a:p>
          <a:p>
            <a:r>
              <a:rPr lang="en-GB" sz="2000" dirty="0" smtClean="0"/>
              <a:t>Candidate signalling methods for </a:t>
            </a:r>
            <a:r>
              <a:rPr lang="en-GB" sz="2000" dirty="0"/>
              <a:t>beam indication </a:t>
            </a:r>
            <a:r>
              <a:rPr lang="en-GB" sz="2000" dirty="0" smtClean="0"/>
              <a:t>for a NR</a:t>
            </a:r>
            <a:r>
              <a:rPr lang="en-GB" sz="2000" dirty="0"/>
              <a:t>-</a:t>
            </a:r>
            <a:r>
              <a:rPr lang="en-GB" sz="2000" dirty="0" smtClean="0"/>
              <a:t>PDCCH (i.e. configuration method to monitor NR-PDCCH)</a:t>
            </a:r>
          </a:p>
          <a:p>
            <a:pPr lvl="1"/>
            <a:r>
              <a:rPr lang="en-GB" sz="1800" dirty="0" smtClean="0"/>
              <a:t>MAC </a:t>
            </a:r>
            <a:r>
              <a:rPr lang="en-GB" sz="1800" dirty="0"/>
              <a:t>CE </a:t>
            </a:r>
            <a:r>
              <a:rPr lang="en-GB" sz="1800" dirty="0" smtClean="0"/>
              <a:t>signalling</a:t>
            </a:r>
          </a:p>
          <a:p>
            <a:pPr lvl="1"/>
            <a:r>
              <a:rPr lang="en-GB" sz="1800" dirty="0" smtClean="0"/>
              <a:t>RRC signalling</a:t>
            </a:r>
          </a:p>
        </p:txBody>
      </p:sp>
    </p:spTree>
    <p:extLst>
      <p:ext uri="{BB962C8B-B14F-4D97-AF65-F5344CB8AC3E}">
        <p14:creationId xmlns:p14="http://schemas.microsoft.com/office/powerpoint/2010/main" val="1704575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11769</TotalTime>
  <Words>654</Words>
  <Application>Microsoft Office PowerPoint</Application>
  <PresentationFormat>On-screen Show (4:3)</PresentationFormat>
  <Paragraphs>49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맑은 고딕</vt:lpstr>
      <vt:lpstr>ＭＳ Ｐゴシック</vt:lpstr>
      <vt:lpstr>Arial</vt:lpstr>
      <vt:lpstr>Calibri</vt:lpstr>
      <vt:lpstr>Office テーマ</vt:lpstr>
      <vt:lpstr>WF on beam indication</vt:lpstr>
      <vt:lpstr>Background</vt:lpstr>
      <vt:lpstr>Background</vt:lpstr>
      <vt:lpstr>Motivation</vt:lpstr>
      <vt:lpstr>Proposal 1</vt:lpstr>
      <vt:lpstr>Proposal 2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5139473</dc:creator>
  <cp:lastModifiedBy>Boon Loong Ng</cp:lastModifiedBy>
  <cp:revision>732</cp:revision>
  <dcterms:created xsi:type="dcterms:W3CDTF">2014-09-26T23:14:47Z</dcterms:created>
  <dcterms:modified xsi:type="dcterms:W3CDTF">2017-02-15T15:12:04Z</dcterms:modified>
</cp:coreProperties>
</file>