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22" r:id="rId3"/>
    <p:sldId id="325" r:id="rId4"/>
    <p:sldId id="323" r:id="rId5"/>
    <p:sldId id="32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2017/2/16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HARQ-ACK support for 2 HARQ processes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LG Electronics,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itchFamily="18" charset="0"/>
              </a:rPr>
              <a:t>3GPP TSG RAN WG1 </a:t>
            </a:r>
            <a:r>
              <a:rPr lang="en-US" altLang="ko-KR" sz="1800" b="1">
                <a:cs typeface="Times New Roman" pitchFamily="18" charset="0"/>
              </a:rPr>
              <a:t>Meeting #88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itchFamily="18" charset="0"/>
              </a:rPr>
              <a:t>Athens, Greece, 13</a:t>
            </a:r>
            <a:r>
              <a:rPr lang="en-US" altLang="ko-KR" sz="1800" b="1" baseline="30000">
                <a:cs typeface="Times New Roman" pitchFamily="18" charset="0"/>
              </a:rPr>
              <a:t>th</a:t>
            </a:r>
            <a:r>
              <a:rPr lang="en-US" altLang="ko-KR" sz="1800" b="1">
                <a:cs typeface="Times New Roman" pitchFamily="18" charset="0"/>
              </a:rPr>
              <a:t> -17</a:t>
            </a:r>
            <a:r>
              <a:rPr lang="en-US" altLang="ko-KR" sz="1800" b="1" baseline="30000">
                <a:cs typeface="Times New Roman" pitchFamily="18" charset="0"/>
              </a:rPr>
              <a:t>th</a:t>
            </a:r>
            <a:r>
              <a:rPr lang="en-US" altLang="ko-KR" sz="1800" b="1">
                <a:cs typeface="Times New Roman" pitchFamily="18" charset="0"/>
              </a:rPr>
              <a:t> February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itchFamily="18" charset="0"/>
              </a:rPr>
              <a:t>Agenda item 7.2.4.3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R1-1703552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US" altLang="ko-KR" sz="2000" dirty="0" smtClean="0"/>
              <a:t>HARQ-ACK feedback with existing individual HARQ-ACK timing for DL 2 HARQ processes can lead to the serious collision issue between</a:t>
            </a:r>
          </a:p>
          <a:p>
            <a:pPr lvl="1"/>
            <a:r>
              <a:rPr lang="en-US" altLang="ko-KR" sz="1800" dirty="0" smtClean="0"/>
              <a:t>Two NPUSCH Format 2 carrying HARQ-ACK responses, or </a:t>
            </a:r>
          </a:p>
          <a:p>
            <a:pPr lvl="1"/>
            <a:r>
              <a:rPr lang="en-US" altLang="ko-KR" sz="1800" dirty="0" smtClean="0"/>
              <a:t>NPUSCH Format 2 carrying HARQ-ACK response and NPDSCH (Table below shows scheduling restriction to the N</a:t>
            </a:r>
            <a:r>
              <a:rPr lang="en-US" altLang="ko-KR" sz="1800" baseline="-25000" dirty="0" smtClean="0"/>
              <a:t>SF</a:t>
            </a:r>
            <a:r>
              <a:rPr lang="en-US" altLang="ko-KR" sz="1800" dirty="0" smtClean="0"/>
              <a:t> and </a:t>
            </a:r>
            <a:r>
              <a:rPr lang="en-US" altLang="ko-KR" sz="1800" dirty="0" err="1" smtClean="0"/>
              <a:t>N</a:t>
            </a:r>
            <a:r>
              <a:rPr lang="en-US" altLang="ko-KR" sz="1800" baseline="-25000" dirty="0" err="1"/>
              <a:t>Rep</a:t>
            </a:r>
            <a:r>
              <a:rPr lang="en-US" altLang="ko-KR" sz="1800" dirty="0" smtClean="0"/>
              <a:t> values to avoid the collision) </a:t>
            </a:r>
            <a:endParaRPr lang="en-US" altLang="ko-KR" sz="1800" dirty="0"/>
          </a:p>
          <a:p>
            <a:pPr lvl="1"/>
            <a:endParaRPr lang="en-US" altLang="ko-KR" sz="20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pic>
        <p:nvPicPr>
          <p:cNvPr id="24" name="그림 2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6120130" cy="22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 1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/>
              <a:t>When a NB-</a:t>
            </a:r>
            <a:r>
              <a:rPr lang="en-US" altLang="ko-KR" sz="2000" dirty="0" err="1"/>
              <a:t>IoT</a:t>
            </a:r>
            <a:r>
              <a:rPr lang="en-US" altLang="ko-KR" sz="2000" dirty="0"/>
              <a:t> UE is configured with 2 HARQ </a:t>
            </a:r>
            <a:r>
              <a:rPr lang="en-US" altLang="ko-KR" sz="2000" dirty="0" smtClean="0"/>
              <a:t>processes, the following collision cases should be handled regarding the transmission of HARQ responses for two HARQ processes:</a:t>
            </a:r>
            <a:endParaRPr lang="ko-KR" altLang="ko-KR" sz="2000" dirty="0"/>
          </a:p>
          <a:p>
            <a:pPr lvl="1" latinLnBrk="1"/>
            <a:r>
              <a:rPr lang="en-US" altLang="ko-KR" sz="1600" dirty="0"/>
              <a:t>when the HACK-ACK transmission timing for </a:t>
            </a:r>
            <a:r>
              <a:rPr lang="en-US" altLang="ko-KR" sz="1600" dirty="0" smtClean="0"/>
              <a:t>the first scheduled NPDSCH partially </a:t>
            </a:r>
            <a:r>
              <a:rPr lang="en-US" altLang="ko-KR" sz="1600" dirty="0"/>
              <a:t>or fully overlaps with the second </a:t>
            </a:r>
            <a:r>
              <a:rPr lang="en-US" altLang="ko-KR" sz="1600" dirty="0" smtClean="0"/>
              <a:t>scheduled NPDSCH</a:t>
            </a:r>
            <a:endParaRPr lang="ko-KR" altLang="ko-KR" sz="1600" dirty="0"/>
          </a:p>
          <a:p>
            <a:pPr lvl="1"/>
            <a:r>
              <a:rPr lang="en-US" altLang="ko-KR" sz="1600" dirty="0"/>
              <a:t>when the HARQ-ACK transmission timings for the first </a:t>
            </a:r>
            <a:r>
              <a:rPr lang="en-US" altLang="ko-KR" sz="1600" dirty="0" smtClean="0"/>
              <a:t>scheduled NPDSCH </a:t>
            </a:r>
            <a:r>
              <a:rPr lang="en-US" altLang="ko-KR" sz="1600" dirty="0"/>
              <a:t>and the second </a:t>
            </a:r>
            <a:r>
              <a:rPr lang="en-US" altLang="ko-KR" sz="1600" dirty="0" smtClean="0"/>
              <a:t>scheduled NPDSCH </a:t>
            </a:r>
            <a:r>
              <a:rPr lang="en-US" altLang="ko-KR" sz="1600" dirty="0"/>
              <a:t>partially or fully </a:t>
            </a:r>
            <a:r>
              <a:rPr lang="en-US" altLang="ko-KR" sz="1600" dirty="0" smtClean="0"/>
              <a:t>overlap.</a:t>
            </a:r>
          </a:p>
          <a:p>
            <a:pPr lvl="1"/>
            <a:endParaRPr lang="en-US" altLang="ko-KR" sz="1600" dirty="0" smtClean="0"/>
          </a:p>
          <a:p>
            <a:pPr latinLnBrk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545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 2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/>
              <a:t>When a NB-</a:t>
            </a:r>
            <a:r>
              <a:rPr lang="en-US" altLang="ko-KR" sz="2000" dirty="0" err="1"/>
              <a:t>IoT</a:t>
            </a:r>
            <a:r>
              <a:rPr lang="en-US" altLang="ko-KR" sz="2000" dirty="0"/>
              <a:t> UE is configured with 2 HARQ processes operation, the UE transmits two bits HARQ-ACK responses for the scheduled two NPDSCHs with different HARQ process IDs by QPSK constellation on the HARQ-ACK resource corresponding to the second NPDSCH in the following cases:</a:t>
            </a:r>
            <a:endParaRPr lang="ko-KR" altLang="ko-KR" sz="2000" dirty="0"/>
          </a:p>
          <a:p>
            <a:pPr lvl="1" latinLnBrk="1"/>
            <a:r>
              <a:rPr lang="en-US" altLang="ko-KR" sz="1600" dirty="0"/>
              <a:t>when the HACK-ACK transmission timing for </a:t>
            </a:r>
            <a:r>
              <a:rPr lang="en-US" altLang="ko-KR" sz="1600" dirty="0" smtClean="0"/>
              <a:t>the first scheduled NPDSCH partially </a:t>
            </a:r>
            <a:r>
              <a:rPr lang="en-US" altLang="ko-KR" sz="1600" dirty="0"/>
              <a:t>or fully overlaps with the second </a:t>
            </a:r>
            <a:r>
              <a:rPr lang="en-US" altLang="ko-KR" sz="1600" dirty="0" smtClean="0"/>
              <a:t>scheduled NPDSCH</a:t>
            </a:r>
            <a:endParaRPr lang="ko-KR" altLang="ko-KR" sz="1600" dirty="0"/>
          </a:p>
          <a:p>
            <a:pPr lvl="1"/>
            <a:r>
              <a:rPr lang="en-US" altLang="ko-KR" sz="1600" dirty="0"/>
              <a:t>when the HARQ-ACK transmission timings for the first </a:t>
            </a:r>
            <a:r>
              <a:rPr lang="en-US" altLang="ko-KR" sz="1600" dirty="0" smtClean="0"/>
              <a:t>scheduled NPDSCH </a:t>
            </a:r>
            <a:r>
              <a:rPr lang="en-US" altLang="ko-KR" sz="1600" dirty="0"/>
              <a:t>and the second </a:t>
            </a:r>
            <a:r>
              <a:rPr lang="en-US" altLang="ko-KR" sz="1600" dirty="0" smtClean="0"/>
              <a:t>scheduled NPDSCH </a:t>
            </a:r>
            <a:r>
              <a:rPr lang="en-US" altLang="ko-KR" sz="1600" dirty="0"/>
              <a:t>partially or fully </a:t>
            </a:r>
            <a:r>
              <a:rPr lang="en-US" altLang="ko-KR" sz="1600" dirty="0" smtClean="0"/>
              <a:t>overlap.</a:t>
            </a:r>
          </a:p>
          <a:p>
            <a:r>
              <a:rPr lang="en-US" altLang="ko-KR" sz="2000" dirty="0" smtClean="0"/>
              <a:t>QPSK modulation for the HARQ-ACK </a:t>
            </a:r>
            <a:r>
              <a:rPr lang="en-US" altLang="ko-KR" sz="2000" dirty="0"/>
              <a:t>responses for </a:t>
            </a:r>
            <a:r>
              <a:rPr lang="en-US" altLang="ko-KR" sz="2000" dirty="0" smtClean="0"/>
              <a:t>two HARQ processes follow the table below</a:t>
            </a:r>
            <a:r>
              <a:rPr lang="en-US" altLang="ko-KR" sz="2000" dirty="0"/>
              <a:t>, where b(</a:t>
            </a:r>
            <a:r>
              <a:rPr lang="en-US" altLang="ko-KR" sz="2000" dirty="0" err="1"/>
              <a:t>i</a:t>
            </a:r>
            <a:r>
              <a:rPr lang="en-US" altLang="ko-KR" sz="2000" dirty="0"/>
              <a:t>) indicates the first scheduled NPDSCH and b(i+1) indicates the second scheduled NPDSCH</a:t>
            </a:r>
          </a:p>
          <a:p>
            <a:pPr lvl="1"/>
            <a:endParaRPr lang="en-US" altLang="ko-KR" sz="1600" dirty="0" smtClean="0"/>
          </a:p>
          <a:p>
            <a:pPr latinLnBrk="1"/>
            <a:endParaRPr lang="en-US" altLang="ko-KR" sz="2000" dirty="0"/>
          </a:p>
          <a:p>
            <a:pPr lvl="1"/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개체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442942"/>
              </p:ext>
            </p:extLst>
          </p:nvPr>
        </p:nvGraphicFramePr>
        <p:xfrm>
          <a:off x="3048000" y="4572000"/>
          <a:ext cx="250825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문서" r:id="rId4" imgW="1985625" imgH="1379917" progId="Word.Document.12">
                  <p:embed/>
                </p:oleObj>
              </mc:Choice>
              <mc:Fallback>
                <p:oleObj name="문서" r:id="rId4" imgW="1985625" imgH="1379917" progId="Word.Document.12">
                  <p:embed/>
                  <p:pic>
                    <p:nvPicPr>
                      <p:cNvPr id="0" name="개체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2508250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585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Example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vl="2" latinLnBrk="1"/>
            <a:endParaRPr lang="en-US" altLang="ko-KR" sz="1600" dirty="0" smtClean="0"/>
          </a:p>
          <a:p>
            <a:pPr lvl="1"/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693494"/>
            <a:ext cx="8963025" cy="480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내용 개체 틀 2"/>
          <p:cNvSpPr txBox="1">
            <a:spLocks/>
          </p:cNvSpPr>
          <p:nvPr/>
        </p:nvSpPr>
        <p:spPr bwMode="auto">
          <a:xfrm>
            <a:off x="381000" y="914400"/>
            <a:ext cx="86106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/>
            <a:r>
              <a:rPr lang="en-US" altLang="ko-KR" sz="2000" dirty="0" smtClean="0"/>
              <a:t>NACK-to-ACK error due to missing NPDCCH cases can be avoided with the proposal</a:t>
            </a:r>
          </a:p>
          <a:p>
            <a:pPr lvl="2" latinLnBrk="1"/>
            <a:endParaRPr lang="en-US" altLang="ko-KR" sz="1600" dirty="0" smtClean="0"/>
          </a:p>
          <a:p>
            <a:pPr lvl="1"/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73667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38947</TotalTime>
  <Words>290</Words>
  <Application>Microsoft Office PowerPoint</Application>
  <PresentationFormat>화면 슬라이드 쇼(4:3)</PresentationFormat>
  <Paragraphs>32</Paragraphs>
  <Slides>5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Theme</vt:lpstr>
      <vt:lpstr>문서</vt:lpstr>
      <vt:lpstr>WF on HARQ-ACK support for 2 HARQ processes</vt:lpstr>
      <vt:lpstr>Background</vt:lpstr>
      <vt:lpstr>Proposal 1</vt:lpstr>
      <vt:lpstr>Proposal 2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1229</cp:revision>
  <dcterms:created xsi:type="dcterms:W3CDTF">2010-05-12T23:28:36Z</dcterms:created>
  <dcterms:modified xsi:type="dcterms:W3CDTF">2017-02-15T15:27:39Z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