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9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985" y="1568409"/>
            <a:ext cx="10972800" cy="2387600"/>
          </a:xfrm>
        </p:spPr>
        <p:txBody>
          <a:bodyPr>
            <a:no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UE Capability Indication Enhancement for OTDOA Positioning in </a:t>
            </a:r>
            <a:r>
              <a:rPr lang="en-US" dirty="0" err="1" smtClean="0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Nokia, Alcatel-Lucent Shanghai Bell, Ericsson, Qualcomm, Verizon 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</a:t>
            </a:r>
            <a:r>
              <a:rPr lang="en-US" sz="1800" dirty="0" smtClean="0"/>
              <a:t>1613625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#87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14th-18th November 2016</a:t>
            </a:r>
            <a:endParaRPr lang="en-US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6.2.8.3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411200"/>
            <a:ext cx="10901082" cy="5392270"/>
          </a:xfrm>
        </p:spPr>
        <p:txBody>
          <a:bodyPr>
            <a:noAutofit/>
          </a:bodyPr>
          <a:lstStyle/>
          <a:p>
            <a:pPr hangingPunct="0">
              <a:buNone/>
            </a:pPr>
            <a:r>
              <a:rPr lang="en-GB" sz="2000" dirty="0" smtClean="0"/>
              <a:t>In RAN1#86bis meeting, it was agreed to </a:t>
            </a:r>
          </a:p>
          <a:p>
            <a:pPr hangingPunct="0"/>
            <a:r>
              <a:rPr lang="en-GB" sz="2000" dirty="0" smtClean="0"/>
              <a:t>Support PRS frequency hopping in OTDOA for </a:t>
            </a:r>
            <a:r>
              <a:rPr lang="en-GB" sz="2000" dirty="0" err="1" smtClean="0"/>
              <a:t>FeMTC</a:t>
            </a:r>
            <a:endParaRPr lang="en-GB" dirty="0" smtClean="0"/>
          </a:p>
          <a:p>
            <a:pPr hangingPunct="0"/>
            <a:r>
              <a:rPr lang="en-GB" sz="2000" dirty="0" smtClean="0"/>
              <a:t>Study the details for multiple PRS configurations with difference PRS bandwidths </a:t>
            </a:r>
          </a:p>
          <a:p>
            <a:pPr hangingPunct="0">
              <a:buNone/>
            </a:pPr>
            <a:endParaRPr lang="en-GB" sz="2000" dirty="0" smtClean="0"/>
          </a:p>
          <a:p>
            <a:pPr marL="0" indent="0" hangingPunct="0">
              <a:buNone/>
            </a:pPr>
            <a:r>
              <a:rPr lang="en-GB" sz="2000" dirty="0" smtClean="0"/>
              <a:t>In existing LPP, the UE is able to provide its OTDOA positioning capabilities to the E-SMLC by </a:t>
            </a:r>
            <a:r>
              <a:rPr lang="en-GB" sz="2000" i="1" dirty="0" smtClean="0"/>
              <a:t>OTDOA-</a:t>
            </a:r>
            <a:r>
              <a:rPr lang="en-GB" sz="2000" i="1" dirty="0" err="1" smtClean="0"/>
              <a:t>ProvideCapabilities</a:t>
            </a:r>
            <a:r>
              <a:rPr lang="en-GB" sz="2000" i="1" dirty="0" smtClean="0"/>
              <a:t> </a:t>
            </a:r>
            <a:r>
              <a:rPr lang="en-GB" sz="2000" dirty="0" smtClean="0"/>
              <a:t>IE, where the UE capability information include</a:t>
            </a:r>
          </a:p>
          <a:p>
            <a:pPr hangingPunct="0"/>
            <a:r>
              <a:rPr lang="en-GB" sz="2000" dirty="0" err="1" smtClean="0"/>
              <a:t>otdoa</a:t>
            </a:r>
            <a:r>
              <a:rPr lang="en-GB" sz="2000" dirty="0" smtClean="0"/>
              <a:t>-Mode	</a:t>
            </a:r>
          </a:p>
          <a:p>
            <a:pPr hangingPunct="0"/>
            <a:r>
              <a:rPr lang="en-GB" sz="2000" dirty="0" err="1" smtClean="0"/>
              <a:t>supportedBandListEUTRA</a:t>
            </a:r>
            <a:endParaRPr lang="en-US" sz="2000" dirty="0" smtClean="0"/>
          </a:p>
          <a:p>
            <a:pPr hangingPunct="0"/>
            <a:r>
              <a:rPr lang="en-GB" sz="2000" dirty="0" smtClean="0"/>
              <a:t>interFreqRSTDmeasurement-r10		</a:t>
            </a:r>
          </a:p>
          <a:p>
            <a:pPr hangingPunct="0"/>
            <a:r>
              <a:rPr lang="en-GB" sz="2000" dirty="0" smtClean="0"/>
              <a:t>additionalNeighbourCellInfoList-r10		</a:t>
            </a:r>
          </a:p>
        </p:txBody>
      </p:sp>
    </p:spTree>
    <p:extLst>
      <p:ext uri="{BB962C8B-B14F-4D97-AF65-F5344CB8AC3E}">
        <p14:creationId xmlns:p14="http://schemas.microsoft.com/office/powerpoint/2010/main" xmlns="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5117" y="96185"/>
            <a:ext cx="11161059" cy="1181285"/>
          </a:xfrm>
        </p:spPr>
        <p:txBody>
          <a:bodyPr>
            <a:noAutofit/>
          </a:bodyPr>
          <a:lstStyle/>
          <a:p>
            <a:r>
              <a:rPr lang="en-US" altLang="zh-CN" sz="4000" dirty="0" smtClean="0"/>
              <a:t>Proposals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6482" y="1411940"/>
            <a:ext cx="10717306" cy="5311588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GB" altLang="zh-CN" sz="2000" b="1" dirty="0" smtClean="0"/>
              <a:t>Proposal</a:t>
            </a:r>
            <a:endParaRPr lang="en-GB" altLang="zh-CN" sz="2000" dirty="0" smtClean="0"/>
          </a:p>
          <a:p>
            <a:pPr marL="0" lvl="0" indent="0">
              <a:buNone/>
            </a:pPr>
            <a:r>
              <a:rPr lang="en-GB" altLang="zh-CN" sz="2000" dirty="0" smtClean="0"/>
              <a:t>The UE could optionally provide its capability information below for OTDOA positioning to the E-SMLC in LPP</a:t>
            </a:r>
          </a:p>
          <a:p>
            <a:pPr lvl="1"/>
            <a:r>
              <a:rPr lang="en-GB" altLang="zh-CN" sz="2000" dirty="0" smtClean="0"/>
              <a:t>Maximal PRS bandwidth for RSTD measurement</a:t>
            </a:r>
          </a:p>
          <a:p>
            <a:pPr lvl="2"/>
            <a:r>
              <a:rPr lang="en-GB" altLang="zh-CN" sz="1600" dirty="0" smtClean="0"/>
              <a:t>Value range: ENUMERATED { n6, n15, n25, n50, n75, n100}</a:t>
            </a:r>
          </a:p>
          <a:p>
            <a:pPr lvl="1"/>
            <a:r>
              <a:rPr lang="en-GB" altLang="zh-CN" sz="2000" dirty="0" smtClean="0"/>
              <a:t>PRS-frequency-hopping-based RSTD measurement</a:t>
            </a:r>
          </a:p>
          <a:p>
            <a:pPr lvl="2"/>
            <a:r>
              <a:rPr lang="en-GB" sz="1600" dirty="0" smtClean="0"/>
              <a:t>Value range: ENUMERATED { supported }</a:t>
            </a:r>
            <a:endParaRPr lang="en-GB" altLang="zh-CN" sz="1600" dirty="0" smtClean="0"/>
          </a:p>
          <a:p>
            <a:endParaRPr lang="en-GB" altLang="zh-CN" sz="2000" dirty="0" smtClean="0"/>
          </a:p>
          <a:p>
            <a:endParaRPr lang="en-GB" altLang="zh-CN" sz="2000" dirty="0" smtClean="0"/>
          </a:p>
          <a:p>
            <a:pPr>
              <a:buNone/>
            </a:pPr>
            <a:r>
              <a:rPr lang="en-GB" altLang="zh-CN" sz="2000" b="1" dirty="0" smtClean="0">
                <a:solidFill>
                  <a:schemeClr val="bg1">
                    <a:lumMod val="50000"/>
                  </a:schemeClr>
                </a:solidFill>
              </a:rPr>
              <a:t>Example</a:t>
            </a:r>
          </a:p>
          <a:p>
            <a:r>
              <a:rPr lang="en-GB" altLang="zh-CN" sz="1600" dirty="0" smtClean="0">
                <a:solidFill>
                  <a:schemeClr val="bg1">
                    <a:lumMod val="50000"/>
                  </a:schemeClr>
                </a:solidFill>
              </a:rPr>
              <a:t>Add the capability indication of maximal PRS bandwidth for RSTD measurement into existing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</a:rPr>
              <a:t>OTDOA-</a:t>
            </a:r>
            <a:r>
              <a:rPr lang="en-GB" sz="1600" i="1" dirty="0" err="1" smtClean="0">
                <a:solidFill>
                  <a:schemeClr val="bg1">
                    <a:lumMod val="50000"/>
                  </a:schemeClr>
                </a:solidFill>
              </a:rPr>
              <a:t>ProvideCapabilities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</a:rPr>
              <a:t>  IE in LPP</a:t>
            </a:r>
          </a:p>
          <a:p>
            <a:r>
              <a:rPr lang="en-GB" altLang="zh-CN" sz="1600" dirty="0" smtClean="0">
                <a:solidFill>
                  <a:schemeClr val="bg1">
                    <a:lumMod val="50000"/>
                  </a:schemeClr>
                </a:solidFill>
              </a:rPr>
              <a:t>Add the capability indication of PRS-frequency-hopping-based RSTD measurement into existing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</a:rPr>
              <a:t>OTDOA-</a:t>
            </a:r>
            <a:r>
              <a:rPr lang="en-GB" sz="1600" i="1" dirty="0" err="1" smtClean="0">
                <a:solidFill>
                  <a:schemeClr val="bg1">
                    <a:lumMod val="50000"/>
                  </a:schemeClr>
                </a:solidFill>
              </a:rPr>
              <a:t>ProvideCapabilities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</a:rPr>
              <a:t>  IE in LPP</a:t>
            </a:r>
            <a:endParaRPr lang="en-GB" altLang="zh-CN" sz="16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987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1124</TotalTime>
  <Words>180</Words>
  <Application>Microsoft Office PowerPoint</Application>
  <PresentationFormat>Custom</PresentationFormat>
  <Paragraphs>28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UE Capability Indication Enhancement for OTDOA Positioning in FeMTC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PRS-Based RSRP/RSRQ measurement and reporting</dc:title>
  <cp:lastModifiedBy>Zhilan Xiong</cp:lastModifiedBy>
  <cp:revision>73</cp:revision>
  <dcterms:created xsi:type="dcterms:W3CDTF">2016-03-23T22:01:47Z</dcterms:created>
  <dcterms:modified xsi:type="dcterms:W3CDTF">2016-11-17T17:58:04Z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(3)3IBquzWqy+OdrMLJcZhtZBCAGGN6C29Hjyelvc9crQUEHgbzsNc+UUuluORQhZI7ex6rQk+g
DYuOpVnJbfSE61QBu5QOzb1rjQ9HjolmCDrcNTvQck7fIizW9mq66FwV3SYrxLEl7BE9U98F
XU1/gkDKDXvaMEJ2wypHX4X4L5byJtZHijhROKWzeYsboXHPDPh4VAG3azjgs8l0uxRX5UfL
v7OLlqH1lDnlyp7kKt</vt:lpwstr>
  </property>
  <property fmtid="{D5CDD505-2E9C-101B-9397-08002B2CF9AE}" pid="3" name="_2015_ms_pID_7253431">
    <vt:lpwstr>KA4pkZxe6VbpdV8GvorLSAv8Da51bpLAl4dxTXNX05mO610zpNf3aj
4FL9RsEdDDsnEMM4cu3q16SMsQzUGgu/JZQ+1HUvSKcpN6cKz8RE07lq6fMwsWuAxbkf2pvf
LLkNb39hdfYOoFxWSDH3JILr2FtvIibQUNpHX0mkeQGzLOfOLI0AE5jWw+BaHTpiJIl2rJ8y
X8SoTRGidoWqceVmhD4Nsfhjr0KS608vAzlm</vt:lpwstr>
  </property>
  <property fmtid="{D5CDD505-2E9C-101B-9397-08002B2CF9AE}" pid="4" name="_2015_ms_pID_7253432">
    <vt:lpwstr>DFpX6SrLjRzwUCqRMpYFta/ELiEGJlAUmUbm
943qXdLM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1476115306</vt:lpwstr>
  </property>
</Properties>
</file>