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91" r:id="rId3"/>
    <p:sldId id="28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91" d="100"/>
          <a:sy n="91" d="100"/>
        </p:scale>
        <p:origin x="-17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NR-</a:t>
            </a:r>
            <a:r>
              <a:rPr lang="en-US" altLang="ja-JP" dirty="0" smtClean="0"/>
              <a:t>PBCH evaluation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NTT DOCOMO, </a:t>
            </a:r>
            <a:r>
              <a:rPr lang="en-US" altLang="ja-JP" dirty="0" smtClean="0"/>
              <a:t>[Qualcomm]…</a:t>
            </a:r>
            <a:endParaRPr lang="en-US" altLang="ja-JP" dirty="0" smtClean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87  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613480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Reno, 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18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November 2016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7.1.2.2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65703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40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altLang="ja-JP" b="1" i="1" u="sng" dirty="0" smtClean="0">
                <a:highlight>
                  <a:srgbClr val="00FF00"/>
                </a:highlight>
                <a:latin typeface="Times"/>
                <a:ea typeface="ＭＳ 明朝"/>
                <a:cs typeface="Times New Roman"/>
              </a:rPr>
              <a:t>Agreements (RAN1#86):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In order for the transmission of the information required for the initial access (e.g. configuration of random access resource), at least following options are to be studied: 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Note: the above information can consist of multiple parts, and different option below can be applied for the transmission of each part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Opt 1: the transmission is scheduled by dynamic signaling (e.g. control channel)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Opt 2: the transmission is scheduled by semi-static signaling (e.g. via the previous part)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Opt 3: the transmission is done alone without associated signaling (e.g. predefined in spec)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In the above study, at least following aspects should be considered: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Resource flexibility (e.g. in terms of ensuring forward compatibility, dynamic TDD operation)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Resource overhead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UE complexity (e.g. involved with decoding of the information</a:t>
            </a:r>
            <a:r>
              <a:rPr lang="en-US" altLang="ja-JP" i="1" dirty="0" smtClean="0">
                <a:latin typeface="Times"/>
                <a:ea typeface="ＭＳ 明朝"/>
                <a:cs typeface="Times New Roman"/>
              </a:rPr>
              <a:t>)</a:t>
            </a:r>
          </a:p>
          <a:p>
            <a:pPr marL="457200" lvl="1" indent="0">
              <a:buNone/>
              <a:tabLst>
                <a:tab pos="914400" algn="l"/>
              </a:tabLst>
            </a:pPr>
            <a:endParaRPr lang="en-US" altLang="ja-JP" i="1" dirty="0" smtClean="0">
              <a:latin typeface="Times"/>
              <a:ea typeface="ＭＳ 明朝"/>
              <a:cs typeface="Times New Roman"/>
            </a:endParaRPr>
          </a:p>
          <a:p>
            <a:pPr marL="0" indent="0">
              <a:buNone/>
              <a:tabLst>
                <a:tab pos="457200" algn="l"/>
              </a:tabLst>
            </a:pPr>
            <a:r>
              <a:rPr lang="en-US" altLang="ja-JP" b="1" i="1" u="sng" dirty="0">
                <a:highlight>
                  <a:srgbClr val="00FF00"/>
                </a:highlight>
                <a:latin typeface="Times"/>
                <a:ea typeface="ＭＳ 明朝"/>
                <a:cs typeface="Times New Roman"/>
              </a:rPr>
              <a:t>Agreements (</a:t>
            </a:r>
            <a:r>
              <a:rPr lang="en-US" altLang="ja-JP" b="1" i="1" u="sng" dirty="0" smtClean="0">
                <a:highlight>
                  <a:srgbClr val="00FF00"/>
                </a:highlight>
                <a:latin typeface="Times"/>
                <a:ea typeface="ＭＳ 明朝"/>
                <a:cs typeface="Times New Roman"/>
              </a:rPr>
              <a:t>RAN1#86bis):</a:t>
            </a:r>
            <a:endParaRPr lang="en-US" altLang="ja-JP" i="1" dirty="0" smtClean="0">
              <a:latin typeface="Times"/>
              <a:ea typeface="ＭＳ 明朝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i="1" dirty="0" smtClean="0">
                <a:latin typeface="Times"/>
                <a:ea typeface="ＭＳ 明朝"/>
                <a:cs typeface="Times New Roman"/>
              </a:rPr>
              <a:t>NR </a:t>
            </a:r>
            <a:r>
              <a:rPr lang="en-US" altLang="ja-JP" i="1" dirty="0">
                <a:latin typeface="Times"/>
                <a:ea typeface="ＭＳ 明朝"/>
                <a:cs typeface="Times New Roman"/>
              </a:rPr>
              <a:t>defines at least one broadcast channel: NR-PBCH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NR-PBCH decoding is based on the fixed relationship with NR-PSS and/or NR-SSS resource position irrespective of duplex mode and beam operation type at least within a given frequency range and CP overhead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FFS: Unlicensed spectrum case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FFS relationship between NR-PBCH subcarrier spacing and NR-PSS and/or SSS subcarrier spacing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Following broadcasting schemes to carry essential system information can be considered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Option 1: NR-PBCH carries a part of essential system information for initial access including information necessary for UE to receive channel carrying remaining essential system information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Option 2: NR-PBCH carries minimum information necessary for UE to perform initial UL transmission (not limited to NR-PRACH) in addition to information in Option 1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Option 3: NR-PBCH carries all essential system information for initial access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Other options are not </a:t>
            </a:r>
            <a:r>
              <a:rPr lang="en-US" altLang="ja-JP" i="1" dirty="0" smtClean="0">
                <a:latin typeface="Times"/>
                <a:ea typeface="ＭＳ 明朝"/>
                <a:cs typeface="Times New Roman"/>
              </a:rPr>
              <a:t>precluded</a:t>
            </a:r>
            <a:endParaRPr lang="ja-JP" altLang="ja-JP" i="1" dirty="0" smtClean="0">
              <a:latin typeface="Times"/>
              <a:ea typeface="Batang"/>
              <a:cs typeface="Times New Roman"/>
            </a:endParaRPr>
          </a:p>
          <a:p>
            <a:endParaRPr kumimoji="1" lang="en-US" altLang="ja-JP" dirty="0" smtClean="0"/>
          </a:p>
          <a:p>
            <a:pPr marL="0" indent="0">
              <a:buNone/>
            </a:pPr>
            <a:r>
              <a:rPr lang="en-US" altLang="ja-JP" dirty="0" smtClean="0"/>
              <a:t>In order </a:t>
            </a:r>
            <a:r>
              <a:rPr kumimoji="1" lang="en-US" altLang="ja-JP" dirty="0" smtClean="0"/>
              <a:t>to decide broadcasting scheme and detailed design parameters for NR-PBCH, evaluation on NR-PBCH design parameters are necessary.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21843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ja-JP" sz="2800" dirty="0"/>
              <a:t>Companies are encouraged to </a:t>
            </a:r>
            <a:r>
              <a:rPr lang="en-US" altLang="ja-JP" sz="2800" dirty="0" smtClean="0"/>
              <a:t>propose and evaluate </a:t>
            </a:r>
            <a:r>
              <a:rPr lang="en-US" altLang="ja-JP" sz="2800" dirty="0"/>
              <a:t>following design parameters of </a:t>
            </a:r>
            <a:r>
              <a:rPr lang="en-US" altLang="ja-JP" sz="2800" dirty="0" smtClean="0"/>
              <a:t>NR-PBCH </a:t>
            </a:r>
            <a:r>
              <a:rPr lang="en-US" altLang="ja-JP" sz="2800" dirty="0"/>
              <a:t>until </a:t>
            </a:r>
            <a:r>
              <a:rPr lang="en-US" altLang="ja-JP" sz="2800" dirty="0" smtClean="0"/>
              <a:t>next meeting</a:t>
            </a:r>
            <a:endParaRPr lang="en-US" altLang="ja-JP" sz="2800" dirty="0"/>
          </a:p>
          <a:p>
            <a:pPr lvl="1"/>
            <a:r>
              <a:rPr lang="en-US" altLang="ja-JP" sz="2400" dirty="0" smtClean="0"/>
              <a:t>Payload size</a:t>
            </a:r>
          </a:p>
          <a:p>
            <a:pPr lvl="1"/>
            <a:r>
              <a:rPr lang="en-US" altLang="ja-JP" sz="2400" dirty="0" smtClean="0"/>
              <a:t>Overhead of PBCH (time/frequency resource amount)</a:t>
            </a:r>
            <a:endParaRPr lang="en-US" altLang="ja-JP" sz="2400" dirty="0"/>
          </a:p>
          <a:p>
            <a:pPr lvl="1"/>
            <a:r>
              <a:rPr lang="en-US" altLang="ja-JP" sz="2400" dirty="0" smtClean="0"/>
              <a:t>RS for demodulation, e.g., NR-SSS or  dedicated </a:t>
            </a:r>
            <a:r>
              <a:rPr lang="en-US" altLang="ja-JP" sz="2400" dirty="0" smtClean="0"/>
              <a:t>DMRS or mobility RS</a:t>
            </a:r>
            <a:endParaRPr lang="en-US" altLang="ja-JP" sz="2400" dirty="0"/>
          </a:p>
          <a:p>
            <a:pPr lvl="1"/>
            <a:r>
              <a:rPr lang="en-US" altLang="ja-JP" sz="2400" dirty="0" smtClean="0"/>
              <a:t>Transmission scheme, e.g., MCS, transmit diversity</a:t>
            </a:r>
            <a:endParaRPr lang="en-US" altLang="ja-JP" sz="2400" dirty="0"/>
          </a:p>
          <a:p>
            <a:pPr lvl="1"/>
            <a:r>
              <a:rPr lang="en-US" altLang="ja-JP" sz="2400" dirty="0" smtClean="0"/>
              <a:t>Periodicity</a:t>
            </a:r>
          </a:p>
          <a:p>
            <a:pPr lvl="1"/>
            <a:r>
              <a:rPr lang="en-US" altLang="ja-JP" sz="2400" dirty="0" smtClean="0"/>
              <a:t>Resource mapping/multiplexing within SS block(s)</a:t>
            </a:r>
            <a:endParaRPr lang="en-US" altLang="ja-JP" sz="2400" dirty="0"/>
          </a:p>
          <a:p>
            <a:r>
              <a:rPr lang="en-US" altLang="ja-JP" sz="2800" dirty="0"/>
              <a:t>Following target requirements should be taken into account in the </a:t>
            </a:r>
            <a:r>
              <a:rPr lang="en-US" altLang="ja-JP" sz="2800" dirty="0" smtClean="0"/>
              <a:t>NR-PBCH </a:t>
            </a:r>
            <a:r>
              <a:rPr lang="en-US" altLang="ja-JP" sz="2800" dirty="0"/>
              <a:t>design</a:t>
            </a:r>
          </a:p>
          <a:p>
            <a:pPr lvl="1"/>
            <a:r>
              <a:rPr lang="en-US" altLang="ja-JP" sz="2400" dirty="0" smtClean="0"/>
              <a:t>Detectable at low SNR condition such as [-6] dB</a:t>
            </a:r>
          </a:p>
          <a:p>
            <a:pPr lvl="2"/>
            <a:r>
              <a:rPr lang="en-US" altLang="ja-JP" sz="2000" dirty="0" smtClean="0"/>
              <a:t>Note: it does not mean NR-PBCH should be detectable by one-shot</a:t>
            </a:r>
          </a:p>
          <a:p>
            <a:r>
              <a:rPr lang="en-US" altLang="ja-JP" sz="2800" dirty="0" smtClean="0"/>
              <a:t>Following </a:t>
            </a:r>
            <a:r>
              <a:rPr lang="en-US" altLang="ja-JP" sz="2800" dirty="0" smtClean="0"/>
              <a:t>can </a:t>
            </a:r>
            <a:r>
              <a:rPr lang="en-US" altLang="ja-JP" sz="2800" dirty="0" smtClean="0"/>
              <a:t>be considered</a:t>
            </a:r>
          </a:p>
          <a:p>
            <a:pPr lvl="1"/>
            <a:r>
              <a:rPr lang="en-US" altLang="ja-JP" sz="2400" dirty="0" smtClean="0"/>
              <a:t>Combining NR-PBCH across SS blocks within X </a:t>
            </a:r>
            <a:r>
              <a:rPr lang="en-US" altLang="ja-JP" sz="2400" dirty="0" err="1" smtClean="0"/>
              <a:t>ms</a:t>
            </a:r>
            <a:r>
              <a:rPr lang="en-US" altLang="ja-JP" sz="2400" dirty="0" smtClean="0"/>
              <a:t> </a:t>
            </a:r>
          </a:p>
          <a:p>
            <a:pPr lvl="2"/>
            <a:r>
              <a:rPr lang="en-US" altLang="ja-JP" sz="2000" dirty="0" smtClean="0"/>
              <a:t>FFS: Value of X </a:t>
            </a:r>
            <a:r>
              <a:rPr lang="en-US" altLang="ja-JP" sz="2000" dirty="0" err="1" smtClean="0"/>
              <a:t>ms</a:t>
            </a:r>
            <a:endParaRPr lang="en-US" altLang="ja-JP" sz="2000" dirty="0" smtClean="0"/>
          </a:p>
          <a:p>
            <a:pPr lvl="1"/>
            <a:r>
              <a:rPr lang="en-US" altLang="ja-JP" sz="2400" dirty="0" smtClean="0"/>
              <a:t>Use of PBCH for finer frequency offset estimation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1467943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7579</TotalTime>
  <Words>460</Words>
  <Application>Microsoft Office PowerPoint</Application>
  <PresentationFormat>画面に合わせる (4:3)</PresentationFormat>
  <Paragraphs>46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NR-PBCH evaluation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CTPClassification=CTP_PUBLIC:VisualMarkings=</cp:keywords>
  <cp:lastModifiedBy>Hiroki Harada</cp:lastModifiedBy>
  <cp:revision>217</cp:revision>
  <dcterms:created xsi:type="dcterms:W3CDTF">2014-09-26T23:14:47Z</dcterms:created>
  <dcterms:modified xsi:type="dcterms:W3CDTF">2016-11-16T18:10:01Z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bb3e5820-c3ca-405b-af5d-96b7135114d3</vt:lpwstr>
  </property>
  <property fmtid="{D5CDD505-2E9C-101B-9397-08002B2CF9AE}" pid="3" name="CTP_TimeStamp">
    <vt:lpwstr>2016-10-10 17:15:11Z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