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4"/>
  </p:notesMasterIdLst>
  <p:sldIdLst>
    <p:sldId id="256" r:id="rId2"/>
    <p:sldId id="288" r:id="rId3"/>
    <p:sldId id="305" r:id="rId4"/>
    <p:sldId id="300" r:id="rId5"/>
    <p:sldId id="295" r:id="rId6"/>
    <p:sldId id="306" r:id="rId7"/>
    <p:sldId id="298" r:id="rId8"/>
    <p:sldId id="307" r:id="rId9"/>
    <p:sldId id="301" r:id="rId10"/>
    <p:sldId id="308" r:id="rId11"/>
    <p:sldId id="304" r:id="rId12"/>
    <p:sldId id="297"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만든 이" initials="오전"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5F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367" autoAdjust="0"/>
    <p:restoredTop sz="89675" autoAdjust="0"/>
  </p:normalViewPr>
  <p:slideViewPr>
    <p:cSldViewPr>
      <p:cViewPr varScale="1">
        <p:scale>
          <a:sx n="114" d="100"/>
          <a:sy n="114" d="100"/>
        </p:scale>
        <p:origin x="-203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D6F7BB-76F4-40A3-BF68-425CB25C134F}" type="datetimeFigureOut">
              <a:rPr lang="en-US" smtClean="0"/>
              <a:pPr/>
              <a:t>11/16/2016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0B8543-829A-4907-B4F1-723C5C94BBC9}" type="slidenum">
              <a:rPr lang="en-US" smtClean="0"/>
              <a:pPr/>
              <a:t>‹#›</a:t>
            </a:fld>
            <a:endParaRPr lang="en-US"/>
          </a:p>
        </p:txBody>
      </p:sp>
    </p:spTree>
    <p:extLst>
      <p:ext uri="{BB962C8B-B14F-4D97-AF65-F5344CB8AC3E}">
        <p14:creationId xmlns:p14="http://schemas.microsoft.com/office/powerpoint/2010/main" val="56132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dirty="0"/>
          </a:p>
        </p:txBody>
      </p:sp>
      <p:sp>
        <p:nvSpPr>
          <p:cNvPr id="4" name="슬라이드 번호 개체 틀 3"/>
          <p:cNvSpPr>
            <a:spLocks noGrp="1"/>
          </p:cNvSpPr>
          <p:nvPr>
            <p:ph type="sldNum" sz="quarter" idx="10"/>
          </p:nvPr>
        </p:nvSpPr>
        <p:spPr/>
        <p:txBody>
          <a:bodyPr/>
          <a:lstStyle/>
          <a:p>
            <a:fld id="{B70B8543-829A-4907-B4F1-723C5C94BBC9}" type="slidenum">
              <a:rPr lang="en-US" smtClean="0"/>
              <a:pPr/>
              <a:t>1</a:t>
            </a:fld>
            <a:endParaRPr lang="en-US"/>
          </a:p>
        </p:txBody>
      </p:sp>
    </p:spTree>
    <p:extLst>
      <p:ext uri="{BB962C8B-B14F-4D97-AF65-F5344CB8AC3E}">
        <p14:creationId xmlns:p14="http://schemas.microsoft.com/office/powerpoint/2010/main" val="283774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ko-KR" dirty="0"/>
              <a:t>Way forward on observations for </a:t>
            </a:r>
            <a:r>
              <a:rPr lang="en-US" altLang="ko-KR" dirty="0" err="1"/>
              <a:t>eMBB</a:t>
            </a:r>
            <a:r>
              <a:rPr lang="en-US" altLang="ko-KR" dirty="0"/>
              <a:t> data channel coding</a:t>
            </a:r>
            <a:endParaRPr lang="zh-CN" altLang="en-US" dirty="0"/>
          </a:p>
        </p:txBody>
      </p:sp>
      <p:sp>
        <p:nvSpPr>
          <p:cNvPr id="3" name="副标题 2"/>
          <p:cNvSpPr>
            <a:spLocks noGrp="1"/>
          </p:cNvSpPr>
          <p:nvPr>
            <p:ph type="subTitle" idx="1"/>
          </p:nvPr>
        </p:nvSpPr>
        <p:spPr>
          <a:xfrm>
            <a:off x="1371600" y="3886200"/>
            <a:ext cx="7160840" cy="2135088"/>
          </a:xfrm>
        </p:spPr>
        <p:txBody>
          <a:bodyPr>
            <a:normAutofit/>
          </a:bodyPr>
          <a:lstStyle/>
          <a:p>
            <a:r>
              <a:rPr lang="en-US" altLang="zh-CN" dirty="0" smtClean="0"/>
              <a:t>Samsung, </a:t>
            </a:r>
            <a:r>
              <a:rPr lang="en-US" altLang="zh-CN" dirty="0" smtClean="0"/>
              <a:t>Qualcomm</a:t>
            </a:r>
            <a:r>
              <a:rPr lang="en-US" altLang="ko-KR" dirty="0"/>
              <a:t> Corporation</a:t>
            </a:r>
            <a:r>
              <a:rPr lang="en-US" altLang="zh-CN" dirty="0" smtClean="0"/>
              <a:t>, </a:t>
            </a:r>
            <a:r>
              <a:rPr lang="en-US" altLang="zh-CN" dirty="0" smtClean="0"/>
              <a:t>Nokia, </a:t>
            </a:r>
            <a:r>
              <a:rPr lang="en-US" altLang="zh-CN" dirty="0" smtClean="0"/>
              <a:t>ASB,</a:t>
            </a:r>
            <a:r>
              <a:rPr lang="en-US" altLang="ko-KR" dirty="0"/>
              <a:t> Intel Corporation</a:t>
            </a:r>
            <a:endParaRPr lang="zh-CN" altLang="en-US"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0" y="41704"/>
            <a:ext cx="89644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Meeting #87					        </a:t>
            </a:r>
            <a:r>
              <a:rPr lang="en-US" altLang="zh-CN" sz="1600" b="1" dirty="0" smtClean="0">
                <a:latin typeface="Times New Roman" pitchFamily="18" charset="0"/>
                <a:ea typeface="宋体" pitchFamily="2" charset="-122"/>
                <a:cs typeface="Times New Roman" pitchFamily="18" charset="0"/>
              </a:rPr>
              <a:t>R1-</a:t>
            </a:r>
            <a:r>
              <a:rPr lang="en-US" altLang="ko-KR" sz="1600" b="1" dirty="0" smtClean="0">
                <a:latin typeface="Times New Roman" pitchFamily="18" charset="0"/>
                <a:ea typeface="宋体" pitchFamily="2" charset="-122"/>
                <a:cs typeface="Times New Roman" pitchFamily="18" charset="0"/>
              </a:rPr>
              <a:t>1613341</a:t>
            </a:r>
            <a:endParaRPr lang="en-US" altLang="zh-CN" sz="1600" b="1" dirty="0">
              <a:latin typeface="Times New Roman" pitchFamily="18" charset="0"/>
              <a:ea typeface="宋体" pitchFamily="2" charset="-122"/>
              <a:cs typeface="Times New Roman" pitchFamily="18" charset="0"/>
            </a:endParaRPr>
          </a:p>
          <a:p>
            <a:pPr eaLnBrk="0" fontAlgn="base" hangingPunct="0">
              <a:spcBef>
                <a:spcPct val="0"/>
              </a:spcBef>
              <a:spcAft>
                <a:spcPct val="0"/>
              </a:spcAft>
            </a:pPr>
            <a:r>
              <a:rPr lang="en-US" altLang="zh-CN" sz="1600" b="1" dirty="0" smtClean="0">
                <a:latin typeface="Times New Roman" pitchFamily="18" charset="0"/>
                <a:ea typeface="宋体" pitchFamily="2" charset="-122"/>
                <a:cs typeface="Times New Roman" pitchFamily="18" charset="0"/>
              </a:rPr>
              <a:t>Reno, US 14th - 18th November 2016</a:t>
            </a:r>
          </a:p>
          <a:p>
            <a:pPr eaLnBrk="0" fontAlgn="base" hangingPunct="0">
              <a:spcBef>
                <a:spcPct val="0"/>
              </a:spcBef>
              <a:spcAft>
                <a:spcPct val="0"/>
              </a:spcAft>
            </a:pPr>
            <a:r>
              <a:rPr lang="en-US" altLang="ko-KR" sz="1600" b="1" dirty="0">
                <a:latin typeface="Times New Roman" pitchFamily="18" charset="0"/>
                <a:ea typeface="宋体" pitchFamily="2" charset="-122"/>
                <a:cs typeface="Times New Roman" pitchFamily="18" charset="0"/>
              </a:rPr>
              <a:t>Agenda item: </a:t>
            </a:r>
            <a:r>
              <a:rPr lang="en-US" altLang="ko-KR" sz="1600" b="1" dirty="0" smtClean="0">
                <a:latin typeface="Times New Roman" pitchFamily="18" charset="0"/>
                <a:ea typeface="宋体" pitchFamily="2" charset="-122"/>
                <a:cs typeface="Times New Roman" pitchFamily="18" charset="0"/>
              </a:rPr>
              <a:t>7.1.5.1</a:t>
            </a:r>
            <a:endParaRPr lang="en-US" altLang="ko-KR" sz="1600" b="1"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4</a:t>
            </a:r>
            <a:endParaRPr lang="en-US" dirty="0"/>
          </a:p>
        </p:txBody>
      </p:sp>
      <p:sp>
        <p:nvSpPr>
          <p:cNvPr id="3" name="Content Placeholder 2"/>
          <p:cNvSpPr>
            <a:spLocks noGrp="1"/>
          </p:cNvSpPr>
          <p:nvPr>
            <p:ph idx="1"/>
          </p:nvPr>
        </p:nvSpPr>
        <p:spPr/>
        <p:txBody>
          <a:bodyPr/>
          <a:lstStyle/>
          <a:p>
            <a:r>
              <a:rPr lang="en-US" b="1" u="sng" dirty="0" smtClean="0"/>
              <a:t>Observation 4:</a:t>
            </a:r>
          </a:p>
          <a:p>
            <a:pPr lvl="1"/>
            <a:r>
              <a:rPr lang="en-US" dirty="0" smtClean="0"/>
              <a:t>For devices which already have LDPC decoder, a second decoder for data channel can have a significant and unnecessary area and complexity impact</a:t>
            </a:r>
            <a:endParaRPr lang="en-US" dirty="0"/>
          </a:p>
        </p:txBody>
      </p:sp>
    </p:spTree>
    <p:extLst>
      <p:ext uri="{BB962C8B-B14F-4D97-AF65-F5344CB8AC3E}">
        <p14:creationId xmlns:p14="http://schemas.microsoft.com/office/powerpoint/2010/main" val="4007660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84"/>
            <a:ext cx="8229600" cy="936104"/>
          </a:xfrm>
        </p:spPr>
        <p:txBody>
          <a:bodyPr>
            <a:normAutofit/>
          </a:bodyPr>
          <a:lstStyle/>
          <a:p>
            <a:r>
              <a:rPr lang="en-US" altLang="ko-KR" sz="3600" dirty="0" smtClean="0"/>
              <a:t>Background on Observation 4</a:t>
            </a:r>
            <a:endParaRPr lang="ko-KR" altLang="en-US" sz="3600" dirty="0"/>
          </a:p>
        </p:txBody>
      </p:sp>
      <p:sp>
        <p:nvSpPr>
          <p:cNvPr id="5" name="내용 개체 틀 2"/>
          <p:cNvSpPr>
            <a:spLocks noGrp="1"/>
          </p:cNvSpPr>
          <p:nvPr>
            <p:ph idx="1"/>
          </p:nvPr>
        </p:nvSpPr>
        <p:spPr>
          <a:xfrm>
            <a:off x="323528" y="908720"/>
            <a:ext cx="8640960" cy="3024336"/>
          </a:xfrm>
        </p:spPr>
        <p:txBody>
          <a:bodyPr>
            <a:noAutofit/>
          </a:bodyPr>
          <a:lstStyle/>
          <a:p>
            <a:pPr marL="342900" lvl="1" indent="-342900">
              <a:buFont typeface="Arial" pitchFamily="34" charset="0"/>
              <a:buChar char="•"/>
            </a:pPr>
            <a:r>
              <a:rPr lang="en-US" altLang="ko-KR" sz="2000" dirty="0" smtClean="0"/>
              <a:t>A single codec solution is more efficient compared to dual codes in various aspects including energy and area efficiencies:</a:t>
            </a:r>
          </a:p>
          <a:p>
            <a:pPr marL="742950" lvl="2" indent="-342900"/>
            <a:r>
              <a:rPr lang="en-GB" altLang="ko-KR" sz="1600" dirty="0"/>
              <a:t>Short LDPC codes can be decoded using the long LDPC decoder with negligible overhead.</a:t>
            </a:r>
            <a:endParaRPr lang="ko-KR" altLang="ko-KR" sz="1600" dirty="0"/>
          </a:p>
          <a:p>
            <a:pPr marL="742950" lvl="2" indent="-342900"/>
            <a:r>
              <a:rPr lang="en-GB" altLang="ko-KR" sz="1600" dirty="0"/>
              <a:t>Short LDPC codes can be decoded using the long LDPC decoder in an energy efficient manner</a:t>
            </a:r>
            <a:endParaRPr lang="en-US" altLang="ko-KR" sz="1600" dirty="0"/>
          </a:p>
          <a:p>
            <a:pPr marL="742950" lvl="2" indent="-342900"/>
            <a:r>
              <a:rPr lang="en-US" altLang="ko-KR" sz="1600" dirty="0" smtClean="0"/>
              <a:t>Having a single code allows more flexibility to optimize the decoder implementation</a:t>
            </a:r>
          </a:p>
          <a:p>
            <a:pPr marL="742950" lvl="2" indent="-342900"/>
            <a:r>
              <a:rPr lang="en-US" altLang="ko-KR" sz="1600" dirty="0" smtClean="0"/>
              <a:t>Dual codes incur additional complexities in designs/operations for rate-matching, HARQ mechanisms, and so on</a:t>
            </a:r>
          </a:p>
          <a:p>
            <a:pPr marL="742950" lvl="2" indent="-342900"/>
            <a:r>
              <a:rPr lang="en-GB" altLang="ko-KR" sz="1600" dirty="0" smtClean="0"/>
              <a:t>Adding a second Polar </a:t>
            </a:r>
            <a:r>
              <a:rPr lang="en-GB" altLang="ko-KR" sz="1600" dirty="0"/>
              <a:t>decoder for short block lengths </a:t>
            </a:r>
            <a:r>
              <a:rPr lang="en-GB" altLang="ko-KR" sz="1600" dirty="0" smtClean="0"/>
              <a:t>can incur extra </a:t>
            </a:r>
            <a:r>
              <a:rPr lang="en-GB" altLang="ko-KR" sz="1600" dirty="0"/>
              <a:t>65</a:t>
            </a:r>
            <a:r>
              <a:rPr lang="en-GB" altLang="ko-KR" sz="1600" dirty="0" smtClean="0"/>
              <a:t>% area relative to LDPC only solution (</a:t>
            </a:r>
            <a:r>
              <a:rPr lang="en-US" altLang="ko-KR" sz="1600" dirty="0" smtClean="0"/>
              <a:t>R1-1612085)</a:t>
            </a:r>
            <a:endParaRPr lang="en-US" altLang="ko-KR" sz="2000" dirty="0" smtClean="0"/>
          </a:p>
          <a:p>
            <a:pPr marL="342900" lvl="1" indent="-342900">
              <a:buFont typeface="Arial" pitchFamily="34" charset="0"/>
              <a:buChar char="•"/>
            </a:pPr>
            <a:endParaRPr lang="en-US" altLang="ko-KR" sz="1000" dirty="0"/>
          </a:p>
        </p:txBody>
      </p:sp>
      <p:graphicFrame>
        <p:nvGraphicFramePr>
          <p:cNvPr id="6" name="Table 5"/>
          <p:cNvGraphicFramePr>
            <a:graphicFrameLocks noGrp="1"/>
          </p:cNvGraphicFramePr>
          <p:nvPr>
            <p:extLst>
              <p:ext uri="{D42A27DB-BD31-4B8C-83A1-F6EECF244321}">
                <p14:modId xmlns:p14="http://schemas.microsoft.com/office/powerpoint/2010/main" val="2560280204"/>
              </p:ext>
            </p:extLst>
          </p:nvPr>
        </p:nvGraphicFramePr>
        <p:xfrm>
          <a:off x="827584" y="4221088"/>
          <a:ext cx="7920880" cy="2467352"/>
        </p:xfrm>
        <a:graphic>
          <a:graphicData uri="http://schemas.openxmlformats.org/drawingml/2006/table">
            <a:tbl>
              <a:tblPr firstRow="1" bandRow="1">
                <a:tableStyleId>{073A0DAA-6AF3-43AB-8588-CEC1D06C72B9}</a:tableStyleId>
              </a:tblPr>
              <a:tblGrid>
                <a:gridCol w="1224136"/>
                <a:gridCol w="1368152"/>
                <a:gridCol w="5328592"/>
              </a:tblGrid>
              <a:tr h="288032">
                <a:tc>
                  <a:txBody>
                    <a:bodyPr/>
                    <a:lstStyle/>
                    <a:p>
                      <a:pPr algn="ctr"/>
                      <a:r>
                        <a:rPr lang="en-US" sz="1100" i="1" dirty="0" smtClean="0"/>
                        <a:t>Company </a:t>
                      </a:r>
                      <a:endParaRPr lang="en-US" sz="1100" b="1"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1" i="1" dirty="0">
                        <a:latin typeface="+mn-lt"/>
                      </a:endParaRPr>
                    </a:p>
                  </a:txBody>
                  <a:tcPr marL="0" marR="0" marT="0" marB="0" anchor="ctr"/>
                </a:tc>
                <a:tc>
                  <a:txBody>
                    <a:bodyPr/>
                    <a:lstStyle/>
                    <a:p>
                      <a:pPr algn="ctr"/>
                      <a:r>
                        <a:rPr lang="en-US" sz="1100" i="1" dirty="0" smtClean="0"/>
                        <a:t>Observations</a:t>
                      </a:r>
                      <a:endParaRPr lang="en-US" sz="1100" b="1" i="1" dirty="0">
                        <a:latin typeface="+mn-lt"/>
                      </a:endParaRPr>
                    </a:p>
                  </a:txBody>
                  <a:tcPr marL="0" marR="0" marT="0" marB="0" anchor="ctr"/>
                </a:tc>
              </a:tr>
              <a:tr h="168822">
                <a:tc>
                  <a:txBody>
                    <a:bodyPr/>
                    <a:lstStyle/>
                    <a:p>
                      <a:r>
                        <a:rPr lang="en-GB" altLang="ko-KR" sz="1100" dirty="0" smtClean="0"/>
                        <a:t> Intel</a:t>
                      </a:r>
                      <a:endParaRPr lang="en-US" sz="1100" b="0" dirty="0">
                        <a:latin typeface="+mn-lt"/>
                      </a:endParaRPr>
                    </a:p>
                  </a:txBody>
                  <a:tcPr marL="0" marR="0" marT="0" marB="0" anchor="ctr"/>
                </a:tc>
                <a:tc>
                  <a:txBody>
                    <a:bodyPr/>
                    <a:lstStyle/>
                    <a:p>
                      <a:pPr marL="0" algn="l" defTabSz="914400" rtl="0" eaLnBrk="1" latinLnBrk="0" hangingPunct="1"/>
                      <a:r>
                        <a:rPr lang="en-US" altLang="ko-KR" sz="1100" kern="1200" dirty="0" smtClean="0"/>
                        <a:t>R1-1612585</a:t>
                      </a:r>
                      <a:endParaRPr lang="en-US" sz="1100" b="0" kern="1200" dirty="0">
                        <a:solidFill>
                          <a:schemeClr val="dk1"/>
                        </a:solidFill>
                        <a:latin typeface="+mn-lt"/>
                        <a:ea typeface="+mn-ea"/>
                        <a:cs typeface="+mn-cs"/>
                      </a:endParaRPr>
                    </a:p>
                  </a:txBody>
                  <a:tcPr marL="0" marR="0" marT="0" marB="0" anchor="ctr"/>
                </a:tc>
                <a:tc>
                  <a:txBody>
                    <a:bodyPr/>
                    <a:lstStyle/>
                    <a:p>
                      <a:r>
                        <a:rPr lang="en-US" altLang="ko-KR" sz="1100" dirty="0" smtClean="0"/>
                        <a:t>Supporting two coding schemes on the data channel can incur additional area impact </a:t>
                      </a:r>
                    </a:p>
                    <a:p>
                      <a:r>
                        <a:rPr lang="en-US" altLang="ko-KR" sz="1100" dirty="0" smtClean="0"/>
                        <a:t>multiple coding schemes on data path incur additional complexity on various design, rate-matching,</a:t>
                      </a:r>
                      <a:r>
                        <a:rPr lang="en-US" altLang="ko-KR" sz="1100" baseline="0" dirty="0" smtClean="0"/>
                        <a:t> HARQ mechanisms </a:t>
                      </a:r>
                    </a:p>
                    <a:p>
                      <a:r>
                        <a:rPr lang="en-US" altLang="ko-KR" sz="1100" dirty="0" smtClean="0"/>
                        <a:t>The two coding schemes is likely to allude to different latencies/</a:t>
                      </a:r>
                      <a:r>
                        <a:rPr lang="en-US" altLang="ko-KR" sz="1100" dirty="0" err="1" smtClean="0"/>
                        <a:t>tputs</a:t>
                      </a:r>
                      <a:endParaRPr lang="en-US" altLang="ko-KR" sz="1100" b="0" dirty="0">
                        <a:latin typeface="+mn-lt"/>
                      </a:endParaRPr>
                    </a:p>
                  </a:txBody>
                  <a:tcPr marL="0" marR="0" marT="0" marB="0" anchor="ctr"/>
                </a:tc>
              </a:tr>
              <a:tr h="369744">
                <a:tc>
                  <a:txBody>
                    <a:bodyPr/>
                    <a:lstStyle/>
                    <a:p>
                      <a:r>
                        <a:rPr lang="en-US" altLang="ko-KR" sz="1100" dirty="0" smtClean="0"/>
                        <a:t> Nokia,</a:t>
                      </a:r>
                      <a:r>
                        <a:rPr lang="en-US" altLang="ko-KR" sz="1100" baseline="0" dirty="0" smtClean="0"/>
                        <a:t> ASB</a:t>
                      </a:r>
                      <a:r>
                        <a:rPr lang="en-US" altLang="ko-KR" sz="1100" dirty="0" smtClean="0"/>
                        <a:t>,</a:t>
                      </a:r>
                      <a:endParaRPr lang="en-US" altLang="ko-KR" sz="1100" dirty="0"/>
                    </a:p>
                  </a:txBody>
                  <a:tcPr marL="0" marR="0" marT="0" marB="0" anchor="ctr"/>
                </a:tc>
                <a:tc>
                  <a:txBody>
                    <a:bodyPr/>
                    <a:lstStyle/>
                    <a:p>
                      <a:r>
                        <a:rPr lang="en-GB" altLang="ko-KR" sz="1100" kern="1200" dirty="0" smtClean="0"/>
                        <a:t>R1-1612275</a:t>
                      </a:r>
                      <a:endParaRPr lang="en-US" sz="1100" kern="1200" dirty="0">
                        <a:solidFill>
                          <a:schemeClr val="dk1"/>
                        </a:solidFill>
                        <a:latin typeface="+mn-lt"/>
                        <a:ea typeface="+mn-ea"/>
                        <a:cs typeface="+mn-cs"/>
                      </a:endParaRPr>
                    </a:p>
                  </a:txBody>
                  <a:tcPr marL="0" marR="0" marT="0" marB="0" anchor="ctr"/>
                </a:tc>
                <a:tc>
                  <a:txBody>
                    <a:bodyPr/>
                    <a:lstStyle/>
                    <a:p>
                      <a:pPr marL="0" algn="l" defTabSz="914400" rtl="0" eaLnBrk="1" latinLnBrk="0" hangingPunct="1"/>
                      <a:r>
                        <a:rPr lang="en-US" altLang="ko-KR" sz="1100" kern="1200" dirty="0" smtClean="0"/>
                        <a:t>Adding new code to support lower block size reduce the area efficiency of both encoder and decoder</a:t>
                      </a:r>
                    </a:p>
                    <a:p>
                      <a:pPr marL="0" algn="l" defTabSz="914400" rtl="0" eaLnBrk="1" latinLnBrk="0" hangingPunct="1"/>
                      <a:r>
                        <a:rPr lang="en-US" altLang="ko-KR" sz="1100" kern="1200" dirty="0" smtClean="0"/>
                        <a:t>Having single code allows more flexibility to the device manufacturer to optimize the decoder implementation</a:t>
                      </a:r>
                      <a:endParaRPr lang="ko-KR" altLang="ko-KR" sz="1100" kern="1200" dirty="0">
                        <a:solidFill>
                          <a:schemeClr val="dk1"/>
                        </a:solidFill>
                        <a:latin typeface="+mn-lt"/>
                        <a:ea typeface="+mn-ea"/>
                        <a:cs typeface="+mn-cs"/>
                      </a:endParaRPr>
                    </a:p>
                  </a:txBody>
                  <a:tcPr marL="0" marR="0" marT="0" marB="0" anchor="ctr"/>
                </a:tc>
              </a:tr>
              <a:tr h="168822">
                <a:tc>
                  <a:txBody>
                    <a:bodyPr/>
                    <a:lstStyle/>
                    <a:p>
                      <a:r>
                        <a:rPr lang="en-US" altLang="ko-KR" sz="1100" dirty="0" smtClean="0"/>
                        <a:t> Qualcomm</a:t>
                      </a:r>
                      <a:endParaRPr lang="en-US" altLang="ko-KR" sz="1100" b="0" dirty="0">
                        <a:latin typeface="+mn-lt"/>
                      </a:endParaRPr>
                    </a:p>
                  </a:txBody>
                  <a:tcPr marL="0" marR="0" marT="0" marB="0" anchor="ctr"/>
                </a:tc>
                <a:tc>
                  <a:txBody>
                    <a:bodyPr/>
                    <a:lstStyle/>
                    <a:p>
                      <a:pPr marL="0" algn="l" defTabSz="914400" rtl="0" eaLnBrk="1" latinLnBrk="0" hangingPunct="1"/>
                      <a:r>
                        <a:rPr lang="en-US" altLang="ko-KR" sz="1100" kern="1200" dirty="0" smtClean="0"/>
                        <a:t>R1-1612085</a:t>
                      </a:r>
                      <a:endParaRPr lang="en-US" sz="1100" kern="1200" dirty="0">
                        <a:solidFill>
                          <a:schemeClr val="dk1"/>
                        </a:solidFill>
                        <a:latin typeface="+mn-lt"/>
                        <a:ea typeface="+mn-ea"/>
                        <a:cs typeface="+mn-cs"/>
                      </a:endParaRPr>
                    </a:p>
                  </a:txBody>
                  <a:tcPr marL="0" marR="0" marT="0" marB="0" anchor="ctr"/>
                </a:tc>
                <a:tc>
                  <a:txBody>
                    <a:bodyPr/>
                    <a:lstStyle/>
                    <a:p>
                      <a:pPr marL="0" lvl="1" algn="l" defTabSz="914400" rtl="0" eaLnBrk="1" latinLnBrk="0" hangingPunct="1"/>
                      <a:r>
                        <a:rPr lang="en-GB" altLang="ko-KR" sz="1100" kern="1200" dirty="0" smtClean="0"/>
                        <a:t>Using polar codes for short blocks incurs a large area overhead.</a:t>
                      </a:r>
                      <a:endParaRPr lang="ko-KR" altLang="ko-KR" sz="1100" kern="1200" dirty="0" smtClean="0"/>
                    </a:p>
                    <a:p>
                      <a:pPr marL="0" lvl="1" algn="l" defTabSz="914400" rtl="0" eaLnBrk="1" latinLnBrk="0" hangingPunct="1"/>
                      <a:r>
                        <a:rPr lang="en-GB" altLang="ko-KR" sz="1100" kern="1200" dirty="0" smtClean="0"/>
                        <a:t>Short LDPC codes can be decoded using the long LDPC decoder with negligible overhead.</a:t>
                      </a:r>
                      <a:endParaRPr lang="ko-KR" altLang="ko-KR" sz="1100" kern="1200" dirty="0" smtClean="0"/>
                    </a:p>
                    <a:p>
                      <a:pPr marL="0" lvl="1" algn="l" defTabSz="914400" rtl="0" eaLnBrk="1" latinLnBrk="0" hangingPunct="1"/>
                      <a:r>
                        <a:rPr lang="en-GB" altLang="ko-KR" sz="1100" kern="1200" dirty="0" smtClean="0"/>
                        <a:t>Short LDPC codes can be decoded using the long LDPC decoder in an energy efficient manner.</a:t>
                      </a:r>
                      <a:endParaRPr lang="en-US" altLang="ko-KR" sz="1100" kern="1200" dirty="0">
                        <a:solidFill>
                          <a:schemeClr val="dk1"/>
                        </a:solidFill>
                        <a:latin typeface="+mn-lt"/>
                        <a:ea typeface="+mn-ea"/>
                        <a:cs typeface="+mn-cs"/>
                      </a:endParaRPr>
                    </a:p>
                  </a:txBody>
                  <a:tcPr marL="0" marR="0" marT="0" marB="0" anchor="ctr"/>
                </a:tc>
              </a:tr>
              <a:tr h="253234">
                <a:tc>
                  <a:txBody>
                    <a:bodyPr/>
                    <a:lstStyle/>
                    <a:p>
                      <a:r>
                        <a:rPr lang="en-US" sz="1100" dirty="0" smtClean="0"/>
                        <a:t> Samsung</a:t>
                      </a:r>
                      <a:endParaRPr lang="en-US" sz="1100" b="0" dirty="0">
                        <a:latin typeface="+mn-lt"/>
                      </a:endParaRPr>
                    </a:p>
                  </a:txBody>
                  <a:tcPr marL="0" marR="0" marT="0" marB="0" anchor="ctr"/>
                </a:tc>
                <a:tc>
                  <a:txBody>
                    <a:bodyPr/>
                    <a:lstStyle/>
                    <a:p>
                      <a:r>
                        <a:rPr lang="en-US" sz="1100" dirty="0" smtClean="0"/>
                        <a:t>R1-1612547</a:t>
                      </a:r>
                      <a:endParaRPr lang="en-US" sz="1100" b="0" dirty="0">
                        <a:latin typeface="+mn-lt"/>
                      </a:endParaRPr>
                    </a:p>
                  </a:txBody>
                  <a:tcPr marL="0" marR="0" marT="0" marB="0"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altLang="ko-KR" sz="1100" kern="1200" dirty="0" smtClean="0"/>
                        <a:t>It is very obvious that one code solution is much better than two code solution in terms of implementation complexity</a:t>
                      </a:r>
                      <a:endParaRPr lang="en-US" altLang="ko-KR" sz="1100" kern="1200" dirty="0" smtClean="0">
                        <a:solidFill>
                          <a:schemeClr val="dk1"/>
                        </a:solidFill>
                        <a:latin typeface="+mn-lt"/>
                        <a:ea typeface="+mn-ea"/>
                        <a:cs typeface="+mn-cs"/>
                      </a:endParaRPr>
                    </a:p>
                  </a:txBody>
                  <a:tcPr marL="0" marR="0" marT="0" marB="0" anchor="ctr"/>
                </a:tc>
              </a:tr>
            </a:tbl>
          </a:graphicData>
        </a:graphic>
      </p:graphicFrame>
    </p:spTree>
    <p:extLst>
      <p:ext uri="{BB962C8B-B14F-4D97-AF65-F5344CB8AC3E}">
        <p14:creationId xmlns:p14="http://schemas.microsoft.com/office/powerpoint/2010/main" val="2025855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84"/>
            <a:ext cx="8229600" cy="936104"/>
          </a:xfrm>
        </p:spPr>
        <p:txBody>
          <a:bodyPr>
            <a:normAutofit/>
          </a:bodyPr>
          <a:lstStyle/>
          <a:p>
            <a:r>
              <a:rPr lang="en-US" altLang="ko-KR" sz="3600" dirty="0" smtClean="0"/>
              <a:t>Background on Observation 4, cont.</a:t>
            </a:r>
            <a:endParaRPr lang="ko-KR" altLang="en-US" sz="3600" dirty="0"/>
          </a:p>
        </p:txBody>
      </p:sp>
      <p:sp>
        <p:nvSpPr>
          <p:cNvPr id="5" name="내용 개체 틀 2"/>
          <p:cNvSpPr>
            <a:spLocks noGrp="1"/>
          </p:cNvSpPr>
          <p:nvPr>
            <p:ph idx="1"/>
          </p:nvPr>
        </p:nvSpPr>
        <p:spPr>
          <a:xfrm>
            <a:off x="323528" y="908720"/>
            <a:ext cx="8640960" cy="2232248"/>
          </a:xfrm>
        </p:spPr>
        <p:txBody>
          <a:bodyPr>
            <a:noAutofit/>
          </a:bodyPr>
          <a:lstStyle/>
          <a:p>
            <a:pPr hangingPunct="0"/>
            <a:r>
              <a:rPr lang="en-GB" altLang="ko-KR" sz="2000" dirty="0"/>
              <a:t>Performance of Polar codes for lower code rate is poor </a:t>
            </a:r>
            <a:r>
              <a:rPr lang="en-GB" altLang="ko-KR" sz="2000" dirty="0" smtClean="0"/>
              <a:t>when </a:t>
            </a:r>
            <a:r>
              <a:rPr lang="en-GB" altLang="ko-KR" sz="2000" dirty="0"/>
              <a:t>mother polar code block is </a:t>
            </a:r>
            <a:r>
              <a:rPr lang="en-GB" altLang="ko-KR" sz="2000" dirty="0" smtClean="0"/>
              <a:t>limited </a:t>
            </a:r>
            <a:r>
              <a:rPr lang="en-GB" altLang="ko-KR" sz="2000" dirty="0"/>
              <a:t>to </a:t>
            </a:r>
            <a:r>
              <a:rPr lang="en-GB" altLang="ko-KR" sz="2000" dirty="0" smtClean="0"/>
              <a:t>2048, that is repetition </a:t>
            </a:r>
            <a:r>
              <a:rPr lang="en-GB" altLang="ko-KR" sz="2000" dirty="0"/>
              <a:t>has poor </a:t>
            </a:r>
            <a:r>
              <a:rPr lang="en-GB" altLang="ko-KR" sz="2000" dirty="0" smtClean="0"/>
              <a:t>performance.</a:t>
            </a:r>
            <a:endParaRPr lang="ko-KR" altLang="ko-KR" sz="2000" dirty="0"/>
          </a:p>
        </p:txBody>
      </p:sp>
      <p:graphicFrame>
        <p:nvGraphicFramePr>
          <p:cNvPr id="6" name="Table 5"/>
          <p:cNvGraphicFramePr>
            <a:graphicFrameLocks noGrp="1"/>
          </p:cNvGraphicFramePr>
          <p:nvPr>
            <p:extLst>
              <p:ext uri="{D42A27DB-BD31-4B8C-83A1-F6EECF244321}">
                <p14:modId xmlns:p14="http://schemas.microsoft.com/office/powerpoint/2010/main" val="647877316"/>
              </p:ext>
            </p:extLst>
          </p:nvPr>
        </p:nvGraphicFramePr>
        <p:xfrm>
          <a:off x="715992" y="5477616"/>
          <a:ext cx="7920880" cy="790618"/>
        </p:xfrm>
        <a:graphic>
          <a:graphicData uri="http://schemas.openxmlformats.org/drawingml/2006/table">
            <a:tbl>
              <a:tblPr firstRow="1" bandRow="1">
                <a:tableStyleId>{073A0DAA-6AF3-43AB-8588-CEC1D06C72B9}</a:tableStyleId>
              </a:tblPr>
              <a:tblGrid>
                <a:gridCol w="1224136"/>
                <a:gridCol w="1368152"/>
                <a:gridCol w="5328592"/>
              </a:tblGrid>
              <a:tr h="0">
                <a:tc>
                  <a:txBody>
                    <a:bodyPr/>
                    <a:lstStyle/>
                    <a:p>
                      <a:pPr algn="ctr"/>
                      <a:r>
                        <a:rPr lang="en-US" sz="1100" i="1" dirty="0" smtClean="0"/>
                        <a:t>Company </a:t>
                      </a:r>
                      <a:endParaRPr lang="en-US" sz="1100" b="1"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1" i="1" dirty="0">
                        <a:latin typeface="+mn-lt"/>
                      </a:endParaRPr>
                    </a:p>
                  </a:txBody>
                  <a:tcPr marL="0" marR="0" marT="0" marB="0" anchor="ctr"/>
                </a:tc>
                <a:tc>
                  <a:txBody>
                    <a:bodyPr/>
                    <a:lstStyle/>
                    <a:p>
                      <a:pPr algn="ctr"/>
                      <a:r>
                        <a:rPr lang="en-US" sz="1100" i="1" dirty="0" smtClean="0"/>
                        <a:t>Observations</a:t>
                      </a:r>
                      <a:endParaRPr lang="en-US" sz="1100" b="1" i="1" dirty="0">
                        <a:latin typeface="+mn-lt"/>
                      </a:endParaRPr>
                    </a:p>
                  </a:txBody>
                  <a:tcPr marL="0" marR="0" marT="0" marB="0" anchor="ctr"/>
                </a:tc>
              </a:tr>
              <a:tr h="369744">
                <a:tc>
                  <a:txBody>
                    <a:bodyPr/>
                    <a:lstStyle/>
                    <a:p>
                      <a:r>
                        <a:rPr lang="en-US" altLang="ko-KR" sz="1100" dirty="0" smtClean="0"/>
                        <a:t> Nokia,</a:t>
                      </a:r>
                      <a:r>
                        <a:rPr lang="en-US" altLang="ko-KR" sz="1100" baseline="0" dirty="0" smtClean="0"/>
                        <a:t> ASB</a:t>
                      </a:r>
                      <a:r>
                        <a:rPr lang="en-US" altLang="ko-KR" sz="1100" dirty="0" smtClean="0"/>
                        <a:t>,</a:t>
                      </a:r>
                      <a:endParaRPr lang="en-US" altLang="ko-KR" sz="1100" dirty="0"/>
                    </a:p>
                  </a:txBody>
                  <a:tcPr marL="0" marR="0" marT="0" marB="0" anchor="ctr"/>
                </a:tc>
                <a:tc>
                  <a:txBody>
                    <a:bodyPr/>
                    <a:lstStyle/>
                    <a:p>
                      <a:r>
                        <a:rPr lang="en-GB" altLang="ko-KR" sz="1100" kern="1200" dirty="0" smtClean="0">
                          <a:solidFill>
                            <a:schemeClr val="dk1"/>
                          </a:solidFill>
                          <a:effectLst/>
                          <a:latin typeface="+mn-lt"/>
                          <a:ea typeface="+mn-ea"/>
                          <a:cs typeface="+mn-cs"/>
                        </a:rPr>
                        <a:t>R1-1612276</a:t>
                      </a:r>
                      <a:endParaRPr lang="en-US" sz="1100" kern="1200" dirty="0">
                        <a:solidFill>
                          <a:schemeClr val="dk1"/>
                        </a:solidFill>
                        <a:latin typeface="+mn-lt"/>
                        <a:ea typeface="+mn-ea"/>
                        <a:cs typeface="+mn-cs"/>
                      </a:endParaRPr>
                    </a:p>
                  </a:txBody>
                  <a:tcPr marL="0" marR="0" marT="0" marB="0" anchor="ctr"/>
                </a:tc>
                <a:tc>
                  <a:txBody>
                    <a:bodyPr/>
                    <a:lstStyle/>
                    <a:p>
                      <a:pPr marL="0" algn="l" defTabSz="914400" rtl="0" eaLnBrk="1" latinLnBrk="0" hangingPunct="1"/>
                      <a:r>
                        <a:rPr lang="en-GB" altLang="ko-KR" sz="1100" dirty="0" smtClean="0"/>
                        <a:t>Performance of Polar codes for lower code rate is poor when mother polar code block is limited to 2048</a:t>
                      </a:r>
                      <a:endParaRPr lang="ko-KR" altLang="ko-KR" sz="1100" kern="1200" dirty="0">
                        <a:solidFill>
                          <a:schemeClr val="dk1"/>
                        </a:solidFill>
                        <a:latin typeface="+mn-lt"/>
                        <a:ea typeface="+mn-ea"/>
                        <a:cs typeface="+mn-cs"/>
                      </a:endParaRPr>
                    </a:p>
                  </a:txBody>
                  <a:tcPr marL="0" marR="0" marT="0" marB="0" anchor="ctr"/>
                </a:tc>
              </a:tr>
              <a:tr h="253234">
                <a:tc>
                  <a:txBody>
                    <a:bodyPr/>
                    <a:lstStyle/>
                    <a:p>
                      <a:r>
                        <a:rPr lang="en-US" sz="1100" dirty="0" smtClean="0"/>
                        <a:t> Samsung</a:t>
                      </a:r>
                      <a:endParaRPr lang="en-US" sz="1100" b="0" dirty="0">
                        <a:latin typeface="+mn-lt"/>
                      </a:endParaRPr>
                    </a:p>
                  </a:txBody>
                  <a:tcPr marL="0" marR="0" marT="0" marB="0" anchor="ctr"/>
                </a:tc>
                <a:tc>
                  <a:txBody>
                    <a:bodyPr/>
                    <a:lstStyle/>
                    <a:p>
                      <a:r>
                        <a:rPr lang="en-GB" altLang="ko-KR" sz="1100" kern="1200" dirty="0" smtClean="0">
                          <a:solidFill>
                            <a:schemeClr val="dk1"/>
                          </a:solidFill>
                          <a:effectLst/>
                          <a:latin typeface="+mn-lt"/>
                          <a:ea typeface="+mn-ea"/>
                          <a:cs typeface="+mn-cs"/>
                        </a:rPr>
                        <a:t>R1-1612552</a:t>
                      </a:r>
                      <a:endParaRPr lang="en-US" sz="1100" kern="1200" dirty="0">
                        <a:solidFill>
                          <a:schemeClr val="dk1"/>
                        </a:solidFill>
                        <a:effectLst/>
                        <a:latin typeface="+mn-lt"/>
                        <a:ea typeface="+mn-ea"/>
                        <a:cs typeface="+mn-cs"/>
                      </a:endParaRPr>
                    </a:p>
                  </a:txBody>
                  <a:tcPr marL="0" marR="0" marT="0" marB="0"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altLang="ko-KR" sz="1100" kern="1200" dirty="0" smtClean="0">
                          <a:solidFill>
                            <a:schemeClr val="dk1"/>
                          </a:solidFill>
                          <a:latin typeface="+mn-lt"/>
                          <a:ea typeface="+mn-ea"/>
                          <a:cs typeface="+mn-cs"/>
                        </a:rPr>
                        <a:t>The length of mother polar codes are restricted to powers of two</a:t>
                      </a:r>
                      <a:endParaRPr lang="en-US" altLang="ko-KR" sz="1100" kern="1200" dirty="0" smtClean="0">
                        <a:solidFill>
                          <a:schemeClr val="dk1"/>
                        </a:solidFill>
                        <a:latin typeface="+mn-lt"/>
                        <a:ea typeface="+mn-ea"/>
                        <a:cs typeface="+mn-cs"/>
                      </a:endParaRPr>
                    </a:p>
                  </a:txBody>
                  <a:tcPr marL="0" marR="0" marT="0" marB="0" anchor="ctr"/>
                </a:tc>
              </a:tr>
            </a:tbl>
          </a:graphicData>
        </a:graphic>
      </p:graphicFrame>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7416824" cy="381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98499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634082"/>
          </a:xfrm>
        </p:spPr>
        <p:txBody>
          <a:bodyPr>
            <a:normAutofit fontScale="90000"/>
          </a:bodyPr>
          <a:lstStyle/>
          <a:p>
            <a:r>
              <a:rPr lang="en-US" altLang="ko-KR" dirty="0" smtClean="0"/>
              <a:t>Background</a:t>
            </a:r>
            <a:endParaRPr lang="ko-KR" altLang="en-US" dirty="0"/>
          </a:p>
        </p:txBody>
      </p:sp>
      <p:sp>
        <p:nvSpPr>
          <p:cNvPr id="3" name="내용 개체 틀 2"/>
          <p:cNvSpPr>
            <a:spLocks noGrp="1"/>
          </p:cNvSpPr>
          <p:nvPr>
            <p:ph idx="1"/>
          </p:nvPr>
        </p:nvSpPr>
        <p:spPr>
          <a:xfrm>
            <a:off x="457200" y="1268761"/>
            <a:ext cx="8229600" cy="4032448"/>
          </a:xfrm>
          <a:ln>
            <a:noFill/>
          </a:ln>
        </p:spPr>
        <p:txBody>
          <a:bodyPr>
            <a:normAutofit lnSpcReduction="10000"/>
          </a:bodyPr>
          <a:lstStyle/>
          <a:p>
            <a:r>
              <a:rPr lang="en-US" altLang="ko-KR" sz="2400" b="1" u="sng" dirty="0"/>
              <a:t>Agreement:</a:t>
            </a:r>
            <a:endParaRPr lang="ko-KR" altLang="ko-KR" sz="2400" dirty="0"/>
          </a:p>
          <a:p>
            <a:pPr lvl="1"/>
            <a:r>
              <a:rPr lang="en-US" altLang="ko-KR" sz="2000" dirty="0"/>
              <a:t>The channel coding scheme for </a:t>
            </a:r>
            <a:r>
              <a:rPr lang="en-US" altLang="ko-KR" sz="2000" dirty="0" err="1"/>
              <a:t>eMBB</a:t>
            </a:r>
            <a:r>
              <a:rPr lang="en-US" altLang="ko-KR" sz="2000" dirty="0"/>
              <a:t> data is LDPC, at least for information block size &gt; X</a:t>
            </a:r>
            <a:endParaRPr lang="ko-KR" altLang="ko-KR" sz="2000" dirty="0"/>
          </a:p>
          <a:p>
            <a:pPr lvl="1"/>
            <a:r>
              <a:rPr lang="en-US" altLang="ko-KR" sz="2000" dirty="0"/>
              <a:t>FFS until RAN1#87 one of Polar, LDPC, Turbo is supported for information block size of </a:t>
            </a:r>
            <a:r>
              <a:rPr lang="en-US" altLang="ko-KR" sz="2000" dirty="0" err="1"/>
              <a:t>eMBB</a:t>
            </a:r>
            <a:r>
              <a:rPr lang="en-US" altLang="ko-KR" sz="2000" dirty="0"/>
              <a:t> data &lt;= X</a:t>
            </a:r>
            <a:endParaRPr lang="ko-KR" altLang="ko-KR" sz="2000" dirty="0"/>
          </a:p>
          <a:p>
            <a:pPr lvl="2"/>
            <a:r>
              <a:rPr lang="en-US" altLang="ko-KR" sz="1800" dirty="0"/>
              <a:t>The selection will focus on all categories of observation, including overall implementation complexity, regardless of the number of coding schemes in the resulting solution (except if other factors are generally roughly equal)</a:t>
            </a:r>
            <a:endParaRPr lang="ko-KR" altLang="ko-KR" sz="1800" dirty="0"/>
          </a:p>
          <a:p>
            <a:pPr lvl="1"/>
            <a:r>
              <a:rPr lang="en-US" altLang="ko-KR" sz="2000" dirty="0"/>
              <a:t>The value of X is FFS until RAN1#87, 128 &lt;= X &lt;= 1024 bits, taking complexity into account</a:t>
            </a:r>
            <a:endParaRPr lang="ko-KR" altLang="ko-KR" sz="2000" dirty="0"/>
          </a:p>
          <a:p>
            <a:pPr lvl="1"/>
            <a:r>
              <a:rPr lang="en-US" altLang="ko-KR" sz="2000" dirty="0"/>
              <a:t>The channel coding scheme(s) for URLLC, </a:t>
            </a:r>
            <a:r>
              <a:rPr lang="en-US" altLang="ko-KR" sz="2000" dirty="0" err="1"/>
              <a:t>mMTC</a:t>
            </a:r>
            <a:r>
              <a:rPr lang="en-US" altLang="ko-KR" sz="2000" dirty="0"/>
              <a:t> and control channels are FFS</a:t>
            </a:r>
            <a:endParaRPr lang="ko-KR" altLang="ko-KR" sz="2000" dirty="0"/>
          </a:p>
          <a:p>
            <a:endParaRPr lang="ko-KR" altLang="en-US" sz="2400" dirty="0"/>
          </a:p>
        </p:txBody>
      </p:sp>
    </p:spTree>
    <p:extLst>
      <p:ext uri="{BB962C8B-B14F-4D97-AF65-F5344CB8AC3E}">
        <p14:creationId xmlns:p14="http://schemas.microsoft.com/office/powerpoint/2010/main" val="305232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a:t>
            </a:r>
            <a:endParaRPr lang="en-US" dirty="0"/>
          </a:p>
        </p:txBody>
      </p:sp>
      <p:sp>
        <p:nvSpPr>
          <p:cNvPr id="3" name="Content Placeholder 2"/>
          <p:cNvSpPr>
            <a:spLocks noGrp="1"/>
          </p:cNvSpPr>
          <p:nvPr>
            <p:ph idx="1"/>
          </p:nvPr>
        </p:nvSpPr>
        <p:spPr/>
        <p:txBody>
          <a:bodyPr/>
          <a:lstStyle/>
          <a:p>
            <a:r>
              <a:rPr lang="en-US" b="1" u="sng" dirty="0" smtClean="0"/>
              <a:t>Observation 1:</a:t>
            </a:r>
          </a:p>
          <a:p>
            <a:pPr lvl="1"/>
            <a:r>
              <a:rPr lang="en-US" dirty="0" smtClean="0"/>
              <a:t>LDPC performance can be improved at small </a:t>
            </a:r>
            <a:r>
              <a:rPr lang="en-US" dirty="0" err="1" smtClean="0"/>
              <a:t>blocklengths</a:t>
            </a:r>
            <a:r>
              <a:rPr lang="en-US" dirty="0" smtClean="0"/>
              <a:t> if accounting for CRC size which normalizes false alarm rate, leading to competitive performance with Polar and Turbo codes.</a:t>
            </a:r>
            <a:endParaRPr lang="en-US" dirty="0"/>
          </a:p>
        </p:txBody>
      </p:sp>
    </p:spTree>
    <p:extLst>
      <p:ext uri="{BB962C8B-B14F-4D97-AF65-F5344CB8AC3E}">
        <p14:creationId xmlns:p14="http://schemas.microsoft.com/office/powerpoint/2010/main" val="2352367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for Observation 1</a:t>
            </a:r>
            <a:endParaRPr lang="ko-KR" altLang="en-US" dirty="0"/>
          </a:p>
        </p:txBody>
      </p:sp>
      <p:sp>
        <p:nvSpPr>
          <p:cNvPr id="5" name="내용 개체 틀 2"/>
          <p:cNvSpPr>
            <a:spLocks noGrp="1"/>
          </p:cNvSpPr>
          <p:nvPr>
            <p:ph idx="1"/>
          </p:nvPr>
        </p:nvSpPr>
        <p:spPr>
          <a:xfrm>
            <a:off x="457200" y="1600200"/>
            <a:ext cx="8229600" cy="3484983"/>
          </a:xfrm>
        </p:spPr>
        <p:txBody>
          <a:bodyPr>
            <a:normAutofit fontScale="70000" lnSpcReduction="20000"/>
          </a:bodyPr>
          <a:lstStyle/>
          <a:p>
            <a:r>
              <a:rPr lang="en-GB" altLang="ko-KR" dirty="0" smtClean="0"/>
              <a:t>Fair comparison under equal FAR (False Alarm Rate)</a:t>
            </a:r>
          </a:p>
          <a:p>
            <a:pPr lvl="1"/>
            <a:r>
              <a:rPr lang="en-US" altLang="ko-KR" dirty="0" smtClean="0"/>
              <a:t>LDPC:</a:t>
            </a:r>
            <a:endParaRPr lang="ko-KR" altLang="ko-KR" dirty="0" smtClean="0"/>
          </a:p>
          <a:p>
            <a:pPr lvl="2"/>
            <a:r>
              <a:rPr lang="en-US" altLang="ko-KR" dirty="0" smtClean="0"/>
              <a:t>Inherent error detection (parity check) to detect errors. </a:t>
            </a:r>
          </a:p>
          <a:p>
            <a:pPr lvl="2"/>
            <a:r>
              <a:rPr lang="en-US" altLang="ko-KR" dirty="0" smtClean="0"/>
              <a:t>The required CRC bits to support similar FAR (as in LTE) is lower compared to other codes. </a:t>
            </a:r>
            <a:endParaRPr lang="ko-KR" altLang="ko-KR" dirty="0" smtClean="0"/>
          </a:p>
          <a:p>
            <a:pPr lvl="1"/>
            <a:r>
              <a:rPr lang="en-US" altLang="ko-KR" dirty="0" smtClean="0"/>
              <a:t>Polar Code:</a:t>
            </a:r>
            <a:endParaRPr lang="ko-KR" altLang="ko-KR" dirty="0" smtClean="0"/>
          </a:p>
          <a:p>
            <a:pPr lvl="2"/>
            <a:r>
              <a:rPr lang="en-US" altLang="ko-KR" dirty="0" smtClean="0"/>
              <a:t>The error detection of CRC aided list decoders becomes poorer with increasing list size. </a:t>
            </a:r>
          </a:p>
          <a:p>
            <a:pPr lvl="2"/>
            <a:r>
              <a:rPr lang="en-US" altLang="ko-KR" dirty="0" smtClean="0"/>
              <a:t>Therefore, extra CRC bits are required to provide similar error detection statistics as LTE turbo codes</a:t>
            </a:r>
            <a:endParaRPr lang="ko-KR" altLang="ko-KR" dirty="0" smtClean="0"/>
          </a:p>
          <a:p>
            <a:pPr lvl="1"/>
            <a:r>
              <a:rPr lang="en-US" altLang="ko-KR" dirty="0" smtClean="0"/>
              <a:t>Turbo Code:</a:t>
            </a:r>
            <a:endParaRPr lang="ko-KR" altLang="ko-KR" dirty="0" smtClean="0"/>
          </a:p>
          <a:p>
            <a:pPr lvl="2"/>
            <a:r>
              <a:rPr lang="en-US" altLang="ko-KR" dirty="0" smtClean="0"/>
              <a:t>It does not have inherent error detection and has to rely on CRC bits to detect errors</a:t>
            </a:r>
          </a:p>
        </p:txBody>
      </p:sp>
      <p:graphicFrame>
        <p:nvGraphicFramePr>
          <p:cNvPr id="4" name="Table 5"/>
          <p:cNvGraphicFramePr>
            <a:graphicFrameLocks noGrp="1"/>
          </p:cNvGraphicFramePr>
          <p:nvPr>
            <p:extLst>
              <p:ext uri="{D42A27DB-BD31-4B8C-83A1-F6EECF244321}">
                <p14:modId xmlns:p14="http://schemas.microsoft.com/office/powerpoint/2010/main" val="1288871948"/>
              </p:ext>
            </p:extLst>
          </p:nvPr>
        </p:nvGraphicFramePr>
        <p:xfrm>
          <a:off x="683568" y="5157192"/>
          <a:ext cx="7920880" cy="1368150"/>
        </p:xfrm>
        <a:graphic>
          <a:graphicData uri="http://schemas.openxmlformats.org/drawingml/2006/table">
            <a:tbl>
              <a:tblPr firstRow="1" bandRow="1">
                <a:tableStyleId>{073A0DAA-6AF3-43AB-8588-CEC1D06C72B9}</a:tableStyleId>
              </a:tblPr>
              <a:tblGrid>
                <a:gridCol w="936104"/>
                <a:gridCol w="1080120"/>
                <a:gridCol w="5904656"/>
              </a:tblGrid>
              <a:tr h="268769">
                <a:tc>
                  <a:txBody>
                    <a:bodyPr/>
                    <a:lstStyle/>
                    <a:p>
                      <a:pPr algn="ctr"/>
                      <a:r>
                        <a:rPr lang="en-US" sz="1100" i="1" dirty="0" smtClean="0"/>
                        <a:t>  Company </a:t>
                      </a:r>
                      <a:endParaRPr lang="en-US" sz="1100" b="1"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1" i="1" dirty="0">
                        <a:latin typeface="+mn-lt"/>
                      </a:endParaRPr>
                    </a:p>
                  </a:txBody>
                  <a:tcPr marL="0" marR="0" marT="0" marB="0" anchor="ctr"/>
                </a:tc>
                <a:tc>
                  <a:txBody>
                    <a:bodyPr/>
                    <a:lstStyle/>
                    <a:p>
                      <a:pPr algn="ctr"/>
                      <a:r>
                        <a:rPr lang="en-US" sz="1100" i="1" dirty="0" smtClean="0"/>
                        <a:t> Observations</a:t>
                      </a:r>
                      <a:endParaRPr lang="en-US" sz="1100" b="1" i="1" dirty="0">
                        <a:latin typeface="+mn-lt"/>
                      </a:endParaRPr>
                    </a:p>
                  </a:txBody>
                  <a:tcPr marL="0" marR="0" marT="0" marB="0" anchor="ctr"/>
                </a:tc>
              </a:tr>
              <a:tr h="268769">
                <a:tc>
                  <a:txBody>
                    <a:bodyPr/>
                    <a:lstStyle/>
                    <a:p>
                      <a:r>
                        <a:rPr lang="en-US" altLang="ko-KR" sz="1100" dirty="0" smtClean="0"/>
                        <a:t>  Ericsson</a:t>
                      </a:r>
                      <a:endParaRPr lang="en-US" altLang="ko-KR" sz="1100" b="0" dirty="0">
                        <a:latin typeface="+mn-lt"/>
                      </a:endParaRPr>
                    </a:p>
                  </a:txBody>
                  <a:tcPr marL="0" marR="0" marT="0" marB="0" anchor="ctr"/>
                </a:tc>
                <a:tc>
                  <a:txBody>
                    <a:bodyPr/>
                    <a:lstStyle/>
                    <a:p>
                      <a:pPr marL="0" algn="l" defTabSz="914400" rtl="0" eaLnBrk="1" latinLnBrk="0" hangingPunct="1"/>
                      <a:r>
                        <a:rPr lang="de-DE" altLang="ko-KR" sz="1100" dirty="0" smtClean="0"/>
                        <a:t>R1-1611327</a:t>
                      </a:r>
                      <a:endParaRPr lang="en-US" sz="1100" b="0" kern="1200" dirty="0">
                        <a:solidFill>
                          <a:schemeClr val="dk1"/>
                        </a:solidFill>
                        <a:latin typeface="+mn-lt"/>
                        <a:ea typeface="+mn-ea"/>
                        <a:cs typeface="+mn-cs"/>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100" kern="1200" dirty="0" smtClean="0"/>
                        <a:t> Inherent LDPC parity check sum allows LDPC codes to use fewer CRC bits than other coding candidates.</a:t>
                      </a:r>
                      <a:endParaRPr lang="en-US" altLang="ko-KR" sz="1100" kern="1200" dirty="0">
                        <a:solidFill>
                          <a:schemeClr val="dk1"/>
                        </a:solidFill>
                        <a:latin typeface="+mn-lt"/>
                        <a:ea typeface="+mn-ea"/>
                        <a:cs typeface="+mn-cs"/>
                      </a:endParaRPr>
                    </a:p>
                  </a:txBody>
                  <a:tcPr marL="0" marR="0" marT="0" marB="0" anchor="ctr"/>
                </a:tc>
              </a:tr>
              <a:tr h="268769">
                <a:tc>
                  <a:txBody>
                    <a:bodyPr/>
                    <a:lstStyle/>
                    <a:p>
                      <a:r>
                        <a:rPr lang="de-DE" altLang="ko-KR" sz="1100" dirty="0" smtClean="0"/>
                        <a:t>  Samsung</a:t>
                      </a:r>
                      <a:endParaRPr lang="en-US" sz="1100" b="0" dirty="0">
                        <a:latin typeface="+mn-lt"/>
                      </a:endParaRPr>
                    </a:p>
                  </a:txBody>
                  <a:tcPr marL="0" marR="0" marT="0" marB="0" anchor="ctr"/>
                </a:tc>
                <a:tc>
                  <a:txBody>
                    <a:bodyPr/>
                    <a:lstStyle/>
                    <a:p>
                      <a:pPr marL="0" algn="l" defTabSz="914400" rtl="0" eaLnBrk="1" latinLnBrk="0" hangingPunct="1"/>
                      <a:r>
                        <a:rPr lang="en-GB" altLang="ko-KR" sz="1100" kern="1200" dirty="0" smtClean="0"/>
                        <a:t>R1-1612550</a:t>
                      </a:r>
                      <a:endParaRPr lang="ko-KR" altLang="ko-KR" sz="1100" b="0" kern="1200" dirty="0">
                        <a:solidFill>
                          <a:schemeClr val="dk1"/>
                        </a:solidFill>
                        <a:latin typeface="+mn-lt"/>
                        <a:ea typeface="+mn-ea"/>
                        <a:cs typeface="+mn-cs"/>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ko-KR" sz="1100" kern="1200" dirty="0" smtClean="0"/>
                        <a:t> LDPC codes usually can provide a certain level of FAR without CRC bits. </a:t>
                      </a:r>
                      <a:endParaRPr lang="ko-KR" altLang="ko-KR" sz="1100" kern="1200" dirty="0">
                        <a:solidFill>
                          <a:schemeClr val="dk1"/>
                        </a:solidFill>
                        <a:latin typeface="+mn-lt"/>
                        <a:ea typeface="+mn-ea"/>
                        <a:cs typeface="+mn-cs"/>
                      </a:endParaRPr>
                    </a:p>
                  </a:txBody>
                  <a:tcPr marL="0" marR="0" marT="0" marB="0" anchor="ctr"/>
                </a:tc>
              </a:tr>
              <a:tr h="268769">
                <a:tc>
                  <a:txBody>
                    <a:bodyPr/>
                    <a:lstStyle/>
                    <a:p>
                      <a:r>
                        <a:rPr lang="en-GB" altLang="ko-KR" sz="1100" dirty="0" smtClean="0"/>
                        <a:t>  Nokia</a:t>
                      </a:r>
                      <a:endParaRPr lang="en-US" sz="1100" b="0" dirty="0">
                        <a:latin typeface="+mn-lt"/>
                      </a:endParaRPr>
                    </a:p>
                  </a:txBody>
                  <a:tcPr marL="0" marR="0" marT="0" marB="0" anchor="ctr"/>
                </a:tc>
                <a:tc>
                  <a:txBody>
                    <a:bodyPr/>
                    <a:lstStyle/>
                    <a:p>
                      <a:pPr marL="0" algn="l" defTabSz="914400" rtl="0" eaLnBrk="1" latinLnBrk="0" hangingPunct="1"/>
                      <a:r>
                        <a:rPr lang="en-GB" altLang="ko-KR" sz="1100" dirty="0" smtClean="0"/>
                        <a:t>R1-1612276</a:t>
                      </a:r>
                      <a:endParaRPr lang="ko-KR" altLang="ko-KR" sz="1100" b="0" kern="1200" dirty="0">
                        <a:solidFill>
                          <a:schemeClr val="dk1"/>
                        </a:solidFill>
                        <a:latin typeface="+mn-lt"/>
                        <a:ea typeface="+mn-ea"/>
                        <a:cs typeface="+mn-cs"/>
                      </a:endParaRPr>
                    </a:p>
                  </a:txBody>
                  <a:tcPr marL="0" marR="0" marT="0" marB="0" anchor="ctr"/>
                </a:tc>
                <a:tc>
                  <a:txBody>
                    <a:bodyPr/>
                    <a:lstStyle/>
                    <a:p>
                      <a:r>
                        <a:rPr lang="en-US" altLang="ko-KR" sz="1100" kern="1200" dirty="0" smtClean="0">
                          <a:effectLst/>
                        </a:rPr>
                        <a:t> </a:t>
                      </a:r>
                      <a:r>
                        <a:rPr lang="en-US" altLang="ko-KR" sz="1100" kern="1200" dirty="0" smtClean="0"/>
                        <a:t>LDPC can use inherent error detection (parity check) to detect errors. </a:t>
                      </a:r>
                      <a:endParaRPr lang="ko-KR" altLang="ko-KR" sz="1100" kern="1200" dirty="0">
                        <a:solidFill>
                          <a:schemeClr val="dk1"/>
                        </a:solidFill>
                        <a:latin typeface="+mn-lt"/>
                        <a:ea typeface="+mn-ea"/>
                        <a:cs typeface="+mn-cs"/>
                      </a:endParaRPr>
                    </a:p>
                  </a:txBody>
                  <a:tcPr marL="0" marR="0" marT="0" marB="0" anchor="ctr"/>
                </a:tc>
              </a:tr>
              <a:tr h="293074">
                <a:tc>
                  <a:txBody>
                    <a:bodyPr/>
                    <a:lstStyle/>
                    <a:p>
                      <a:r>
                        <a:rPr lang="en-US" sz="1100" b="0" baseline="0" dirty="0" smtClean="0">
                          <a:latin typeface="+mn-lt"/>
                        </a:rPr>
                        <a:t> ZTE</a:t>
                      </a:r>
                      <a:endParaRPr lang="en-US" sz="1100" b="0" dirty="0">
                        <a:latin typeface="+mn-lt"/>
                      </a:endParaRPr>
                    </a:p>
                  </a:txBody>
                  <a:tcPr marL="0" marR="0" marT="0" marB="0" anchor="ctr"/>
                </a:tc>
                <a:tc>
                  <a:txBody>
                    <a:bodyPr/>
                    <a:lstStyle/>
                    <a:p>
                      <a:pPr marL="0" algn="l" defTabSz="914400" rtl="0" eaLnBrk="1" latinLnBrk="0" hangingPunct="1"/>
                      <a:r>
                        <a:rPr lang="en-US" altLang="ko-KR" sz="1100" b="0" kern="1200" dirty="0" smtClean="0">
                          <a:solidFill>
                            <a:schemeClr val="dk1"/>
                          </a:solidFill>
                          <a:latin typeface="+mn-lt"/>
                          <a:ea typeface="+mn-ea"/>
                          <a:cs typeface="+mn-cs"/>
                        </a:rPr>
                        <a:t>R1-1611109</a:t>
                      </a:r>
                      <a:endParaRPr lang="ko-KR" altLang="ko-KR" sz="1100" b="0" kern="1200" dirty="0">
                        <a:solidFill>
                          <a:schemeClr val="dk1"/>
                        </a:solidFill>
                        <a:latin typeface="+mn-lt"/>
                        <a:ea typeface="+mn-ea"/>
                        <a:cs typeface="+mn-cs"/>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100" kern="1200" dirty="0" smtClean="0">
                          <a:solidFill>
                            <a:schemeClr val="dk1"/>
                          </a:solidFill>
                          <a:effectLst/>
                          <a:latin typeface="+mn-lt"/>
                          <a:ea typeface="+mn-ea"/>
                          <a:cs typeface="+mn-cs"/>
                        </a:rPr>
                        <a:t> </a:t>
                      </a:r>
                      <a:r>
                        <a:rPr lang="en-GB" altLang="ko-KR" sz="1100" kern="1200" dirty="0" smtClean="0">
                          <a:solidFill>
                            <a:schemeClr val="dk1"/>
                          </a:solidFill>
                          <a:effectLst/>
                          <a:latin typeface="+mn-lt"/>
                          <a:ea typeface="+mn-ea"/>
                          <a:cs typeface="+mn-cs"/>
                        </a:rPr>
                        <a:t>For LDPC code, the FAR performance of 12 bit CRC with H*CT=0 aided is superior to that of 16 bit CRC.</a:t>
                      </a:r>
                      <a:endParaRPr lang="ko-KR" altLang="ko-KR" sz="1100" kern="1200" dirty="0">
                        <a:solidFill>
                          <a:schemeClr val="dk1"/>
                        </a:solidFill>
                        <a:latin typeface="+mn-lt"/>
                        <a:ea typeface="+mn-ea"/>
                        <a:cs typeface="+mn-cs"/>
                      </a:endParaRPr>
                    </a:p>
                  </a:txBody>
                  <a:tcPr marL="0" marR="0" marT="0" marB="0" anchor="ctr"/>
                </a:tc>
              </a:tr>
            </a:tbl>
          </a:graphicData>
        </a:graphic>
      </p:graphicFrame>
    </p:spTree>
    <p:extLst>
      <p:ext uri="{BB962C8B-B14F-4D97-AF65-F5344CB8AC3E}">
        <p14:creationId xmlns:p14="http://schemas.microsoft.com/office/powerpoint/2010/main" val="13759216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Background for Observation </a:t>
            </a:r>
            <a:r>
              <a:rPr lang="en-US" altLang="ko-KR" dirty="0" smtClean="0"/>
              <a:t>1, cont.</a:t>
            </a:r>
            <a:endParaRPr lang="ko-KR" altLang="en-US" dirty="0"/>
          </a:p>
        </p:txBody>
      </p:sp>
      <p:sp>
        <p:nvSpPr>
          <p:cNvPr id="5" name="내용 개체 틀 2"/>
          <p:cNvSpPr>
            <a:spLocks noGrp="1"/>
          </p:cNvSpPr>
          <p:nvPr>
            <p:ph idx="1"/>
          </p:nvPr>
        </p:nvSpPr>
        <p:spPr>
          <a:xfrm>
            <a:off x="457200" y="1600201"/>
            <a:ext cx="8229600" cy="834464"/>
          </a:xfrm>
        </p:spPr>
        <p:txBody>
          <a:bodyPr>
            <a:normAutofit fontScale="62500" lnSpcReduction="20000"/>
          </a:bodyPr>
          <a:lstStyle/>
          <a:p>
            <a:r>
              <a:rPr lang="en-US" altLang="ko-KR" dirty="0" smtClean="0"/>
              <a:t>LDPC performs better than LTE Turbo codes and Polar codes for information block sizes below 1024 bits, when </a:t>
            </a:r>
            <a:r>
              <a:rPr lang="en-GB" altLang="ko-KR" dirty="0"/>
              <a:t>f</a:t>
            </a:r>
            <a:r>
              <a:rPr lang="en-GB" altLang="ko-KR" dirty="0" smtClean="0"/>
              <a:t>air </a:t>
            </a:r>
            <a:r>
              <a:rPr lang="en-GB" altLang="ko-KR" dirty="0"/>
              <a:t>comparison under equal FAR</a:t>
            </a:r>
            <a:r>
              <a:rPr lang="en-US" altLang="ko-KR" dirty="0" smtClean="0"/>
              <a:t> is considered</a:t>
            </a:r>
          </a:p>
        </p:txBody>
      </p:sp>
      <p:graphicFrame>
        <p:nvGraphicFramePr>
          <p:cNvPr id="7" name="Table 5"/>
          <p:cNvGraphicFramePr>
            <a:graphicFrameLocks noGrp="1"/>
          </p:cNvGraphicFramePr>
          <p:nvPr>
            <p:extLst>
              <p:ext uri="{D42A27DB-BD31-4B8C-83A1-F6EECF244321}">
                <p14:modId xmlns:p14="http://schemas.microsoft.com/office/powerpoint/2010/main" val="3323230200"/>
              </p:ext>
            </p:extLst>
          </p:nvPr>
        </p:nvGraphicFramePr>
        <p:xfrm>
          <a:off x="323528" y="5661248"/>
          <a:ext cx="8423185" cy="1080120"/>
        </p:xfrm>
        <a:graphic>
          <a:graphicData uri="http://schemas.openxmlformats.org/drawingml/2006/table">
            <a:tbl>
              <a:tblPr firstRow="1" bandRow="1">
                <a:tableStyleId>{073A0DAA-6AF3-43AB-8588-CEC1D06C72B9}</a:tableStyleId>
              </a:tblPr>
              <a:tblGrid>
                <a:gridCol w="844181"/>
                <a:gridCol w="995467"/>
                <a:gridCol w="6583537"/>
              </a:tblGrid>
              <a:tr h="233940">
                <a:tc>
                  <a:txBody>
                    <a:bodyPr/>
                    <a:lstStyle/>
                    <a:p>
                      <a:pPr algn="ctr"/>
                      <a:r>
                        <a:rPr lang="en-US" sz="1100" i="1" dirty="0" smtClean="0"/>
                        <a:t>Company </a:t>
                      </a:r>
                      <a:endParaRPr lang="en-US" sz="1100" b="0"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0" i="1" dirty="0">
                        <a:latin typeface="+mn-lt"/>
                      </a:endParaRPr>
                    </a:p>
                  </a:txBody>
                  <a:tcPr marL="0" marR="0" marT="0" marB="0" anchor="ctr"/>
                </a:tc>
                <a:tc>
                  <a:txBody>
                    <a:bodyPr/>
                    <a:lstStyle/>
                    <a:p>
                      <a:pPr algn="ctr"/>
                      <a:r>
                        <a:rPr lang="en-US" sz="1100" i="1" dirty="0" smtClean="0"/>
                        <a:t>Observations</a:t>
                      </a:r>
                      <a:endParaRPr lang="en-US" sz="1100" b="0" i="1" dirty="0">
                        <a:latin typeface="+mn-lt"/>
                      </a:endParaRPr>
                    </a:p>
                  </a:txBody>
                  <a:tcPr marL="0" marR="0" marT="0" marB="0" anchor="ctr"/>
                </a:tc>
              </a:tr>
              <a:tr h="338472">
                <a:tc>
                  <a:txBody>
                    <a:bodyPr/>
                    <a:lstStyle/>
                    <a:p>
                      <a:r>
                        <a:rPr lang="en-US" altLang="ko-KR" sz="1100" dirty="0" smtClean="0"/>
                        <a:t> Nokia,</a:t>
                      </a:r>
                      <a:r>
                        <a:rPr lang="en-US" altLang="ko-KR" sz="1100" baseline="0" dirty="0" smtClean="0"/>
                        <a:t> ASB</a:t>
                      </a:r>
                      <a:endParaRPr lang="en-US" altLang="ko-KR" sz="1100" b="0" dirty="0">
                        <a:latin typeface="+mn-lt"/>
                      </a:endParaRPr>
                    </a:p>
                  </a:txBody>
                  <a:tcPr marL="0" marR="0" marT="0" marB="0" anchor="ctr"/>
                </a:tc>
                <a:tc>
                  <a:txBody>
                    <a:bodyPr/>
                    <a:lstStyle/>
                    <a:p>
                      <a:pPr marL="0" algn="l" defTabSz="914400" rtl="0" eaLnBrk="1" latinLnBrk="0" hangingPunct="1"/>
                      <a:r>
                        <a:rPr lang="en-GB" altLang="ko-KR" sz="1100" kern="1200" dirty="0" smtClean="0"/>
                        <a:t>R1-1612276</a:t>
                      </a:r>
                      <a:endParaRPr lang="en-US" sz="1100" b="0" kern="1200" dirty="0">
                        <a:solidFill>
                          <a:schemeClr val="dk1"/>
                        </a:solidFill>
                        <a:latin typeface="+mn-lt"/>
                        <a:ea typeface="+mn-ea"/>
                        <a:cs typeface="+mn-cs"/>
                      </a:endParaRPr>
                    </a:p>
                  </a:txBody>
                  <a:tcPr marL="0" marR="0" marT="0" marB="0" anchor="ct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GB" altLang="ko-KR" sz="1100" kern="1200" dirty="0" smtClean="0">
                          <a:effectLst/>
                        </a:rPr>
                        <a:t>Considering all block sizes, LDPC shows very good performance for all code rates that are in interest for </a:t>
                      </a:r>
                      <a:r>
                        <a:rPr lang="en-GB" altLang="ko-KR" sz="1100" kern="1200" dirty="0" err="1" smtClean="0">
                          <a:effectLst/>
                        </a:rPr>
                        <a:t>eMBB</a:t>
                      </a:r>
                      <a:r>
                        <a:rPr lang="en-GB" altLang="ko-KR" sz="1100" kern="1200" dirty="0" smtClean="0">
                          <a:effectLst/>
                        </a:rPr>
                        <a:t> data</a:t>
                      </a:r>
                      <a:endParaRPr lang="en-US" altLang="ko-KR" sz="1100" b="0" i="0" kern="1200" dirty="0">
                        <a:solidFill>
                          <a:schemeClr val="dk1"/>
                        </a:solidFill>
                        <a:effectLst/>
                        <a:latin typeface="+mn-lt"/>
                        <a:ea typeface="+mn-ea"/>
                        <a:cs typeface="+mn-cs"/>
                      </a:endParaRPr>
                    </a:p>
                  </a:txBody>
                  <a:tcPr marL="0" marR="0" marT="0" marB="0" anchor="ctr"/>
                </a:tc>
              </a:tr>
              <a:tr h="507708">
                <a:tc>
                  <a:txBody>
                    <a:bodyPr/>
                    <a:lstStyle/>
                    <a:p>
                      <a:r>
                        <a:rPr lang="en-US" sz="1100" dirty="0" smtClean="0"/>
                        <a:t> Samsung</a:t>
                      </a:r>
                      <a:endParaRPr lang="en-US" sz="1100" b="0" dirty="0">
                        <a:latin typeface="+mn-lt"/>
                      </a:endParaRPr>
                    </a:p>
                  </a:txBody>
                  <a:tcPr marL="0" marR="0" marT="0" marB="0" anchor="ctr"/>
                </a:tc>
                <a:tc>
                  <a:txBody>
                    <a:bodyPr/>
                    <a:lstStyle/>
                    <a:p>
                      <a:pPr marL="0" algn="l" defTabSz="914400" rtl="0" eaLnBrk="1" latinLnBrk="0" hangingPunct="1"/>
                      <a:r>
                        <a:rPr lang="en-GB" altLang="ko-KR" sz="1100" kern="1200" dirty="0" smtClean="0"/>
                        <a:t>R1-1612550</a:t>
                      </a:r>
                      <a:endParaRPr lang="ko-KR" altLang="ko-KR" sz="1100" b="0" kern="1200" dirty="0">
                        <a:solidFill>
                          <a:schemeClr val="dk1"/>
                        </a:solidFill>
                        <a:latin typeface="+mn-lt"/>
                        <a:ea typeface="+mn-ea"/>
                        <a:cs typeface="+mn-cs"/>
                      </a:endParaRPr>
                    </a:p>
                  </a:txBody>
                  <a:tcPr marL="0" marR="0" marT="0" marB="0" anchor="ctr"/>
                </a:tc>
                <a:tc>
                  <a:txBody>
                    <a:bodyPr/>
                    <a:lstStyle/>
                    <a:p>
                      <a:r>
                        <a:rPr lang="en-GB" altLang="ko-KR" sz="1100" kern="1200" dirty="0" smtClean="0">
                          <a:effectLst/>
                        </a:rPr>
                        <a:t>When false alarm rates and decoding complexity are the same, the performance of polar codes with list-4 decoding and LDPC codes with offset MS decoding is comparable for short information block size K&lt;1000.</a:t>
                      </a:r>
                      <a:endParaRPr lang="ko-KR" altLang="ko-KR" sz="1100" b="0" i="0" kern="1200" dirty="0">
                        <a:solidFill>
                          <a:schemeClr val="dk1"/>
                        </a:solidFill>
                        <a:effectLst/>
                        <a:latin typeface="+mn-lt"/>
                        <a:ea typeface="+mn-ea"/>
                        <a:cs typeface="+mn-cs"/>
                      </a:endParaRPr>
                    </a:p>
                  </a:txBody>
                  <a:tcPr marL="0" marR="0" marT="0" marB="0" anchor="ctr"/>
                </a:tc>
              </a:tr>
            </a:tbl>
          </a:graphicData>
        </a:graphic>
      </p:graphicFrame>
      <p:sp>
        <p:nvSpPr>
          <p:cNvPr id="9" name="직사각형 8"/>
          <p:cNvSpPr/>
          <p:nvPr/>
        </p:nvSpPr>
        <p:spPr>
          <a:xfrm>
            <a:off x="3347864" y="5229200"/>
            <a:ext cx="4896544" cy="432048"/>
          </a:xfrm>
          <a:prstGeom prst="rect">
            <a:avLst/>
          </a:prstGeom>
        </p:spPr>
        <p:txBody>
          <a:bodyPr lIns="72000" tIns="72000" rIns="36000" bIns="0">
            <a:noAutofit/>
          </a:bodyPr>
          <a:lstStyle/>
          <a:p>
            <a:pPr>
              <a:lnSpc>
                <a:spcPts val="500"/>
              </a:lnSpc>
              <a:spcBef>
                <a:spcPts val="1000"/>
              </a:spcBef>
            </a:pPr>
            <a:r>
              <a:rPr lang="en-US" altLang="ko-KR" sz="900" dirty="0" smtClean="0"/>
              <a:t>R1-1612550</a:t>
            </a:r>
            <a:r>
              <a:rPr lang="en-US" altLang="ko-KR" sz="900" dirty="0"/>
              <a:t>, "Short-length LDPC Codes for NR", RAN1 #87, Samsung </a:t>
            </a:r>
            <a:endParaRPr lang="en-US" altLang="ko-KR" sz="900" dirty="0" smtClean="0"/>
          </a:p>
          <a:p>
            <a:pPr>
              <a:lnSpc>
                <a:spcPts val="500"/>
              </a:lnSpc>
              <a:spcBef>
                <a:spcPts val="1000"/>
              </a:spcBef>
            </a:pPr>
            <a:r>
              <a:rPr lang="en-US" altLang="ko-KR" sz="900" dirty="0"/>
              <a:t>R1-1613043</a:t>
            </a:r>
            <a:r>
              <a:rPr lang="en-US" altLang="ko-KR" sz="900" dirty="0" smtClean="0"/>
              <a:t>, "</a:t>
            </a:r>
            <a:r>
              <a:rPr lang="en-US" altLang="ko-KR" sz="900" dirty="0"/>
              <a:t>Performance Comparison of Short Length LDPC and Polar Codes</a:t>
            </a:r>
            <a:r>
              <a:rPr lang="en-US" altLang="ko-KR" sz="900" dirty="0" smtClean="0"/>
              <a:t>", </a:t>
            </a:r>
            <a:r>
              <a:rPr lang="en-US" altLang="ko-KR" sz="900" dirty="0"/>
              <a:t>RAN1 #87, </a:t>
            </a:r>
            <a:r>
              <a:rPr lang="en-US" altLang="ko-KR" sz="900" dirty="0" smtClean="0"/>
              <a:t>Samsung</a:t>
            </a:r>
            <a:endParaRPr lang="en-US" sz="900" dirty="0"/>
          </a:p>
        </p:txBody>
      </p:sp>
      <p:sp>
        <p:nvSpPr>
          <p:cNvPr id="3"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직사각형 3"/>
          <p:cNvSpPr/>
          <p:nvPr/>
        </p:nvSpPr>
        <p:spPr>
          <a:xfrm>
            <a:off x="1457984" y="4860868"/>
            <a:ext cx="1673856" cy="307777"/>
          </a:xfrm>
          <a:prstGeom prst="rect">
            <a:avLst/>
          </a:prstGeom>
        </p:spPr>
        <p:txBody>
          <a:bodyPr wrap="none">
            <a:spAutoFit/>
          </a:bodyPr>
          <a:lstStyle/>
          <a:p>
            <a:r>
              <a:rPr lang="en-GB" altLang="ko-KR" sz="1400" b="1" dirty="0" smtClean="0"/>
              <a:t>R=2/3, 3/4, 5/6, 8/9</a:t>
            </a:r>
            <a:endParaRPr lang="ko-KR" altLang="ko-KR" sz="1400" b="1" dirty="0"/>
          </a:p>
        </p:txBody>
      </p:sp>
      <p:sp>
        <p:nvSpPr>
          <p:cNvPr id="6" name="직사각형 5"/>
          <p:cNvSpPr/>
          <p:nvPr/>
        </p:nvSpPr>
        <p:spPr>
          <a:xfrm>
            <a:off x="5980941" y="4860868"/>
            <a:ext cx="1673856" cy="307777"/>
          </a:xfrm>
          <a:prstGeom prst="rect">
            <a:avLst/>
          </a:prstGeom>
        </p:spPr>
        <p:txBody>
          <a:bodyPr wrap="none">
            <a:spAutoFit/>
          </a:bodyPr>
          <a:lstStyle/>
          <a:p>
            <a:r>
              <a:rPr lang="en-GB" altLang="ko-KR" sz="1400" b="1" dirty="0"/>
              <a:t>R=1/5, 1/3, 2/5, 1/2</a:t>
            </a:r>
            <a:endParaRPr lang="en-US" sz="1400" b="1"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2495220"/>
            <a:ext cx="4498438" cy="2402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6606" y="2495221"/>
            <a:ext cx="4529890" cy="2402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519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p:txBody>
          <a:bodyPr/>
          <a:lstStyle/>
          <a:p>
            <a:r>
              <a:rPr lang="en-US" b="1" u="sng" dirty="0" smtClean="0"/>
              <a:t>Observation 2:</a:t>
            </a:r>
          </a:p>
          <a:p>
            <a:pPr lvl="1"/>
            <a:r>
              <a:rPr lang="en-US" dirty="0" smtClean="0"/>
              <a:t>LDPC IR HARQ provides more robustness and can address diversity issues reported with Polar incremental-freezing (IF) HARQ.</a:t>
            </a:r>
            <a:endParaRPr lang="en-US" dirty="0"/>
          </a:p>
        </p:txBody>
      </p:sp>
    </p:spTree>
    <p:extLst>
      <p:ext uri="{BB962C8B-B14F-4D97-AF65-F5344CB8AC3E}">
        <p14:creationId xmlns:p14="http://schemas.microsoft.com/office/powerpoint/2010/main" val="2395218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on Observation 2</a:t>
            </a:r>
            <a:endParaRPr lang="ko-KR" altLang="en-US" dirty="0"/>
          </a:p>
        </p:txBody>
      </p:sp>
      <p:sp>
        <p:nvSpPr>
          <p:cNvPr id="3" name="내용 개체 틀 2"/>
          <p:cNvSpPr>
            <a:spLocks noGrp="1"/>
          </p:cNvSpPr>
          <p:nvPr>
            <p:ph idx="1"/>
          </p:nvPr>
        </p:nvSpPr>
        <p:spPr>
          <a:xfrm>
            <a:off x="457200" y="1255452"/>
            <a:ext cx="8229600" cy="1021419"/>
          </a:xfrm>
        </p:spPr>
        <p:txBody>
          <a:bodyPr>
            <a:normAutofit fontScale="62500" lnSpcReduction="20000"/>
          </a:bodyPr>
          <a:lstStyle/>
          <a:p>
            <a:r>
              <a:rPr lang="en-US" altLang="ko-KR" dirty="0" smtClean="0"/>
              <a:t>LDPC IR-HARQ shows better diversity gain, adopts dynamic HARQ easily</a:t>
            </a:r>
          </a:p>
          <a:p>
            <a:r>
              <a:rPr lang="en-US" altLang="ko-KR" dirty="0" smtClean="0"/>
              <a:t>Polar IF-HARQ has fundamental limitation from its structure, which causes increase in the complexity/latency and lacks diversity gain </a:t>
            </a:r>
          </a:p>
          <a:p>
            <a:endParaRPr lang="en-US" altLang="ko-KR" dirty="0" smtClean="0"/>
          </a:p>
          <a:p>
            <a:endParaRPr lang="en-US" altLang="ko-KR" dirty="0" smtClean="0"/>
          </a:p>
        </p:txBody>
      </p:sp>
      <p:graphicFrame>
        <p:nvGraphicFramePr>
          <p:cNvPr id="4" name="Table 5"/>
          <p:cNvGraphicFramePr>
            <a:graphicFrameLocks noGrp="1"/>
          </p:cNvGraphicFramePr>
          <p:nvPr>
            <p:extLst>
              <p:ext uri="{D42A27DB-BD31-4B8C-83A1-F6EECF244321}">
                <p14:modId xmlns:p14="http://schemas.microsoft.com/office/powerpoint/2010/main" val="2104397761"/>
              </p:ext>
            </p:extLst>
          </p:nvPr>
        </p:nvGraphicFramePr>
        <p:xfrm>
          <a:off x="251520" y="5003832"/>
          <a:ext cx="8712969" cy="1809544"/>
        </p:xfrm>
        <a:graphic>
          <a:graphicData uri="http://schemas.openxmlformats.org/drawingml/2006/table">
            <a:tbl>
              <a:tblPr firstRow="1" bandRow="1">
                <a:tableStyleId>{073A0DAA-6AF3-43AB-8588-CEC1D06C72B9}</a:tableStyleId>
              </a:tblPr>
              <a:tblGrid>
                <a:gridCol w="720080"/>
                <a:gridCol w="864096"/>
                <a:gridCol w="7128793"/>
              </a:tblGrid>
              <a:tr h="250772">
                <a:tc>
                  <a:txBody>
                    <a:bodyPr/>
                    <a:lstStyle/>
                    <a:p>
                      <a:pPr algn="ctr"/>
                      <a:r>
                        <a:rPr lang="en-US" sz="1100" i="1" dirty="0" smtClean="0"/>
                        <a:t>Company </a:t>
                      </a:r>
                      <a:endParaRPr lang="en-US" sz="1100" b="0"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0" i="1" dirty="0">
                        <a:latin typeface="+mn-lt"/>
                      </a:endParaRPr>
                    </a:p>
                  </a:txBody>
                  <a:tcPr marL="0" marR="0" marT="0" marB="0" anchor="ctr"/>
                </a:tc>
                <a:tc>
                  <a:txBody>
                    <a:bodyPr/>
                    <a:lstStyle/>
                    <a:p>
                      <a:pPr algn="ctr"/>
                      <a:r>
                        <a:rPr lang="en-US" sz="1200" i="1" dirty="0" smtClean="0"/>
                        <a:t>Observations</a:t>
                      </a:r>
                      <a:endParaRPr lang="en-US" sz="1200" b="0" i="1" dirty="0">
                        <a:latin typeface="+mn-lt"/>
                      </a:endParaRPr>
                    </a:p>
                  </a:txBody>
                  <a:tcPr marL="0" marR="0" marT="0" marB="0" anchor="ctr"/>
                </a:tc>
              </a:tr>
              <a:tr h="243346">
                <a:tc>
                  <a:txBody>
                    <a:bodyPr/>
                    <a:lstStyle/>
                    <a:p>
                      <a:r>
                        <a:rPr lang="en-US" altLang="ko-KR" sz="1050" dirty="0" smtClean="0"/>
                        <a:t> Ericsson</a:t>
                      </a:r>
                      <a:endParaRPr lang="en-US" sz="1050" b="0" dirty="0">
                        <a:latin typeface="+mn-lt"/>
                      </a:endParaRPr>
                    </a:p>
                  </a:txBody>
                  <a:tcPr marL="0" marR="0" marT="0" marB="0" anchor="ctr"/>
                </a:tc>
                <a:tc>
                  <a:txBody>
                    <a:bodyPr/>
                    <a:lstStyle/>
                    <a:p>
                      <a:r>
                        <a:rPr lang="en-US" altLang="ko-KR" sz="1050" dirty="0" smtClean="0"/>
                        <a:t>R1-1611320</a:t>
                      </a:r>
                      <a:endParaRPr lang="en-US" sz="1050" b="0" dirty="0">
                        <a:latin typeface="+mn-lt"/>
                      </a:endParaRPr>
                    </a:p>
                  </a:txBody>
                  <a:tcPr marL="0" marR="0" marT="0" marB="0" anchor="ctr"/>
                </a:tc>
                <a:tc>
                  <a:txBody>
                    <a:bodyPr/>
                    <a:lstStyle/>
                    <a:p>
                      <a:r>
                        <a:rPr lang="en-US" altLang="ko-KR" sz="1050" kern="1200" dirty="0" smtClean="0"/>
                        <a:t>To date, Polar codes do not have an effective HARQ-IR scheme considering performance and implementation</a:t>
                      </a:r>
                      <a:endParaRPr lang="en-US" sz="1050" b="0" kern="1200" dirty="0">
                        <a:solidFill>
                          <a:schemeClr val="dk1"/>
                        </a:solidFill>
                        <a:latin typeface="+mn-lt"/>
                        <a:ea typeface="+mn-ea"/>
                        <a:cs typeface="+mn-cs"/>
                      </a:endParaRPr>
                    </a:p>
                  </a:txBody>
                  <a:tcPr marL="0" marR="0" marT="0" marB="0" anchor="ctr"/>
                </a:tc>
              </a:tr>
              <a:tr h="307543">
                <a:tc>
                  <a:txBody>
                    <a:bodyPr/>
                    <a:lstStyle/>
                    <a:p>
                      <a:r>
                        <a:rPr lang="en-GB" altLang="ko-KR" sz="1050" dirty="0" smtClean="0"/>
                        <a:t> Intel</a:t>
                      </a:r>
                      <a:endParaRPr lang="en-US" sz="1050" b="0" dirty="0">
                        <a:latin typeface="+mn-lt"/>
                      </a:endParaRPr>
                    </a:p>
                  </a:txBody>
                  <a:tcPr marL="0" marR="0" marT="0" marB="0" anchor="ctr"/>
                </a:tc>
                <a:tc>
                  <a:txBody>
                    <a:bodyPr/>
                    <a:lstStyle/>
                    <a:p>
                      <a:pPr marL="0" algn="l" defTabSz="914400" rtl="0" eaLnBrk="1" latinLnBrk="0" hangingPunct="1"/>
                      <a:r>
                        <a:rPr lang="en-US" altLang="ko-KR" sz="1050" kern="1200" dirty="0" smtClean="0"/>
                        <a:t>R1-1612585</a:t>
                      </a:r>
                      <a:endParaRPr lang="en-US" sz="1050" b="0" kern="1200" dirty="0">
                        <a:solidFill>
                          <a:schemeClr val="dk1"/>
                        </a:solidFill>
                        <a:latin typeface="+mn-lt"/>
                        <a:ea typeface="+mn-ea"/>
                        <a:cs typeface="+mn-cs"/>
                      </a:endParaRPr>
                    </a:p>
                  </a:txBody>
                  <a:tcPr marL="0" marR="0" marT="0" marB="0" anchor="ctr"/>
                </a:tc>
                <a:tc>
                  <a:txBody>
                    <a:bodyPr/>
                    <a:lstStyle/>
                    <a:p>
                      <a:r>
                        <a:rPr lang="en-US" altLang="ko-KR" sz="1050" kern="1200" dirty="0" smtClean="0"/>
                        <a:t>In such case, there can be some performance issues/concerns because the code diversity (or the redundancy in the retransmission) can only benefit a subset of information bits directly, and the remaining bits still have to be recovered using the first transmission.</a:t>
                      </a:r>
                      <a:endParaRPr lang="en-US" altLang="ko-KR" sz="1050" b="0" kern="1200" dirty="0">
                        <a:solidFill>
                          <a:schemeClr val="dk1"/>
                        </a:solidFill>
                        <a:latin typeface="+mn-lt"/>
                        <a:ea typeface="+mn-ea"/>
                        <a:cs typeface="+mn-cs"/>
                      </a:endParaRPr>
                    </a:p>
                  </a:txBody>
                  <a:tcPr marL="0" marR="0" marT="0" marB="0" anchor="ctr"/>
                </a:tc>
              </a:tr>
              <a:tr h="355306">
                <a:tc>
                  <a:txBody>
                    <a:bodyPr/>
                    <a:lstStyle/>
                    <a:p>
                      <a:r>
                        <a:rPr lang="en-US" altLang="ko-KR" sz="1050" dirty="0" smtClean="0"/>
                        <a:t> Nokia,</a:t>
                      </a:r>
                      <a:r>
                        <a:rPr lang="en-US" altLang="ko-KR" sz="1050" baseline="0" dirty="0" smtClean="0"/>
                        <a:t> ASB</a:t>
                      </a:r>
                      <a:endParaRPr lang="en-US" altLang="ko-KR" sz="1050" dirty="0"/>
                    </a:p>
                  </a:txBody>
                  <a:tcPr marL="0" marR="0" marT="0" marB="0" anchor="ctr"/>
                </a:tc>
                <a:tc>
                  <a:txBody>
                    <a:bodyPr/>
                    <a:lstStyle/>
                    <a:p>
                      <a:pPr marL="0" algn="l" defTabSz="914400" rtl="0" eaLnBrk="1" latinLnBrk="0" hangingPunct="1"/>
                      <a:r>
                        <a:rPr lang="en-GB" altLang="ko-KR" sz="1050" kern="1200" dirty="0" smtClean="0"/>
                        <a:t>R1-1612278</a:t>
                      </a:r>
                      <a:endParaRPr lang="en-US" sz="1050" b="0" kern="1200" dirty="0">
                        <a:solidFill>
                          <a:schemeClr val="dk1"/>
                        </a:solidFill>
                        <a:latin typeface="+mn-lt"/>
                        <a:ea typeface="+mn-ea"/>
                        <a:cs typeface="+mn-cs"/>
                      </a:endParaRPr>
                    </a:p>
                  </a:txBody>
                  <a:tcPr marL="0" marR="0" marT="0" marB="0" anchor="ctr"/>
                </a:tc>
                <a:tc>
                  <a:txBody>
                    <a:bodyPr/>
                    <a:lstStyle/>
                    <a:p>
                      <a:pPr marL="0" algn="l" defTabSz="914400" rtl="0" eaLnBrk="1" latinLnBrk="0" hangingPunct="1"/>
                      <a:r>
                        <a:rPr lang="en-US" altLang="ko-KR" sz="1050" kern="1200" dirty="0" smtClean="0"/>
                        <a:t>For </a:t>
                      </a:r>
                      <a:r>
                        <a:rPr lang="en-US" altLang="ko-KR" sz="1050" kern="1200" dirty="0" err="1" smtClean="0"/>
                        <a:t>eMBB</a:t>
                      </a:r>
                      <a:r>
                        <a:rPr lang="en-US" altLang="ko-KR" sz="1050" kern="1200" dirty="0" smtClean="0"/>
                        <a:t>, having simple IR HARQ scheme with good performance is crucial and polar does not have the support that is required to get the benefits of incremental redundancy</a:t>
                      </a:r>
                      <a:endParaRPr lang="ko-KR" altLang="ko-KR" sz="1050" b="0" kern="1200" dirty="0">
                        <a:solidFill>
                          <a:schemeClr val="dk1"/>
                        </a:solidFill>
                        <a:latin typeface="+mn-lt"/>
                        <a:ea typeface="+mn-ea"/>
                        <a:cs typeface="+mn-cs"/>
                      </a:endParaRPr>
                    </a:p>
                  </a:txBody>
                  <a:tcPr marL="0" marR="0" marT="0" marB="0" anchor="ctr"/>
                </a:tc>
              </a:tr>
              <a:tr h="307543">
                <a:tc>
                  <a:txBody>
                    <a:bodyPr/>
                    <a:lstStyle/>
                    <a:p>
                      <a:r>
                        <a:rPr lang="en-US" altLang="ko-KR" sz="1050" dirty="0" smtClean="0"/>
                        <a:t> Qualcomm</a:t>
                      </a:r>
                      <a:endParaRPr lang="en-US" altLang="ko-KR" sz="1050" b="0" dirty="0">
                        <a:latin typeface="+mn-lt"/>
                      </a:endParaRPr>
                    </a:p>
                  </a:txBody>
                  <a:tcPr marL="0" marR="0" marT="0" marB="0" anchor="ctr"/>
                </a:tc>
                <a:tc>
                  <a:txBody>
                    <a:bodyPr/>
                    <a:lstStyle/>
                    <a:p>
                      <a:r>
                        <a:rPr lang="en-US" altLang="ko-KR" sz="1050" dirty="0" smtClean="0"/>
                        <a:t>R1-1612087</a:t>
                      </a:r>
                      <a:endParaRPr lang="en-US" sz="1050" b="0" dirty="0">
                        <a:latin typeface="+mn-lt"/>
                      </a:endParaRPr>
                    </a:p>
                  </a:txBody>
                  <a:tcPr marL="0" marR="0" marT="0" marB="0" anchor="ctr"/>
                </a:tc>
                <a:tc>
                  <a:txBody>
                    <a:bodyPr/>
                    <a:lstStyle/>
                    <a:p>
                      <a:r>
                        <a:rPr lang="en-US" altLang="ko-KR" sz="1050" kern="1200" dirty="0" smtClean="0"/>
                        <a:t>IF based Polar-IR is substantially worse than Turbo and LDPC-IR HARQ at re-transmission due to its limitation to capture diversity across HARQ retransmissions despite its optimality over a time invariant channel</a:t>
                      </a:r>
                      <a:endParaRPr lang="en-US" altLang="ko-KR" sz="1050" b="0" kern="1200" dirty="0">
                        <a:solidFill>
                          <a:schemeClr val="dk1"/>
                        </a:solidFill>
                        <a:latin typeface="+mn-lt"/>
                        <a:ea typeface="+mn-ea"/>
                        <a:cs typeface="+mn-cs"/>
                      </a:endParaRPr>
                    </a:p>
                  </a:txBody>
                  <a:tcPr marL="0" marR="0" marT="0" marB="0" anchor="ctr"/>
                </a:tc>
              </a:tr>
              <a:tr h="307543">
                <a:tc>
                  <a:txBody>
                    <a:bodyPr/>
                    <a:lstStyle/>
                    <a:p>
                      <a:r>
                        <a:rPr lang="en-US" sz="1050" dirty="0" smtClean="0"/>
                        <a:t> Samsung</a:t>
                      </a:r>
                      <a:endParaRPr lang="en-US" sz="1050" b="0" dirty="0">
                        <a:latin typeface="+mn-lt"/>
                      </a:endParaRPr>
                    </a:p>
                  </a:txBody>
                  <a:tcPr marL="0" marR="0" marT="0" marB="0" anchor="ctr"/>
                </a:tc>
                <a:tc>
                  <a:txBody>
                    <a:bodyPr/>
                    <a:lstStyle/>
                    <a:p>
                      <a:r>
                        <a:rPr lang="en-US" sz="1050" dirty="0" smtClean="0"/>
                        <a:t>R1-1612555</a:t>
                      </a:r>
                      <a:endParaRPr lang="en-US" sz="1050" b="0" dirty="0">
                        <a:latin typeface="+mn-lt"/>
                      </a:endParaRPr>
                    </a:p>
                  </a:txBody>
                  <a:tcPr marL="0" marR="0" marT="0" marB="0" anchor="ct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GB" altLang="ko-KR" sz="1050" kern="1200" dirty="0" smtClean="0"/>
                        <a:t>On the EPA channels with Doppler spread 5Hz (relatively slow and flat fading), the performance of polar-IR is worse than that of LDPC-IR by 2.8dB, 7dB, 9dB at BLER = 1% in the second, the third, and the fourth retransmission, respectively.</a:t>
                      </a:r>
                      <a:endParaRPr lang="en-US" altLang="ko-KR" sz="1050" b="0" kern="1200" dirty="0" smtClean="0">
                        <a:solidFill>
                          <a:schemeClr val="dk1"/>
                        </a:solidFill>
                        <a:latin typeface="+mn-lt"/>
                        <a:ea typeface="+mn-ea"/>
                        <a:cs typeface="+mn-cs"/>
                      </a:endParaRPr>
                    </a:p>
                  </a:txBody>
                  <a:tcPr marL="0" marR="0" marT="0" marB="0" anchor="ctr"/>
                </a:tc>
              </a:tr>
            </a:tbl>
          </a:graphicData>
        </a:graphic>
      </p:graphicFrame>
      <p:sp>
        <p:nvSpPr>
          <p:cNvPr id="5" name="직사각형 4"/>
          <p:cNvSpPr/>
          <p:nvPr/>
        </p:nvSpPr>
        <p:spPr>
          <a:xfrm>
            <a:off x="3779912" y="4787809"/>
            <a:ext cx="4728632" cy="216024"/>
          </a:xfrm>
          <a:prstGeom prst="rect">
            <a:avLst/>
          </a:prstGeom>
        </p:spPr>
        <p:txBody>
          <a:bodyPr lIns="72000" tIns="72000" rIns="36000" bIns="0">
            <a:noAutofit/>
          </a:bodyPr>
          <a:lstStyle/>
          <a:p>
            <a:pPr>
              <a:lnSpc>
                <a:spcPts val="900"/>
              </a:lnSpc>
              <a:spcBef>
                <a:spcPts val="1000"/>
              </a:spcBef>
            </a:pPr>
            <a:r>
              <a:rPr lang="en-US" altLang="ko-KR" sz="1000" dirty="0"/>
              <a:t>R1-1612087</a:t>
            </a:r>
            <a:r>
              <a:rPr lang="en-US" sz="1000" dirty="0"/>
              <a:t>, “</a:t>
            </a:r>
            <a:r>
              <a:rPr lang="en-US" altLang="ko-KR" sz="1000" dirty="0"/>
              <a:t>Further evaluation of Polar HARQ</a:t>
            </a:r>
            <a:r>
              <a:rPr lang="en-US" sz="1000" dirty="0" smtClean="0"/>
              <a:t>”, </a:t>
            </a:r>
            <a:r>
              <a:rPr lang="en-US" altLang="ko-KR" sz="1000" dirty="0"/>
              <a:t>RAN1 #87, Qualcomm Incorporated</a:t>
            </a:r>
            <a:endParaRPr lang="en-US" sz="1000" dirty="0"/>
          </a:p>
        </p:txBody>
      </p:sp>
      <p:pic>
        <p:nvPicPr>
          <p:cNvPr id="6" name="Picture 18"/>
          <p:cNvPicPr/>
          <p:nvPr/>
        </p:nvPicPr>
        <p:blipFill>
          <a:blip r:embed="rId2"/>
          <a:stretch>
            <a:fillRect/>
          </a:stretch>
        </p:blipFill>
        <p:spPr>
          <a:xfrm>
            <a:off x="1835696" y="2158713"/>
            <a:ext cx="5112568" cy="2618531"/>
          </a:xfrm>
          <a:prstGeom prst="rect">
            <a:avLst/>
          </a:prstGeom>
        </p:spPr>
      </p:pic>
    </p:spTree>
    <p:extLst>
      <p:ext uri="{BB962C8B-B14F-4D97-AF65-F5344CB8AC3E}">
        <p14:creationId xmlns:p14="http://schemas.microsoft.com/office/powerpoint/2010/main" val="40924055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3</a:t>
            </a:r>
            <a:endParaRPr lang="en-US" dirty="0"/>
          </a:p>
        </p:txBody>
      </p:sp>
      <p:sp>
        <p:nvSpPr>
          <p:cNvPr id="3" name="Content Placeholder 2"/>
          <p:cNvSpPr>
            <a:spLocks noGrp="1"/>
          </p:cNvSpPr>
          <p:nvPr>
            <p:ph idx="1"/>
          </p:nvPr>
        </p:nvSpPr>
        <p:spPr/>
        <p:txBody>
          <a:bodyPr/>
          <a:lstStyle/>
          <a:p>
            <a:r>
              <a:rPr lang="en-US" b="1" u="sng" dirty="0" smtClean="0"/>
              <a:t>Observation 3:</a:t>
            </a:r>
          </a:p>
          <a:p>
            <a:pPr lvl="1"/>
            <a:r>
              <a:rPr lang="en-US" dirty="0"/>
              <a:t>LDPC performance can be improved at </a:t>
            </a:r>
            <a:r>
              <a:rPr lang="en-US" dirty="0" smtClean="0"/>
              <a:t>very small </a:t>
            </a:r>
            <a:r>
              <a:rPr lang="en-US" dirty="0" err="1"/>
              <a:t>blocklengths</a:t>
            </a:r>
            <a:r>
              <a:rPr lang="en-US" dirty="0"/>
              <a:t> </a:t>
            </a:r>
            <a:r>
              <a:rPr lang="en-US" dirty="0" smtClean="0"/>
              <a:t>if employing list decoders or quasi-ML decoders, leading to comparable performance with Polar and Turbo codes.</a:t>
            </a:r>
          </a:p>
          <a:p>
            <a:pPr lvl="2"/>
            <a:r>
              <a:rPr lang="en-US" dirty="0" smtClean="0"/>
              <a:t>Some of these decoding approaches may fully leverage HW used for larger </a:t>
            </a:r>
            <a:r>
              <a:rPr lang="en-US" dirty="0" err="1" smtClean="0"/>
              <a:t>blocklengths</a:t>
            </a:r>
            <a:endParaRPr lang="en-US" dirty="0" smtClean="0"/>
          </a:p>
          <a:p>
            <a:pPr lvl="1"/>
            <a:endParaRPr lang="en-US" dirty="0"/>
          </a:p>
        </p:txBody>
      </p:sp>
    </p:spTree>
    <p:extLst>
      <p:ext uri="{BB962C8B-B14F-4D97-AF65-F5344CB8AC3E}">
        <p14:creationId xmlns:p14="http://schemas.microsoft.com/office/powerpoint/2010/main" val="1623900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116632"/>
            <a:ext cx="8229600" cy="648072"/>
          </a:xfrm>
        </p:spPr>
        <p:txBody>
          <a:bodyPr>
            <a:normAutofit fontScale="90000"/>
          </a:bodyPr>
          <a:lstStyle/>
          <a:p>
            <a:r>
              <a:rPr lang="en-US" altLang="ko-KR" dirty="0" smtClean="0"/>
              <a:t>Background on Observation 3</a:t>
            </a:r>
            <a:endParaRPr lang="ko-KR" altLang="en-US" dirty="0"/>
          </a:p>
        </p:txBody>
      </p:sp>
      <p:sp>
        <p:nvSpPr>
          <p:cNvPr id="8" name="직사각형 7"/>
          <p:cNvSpPr/>
          <p:nvPr/>
        </p:nvSpPr>
        <p:spPr>
          <a:xfrm>
            <a:off x="2592288" y="3685594"/>
            <a:ext cx="6048672" cy="216024"/>
          </a:xfrm>
          <a:prstGeom prst="rect">
            <a:avLst/>
          </a:prstGeom>
        </p:spPr>
        <p:txBody>
          <a:bodyPr lIns="72000" tIns="72000" rIns="36000" bIns="0">
            <a:noAutofit/>
          </a:bodyPr>
          <a:lstStyle/>
          <a:p>
            <a:pPr>
              <a:lnSpc>
                <a:spcPts val="900"/>
              </a:lnSpc>
              <a:spcBef>
                <a:spcPts val="1000"/>
              </a:spcBef>
            </a:pPr>
            <a:r>
              <a:rPr lang="en-US" altLang="ko-KR" sz="1000" dirty="0" smtClean="0"/>
              <a:t>R1-1613072, “</a:t>
            </a:r>
            <a:r>
              <a:rPr lang="en-GB" altLang="ko-KR" sz="1000" dirty="0">
                <a:ea typeface="SimSun"/>
              </a:rPr>
              <a:t>Near optimal performance for LDPC with OSD/List decoding</a:t>
            </a:r>
            <a:r>
              <a:rPr lang="en-US" altLang="ko-KR" sz="1000" dirty="0" smtClean="0"/>
              <a:t>” </a:t>
            </a:r>
            <a:r>
              <a:rPr lang="en-US" altLang="ko-KR" sz="1000" dirty="0"/>
              <a:t>RAN1 #87, Nokia, ASB, Verizon, </a:t>
            </a:r>
            <a:r>
              <a:rPr lang="en-US" altLang="ko-KR" sz="1000" dirty="0" smtClean="0"/>
              <a:t>Xilinx</a:t>
            </a:r>
            <a:endParaRPr lang="en-US" sz="1000" dirty="0"/>
          </a:p>
        </p:txBody>
      </p:sp>
      <p:grpSp>
        <p:nvGrpSpPr>
          <p:cNvPr id="6" name="Group 5"/>
          <p:cNvGrpSpPr/>
          <p:nvPr/>
        </p:nvGrpSpPr>
        <p:grpSpPr>
          <a:xfrm>
            <a:off x="179512" y="980728"/>
            <a:ext cx="8820472" cy="2704866"/>
            <a:chOff x="323528" y="868150"/>
            <a:chExt cx="8496944" cy="2520281"/>
          </a:xfrm>
        </p:grpSpPr>
        <p:pic>
          <p:nvPicPr>
            <p:cNvPr id="3"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4700" t="5364" r="7608" b="31859"/>
            <a:stretch/>
          </p:blipFill>
          <p:spPr bwMode="auto">
            <a:xfrm>
              <a:off x="323528" y="1052736"/>
              <a:ext cx="4104456"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4495" r="7230" b="28380"/>
            <a:stretch/>
          </p:blipFill>
          <p:spPr bwMode="auto">
            <a:xfrm>
              <a:off x="4427984" y="868150"/>
              <a:ext cx="4392488" cy="252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9" name="Table 5"/>
          <p:cNvGraphicFramePr>
            <a:graphicFrameLocks noGrp="1"/>
          </p:cNvGraphicFramePr>
          <p:nvPr>
            <p:extLst>
              <p:ext uri="{D42A27DB-BD31-4B8C-83A1-F6EECF244321}">
                <p14:modId xmlns:p14="http://schemas.microsoft.com/office/powerpoint/2010/main" val="4161570652"/>
              </p:ext>
            </p:extLst>
          </p:nvPr>
        </p:nvGraphicFramePr>
        <p:xfrm>
          <a:off x="720080" y="4320103"/>
          <a:ext cx="7920880" cy="1882052"/>
        </p:xfrm>
        <a:graphic>
          <a:graphicData uri="http://schemas.openxmlformats.org/drawingml/2006/table">
            <a:tbl>
              <a:tblPr firstRow="1" bandRow="1">
                <a:tableStyleId>{073A0DAA-6AF3-43AB-8588-CEC1D06C72B9}</a:tableStyleId>
              </a:tblPr>
              <a:tblGrid>
                <a:gridCol w="1224136"/>
                <a:gridCol w="1368152"/>
                <a:gridCol w="5328592"/>
              </a:tblGrid>
              <a:tr h="0">
                <a:tc>
                  <a:txBody>
                    <a:bodyPr/>
                    <a:lstStyle/>
                    <a:p>
                      <a:pPr algn="ctr"/>
                      <a:r>
                        <a:rPr lang="en-US" sz="1100" i="1" dirty="0" smtClean="0"/>
                        <a:t>Company </a:t>
                      </a:r>
                      <a:endParaRPr lang="en-US" sz="1100" b="1" i="1" dirty="0">
                        <a:latin typeface="+mn-lt"/>
                      </a:endParaRPr>
                    </a:p>
                  </a:txBody>
                  <a:tcPr marL="0" marR="0" marT="0" marB="0" anchor="ctr"/>
                </a:tc>
                <a:tc>
                  <a:txBody>
                    <a:bodyPr/>
                    <a:lstStyle/>
                    <a:p>
                      <a:pPr algn="ctr"/>
                      <a:r>
                        <a:rPr lang="en-US" sz="1100" i="1" dirty="0" err="1" smtClean="0"/>
                        <a:t>Tdoc</a:t>
                      </a:r>
                      <a:r>
                        <a:rPr lang="en-US" sz="1100" i="1" baseline="0" dirty="0" smtClean="0"/>
                        <a:t> number</a:t>
                      </a:r>
                      <a:endParaRPr lang="en-US" sz="1100" b="1" i="1" dirty="0">
                        <a:latin typeface="+mn-lt"/>
                      </a:endParaRPr>
                    </a:p>
                  </a:txBody>
                  <a:tcPr marL="0" marR="0" marT="0" marB="0" anchor="ctr"/>
                </a:tc>
                <a:tc>
                  <a:txBody>
                    <a:bodyPr/>
                    <a:lstStyle/>
                    <a:p>
                      <a:pPr algn="ctr"/>
                      <a:r>
                        <a:rPr lang="en-US" sz="1100" i="1" dirty="0" smtClean="0"/>
                        <a:t>Observations</a:t>
                      </a:r>
                      <a:endParaRPr lang="en-US" sz="1100" b="1" i="1" dirty="0">
                        <a:latin typeface="+mn-lt"/>
                      </a:endParaRPr>
                    </a:p>
                  </a:txBody>
                  <a:tcPr marL="0" marR="0" marT="0" marB="0" anchor="ctr"/>
                </a:tc>
              </a:tr>
              <a:tr h="369744">
                <a:tc>
                  <a:txBody>
                    <a:bodyPr/>
                    <a:lstStyle/>
                    <a:p>
                      <a:r>
                        <a:rPr lang="en-US" altLang="ko-KR" sz="1050" b="0" dirty="0" smtClean="0">
                          <a:latin typeface="+mn-lt"/>
                        </a:rPr>
                        <a:t> Ericsson</a:t>
                      </a:r>
                      <a:endParaRPr lang="en-US" sz="1050" b="0" dirty="0">
                        <a:latin typeface="+mn-lt"/>
                      </a:endParaRPr>
                    </a:p>
                  </a:txBody>
                  <a:tcPr marL="0" marR="0" marT="0" marB="0"/>
                </a:tc>
                <a:tc>
                  <a:txBody>
                    <a:bodyPr/>
                    <a:lstStyle/>
                    <a:p>
                      <a:r>
                        <a:rPr lang="en-US" altLang="ko-KR" sz="1050" b="0" dirty="0" smtClean="0">
                          <a:latin typeface="+mn-lt"/>
                        </a:rPr>
                        <a:t>R1-1611323</a:t>
                      </a:r>
                      <a:endParaRPr lang="en-US" sz="1050" b="0" dirty="0">
                        <a:latin typeface="+mn-lt"/>
                      </a:endParaRPr>
                    </a:p>
                  </a:txBody>
                  <a:tcPr marL="0" marR="0" marT="0" marB="0"/>
                </a:tc>
                <a:tc>
                  <a:txBody>
                    <a:bodyPr/>
                    <a:lstStyle/>
                    <a:p>
                      <a:r>
                        <a:rPr lang="en-US" sz="1100" b="0" dirty="0" smtClean="0">
                          <a:latin typeface="+mn-lt"/>
                        </a:rPr>
                        <a:t>For short block lengths, with quasi-ML decoding algorithms, LDPC codes have the potential to deliver comparable FER performance as other code types </a:t>
                      </a:r>
                      <a:endParaRPr lang="en-US" sz="1100" b="0" dirty="0">
                        <a:latin typeface="+mn-lt"/>
                      </a:endParaRPr>
                    </a:p>
                  </a:txBody>
                  <a:tcPr marL="0" marR="0" marT="0" marB="0"/>
                </a:tc>
              </a:tr>
              <a:tr h="253234">
                <a:tc>
                  <a:txBody>
                    <a:bodyPr/>
                    <a:lstStyle/>
                    <a:p>
                      <a:r>
                        <a:rPr lang="en-GB" altLang="ko-KR" sz="1050" b="0" dirty="0" smtClean="0">
                          <a:latin typeface="+mn-lt"/>
                        </a:rPr>
                        <a:t> Intel</a:t>
                      </a:r>
                      <a:endParaRPr lang="en-US" sz="1050" b="0" dirty="0">
                        <a:latin typeface="+mn-lt"/>
                      </a:endParaRPr>
                    </a:p>
                  </a:txBody>
                  <a:tcPr marL="0" marR="0" marT="0" marB="0"/>
                </a:tc>
                <a:tc>
                  <a:txBody>
                    <a:bodyPr/>
                    <a:lstStyle/>
                    <a:p>
                      <a:r>
                        <a:rPr lang="en-US" sz="1050" b="0" dirty="0" smtClean="0">
                          <a:latin typeface="+mn-lt"/>
                        </a:rPr>
                        <a:t>R1-1612585</a:t>
                      </a:r>
                      <a:endParaRPr lang="en-US" sz="1050" b="0" dirty="0">
                        <a:latin typeface="+mn-lt"/>
                      </a:endParaRPr>
                    </a:p>
                  </a:txBody>
                  <a:tcPr marL="0" marR="0" marT="0" marB="0"/>
                </a:tc>
                <a:tc>
                  <a:txBody>
                    <a:bodyPr/>
                    <a:lstStyle/>
                    <a:p>
                      <a:r>
                        <a:rPr lang="en-US" altLang="ko-KR" sz="1100" b="0" dirty="0" smtClean="0">
                          <a:latin typeface="+mn-lt"/>
                        </a:rPr>
                        <a:t>Saturated MS decoder can further improve LDPC performance by ~0.5 dB at block length 104.</a:t>
                      </a:r>
                      <a:endParaRPr lang="en-US" altLang="ko-KR" sz="1100" b="0" dirty="0">
                        <a:latin typeface="+mn-lt"/>
                      </a:endParaRPr>
                    </a:p>
                  </a:txBody>
                  <a:tcPr marL="0" marR="0" marT="0" marB="0"/>
                </a:tc>
              </a:tr>
              <a:tr h="253234">
                <a:tc>
                  <a:txBody>
                    <a:bodyPr/>
                    <a:lstStyle/>
                    <a:p>
                      <a:r>
                        <a:rPr lang="en-US" altLang="ko-KR" sz="1050" dirty="0" smtClean="0"/>
                        <a:t> Nokia,</a:t>
                      </a:r>
                      <a:r>
                        <a:rPr lang="en-US" altLang="ko-KR" sz="1050" baseline="0" dirty="0" smtClean="0"/>
                        <a:t> ASB</a:t>
                      </a:r>
                      <a:r>
                        <a:rPr lang="en-US" altLang="ko-KR" sz="1050" dirty="0" smtClean="0"/>
                        <a:t>, Verizon,</a:t>
                      </a:r>
                      <a:r>
                        <a:rPr lang="en-US" altLang="ko-KR" sz="1050" baseline="0" dirty="0" smtClean="0"/>
                        <a:t> Xilinx</a:t>
                      </a:r>
                      <a:endParaRPr lang="en-US" altLang="ko-KR" sz="1050" dirty="0"/>
                    </a:p>
                  </a:txBody>
                  <a:tcPr marL="0" marR="0" marT="0" marB="0"/>
                </a:tc>
                <a:tc>
                  <a:txBody>
                    <a:bodyPr/>
                    <a:lstStyle/>
                    <a:p>
                      <a:r>
                        <a:rPr lang="en-US" sz="1050" b="0" dirty="0" smtClean="0">
                          <a:latin typeface="+mn-lt"/>
                        </a:rPr>
                        <a:t>R1-1612277</a:t>
                      </a:r>
                      <a:endParaRPr lang="en-US" sz="1050" b="0" dirty="0">
                        <a:latin typeface="+mn-lt"/>
                      </a:endParaRPr>
                    </a:p>
                  </a:txBody>
                  <a:tcPr marL="0" marR="0" marT="0" marB="0"/>
                </a:tc>
                <a:tc>
                  <a:txBody>
                    <a:bodyPr/>
                    <a:lstStyle/>
                    <a:p>
                      <a:pPr marL="0" algn="l" defTabSz="914400" rtl="0" eaLnBrk="1" latinLnBrk="0" hangingPunct="1"/>
                      <a:r>
                        <a:rPr lang="en-US" altLang="ko-KR" sz="1100" b="0" kern="1200" dirty="0" smtClean="0">
                          <a:solidFill>
                            <a:schemeClr val="dk1"/>
                          </a:solidFill>
                          <a:latin typeface="+mn-lt"/>
                          <a:ea typeface="+mn-ea"/>
                          <a:cs typeface="+mn-cs"/>
                        </a:rPr>
                        <a:t>LDPC codes can improve their performances by assuming quasi-ML decoding algorithms, which often outperform polar and turbo due to their very good minimum Hamming distance properties. </a:t>
                      </a:r>
                      <a:endParaRPr lang="ko-KR" altLang="ko-KR" sz="1100" b="0" kern="1200" dirty="0">
                        <a:solidFill>
                          <a:schemeClr val="dk1"/>
                        </a:solidFill>
                        <a:latin typeface="+mn-lt"/>
                        <a:ea typeface="+mn-ea"/>
                        <a:cs typeface="+mn-cs"/>
                      </a:endParaRPr>
                    </a:p>
                  </a:txBody>
                  <a:tcPr marL="0" marR="0" marT="0" marB="0"/>
                </a:tc>
              </a:tr>
              <a:tr h="253234">
                <a:tc>
                  <a:txBody>
                    <a:bodyPr/>
                    <a:lstStyle/>
                    <a:p>
                      <a:r>
                        <a:rPr lang="en-US" altLang="ko-KR" sz="1050" b="0" dirty="0" smtClean="0">
                          <a:latin typeface="+mn-lt"/>
                        </a:rPr>
                        <a:t> Qualcomm</a:t>
                      </a:r>
                      <a:endParaRPr lang="en-US" altLang="ko-KR" sz="1050" b="0" dirty="0">
                        <a:latin typeface="+mn-lt"/>
                      </a:endParaRPr>
                    </a:p>
                  </a:txBody>
                  <a:tcPr marL="0" marR="0" marT="0" marB="0"/>
                </a:tc>
                <a:tc>
                  <a:txBody>
                    <a:bodyPr/>
                    <a:lstStyle/>
                    <a:p>
                      <a:r>
                        <a:rPr lang="en-US" sz="1050" b="0" dirty="0" smtClean="0">
                          <a:latin typeface="+mn-lt"/>
                        </a:rPr>
                        <a:t>R1-1612081</a:t>
                      </a:r>
                      <a:endParaRPr lang="en-US" sz="1050" b="0" dirty="0">
                        <a:latin typeface="+mn-lt"/>
                      </a:endParaRPr>
                    </a:p>
                  </a:txBody>
                  <a:tcPr marL="0" marR="0" marT="0" marB="0"/>
                </a:tc>
                <a:tc>
                  <a:txBody>
                    <a:bodyPr/>
                    <a:lstStyle/>
                    <a:p>
                      <a:r>
                        <a:rPr lang="en-US" altLang="ko-KR" sz="1100" b="0" dirty="0" smtClean="0">
                          <a:latin typeface="+mn-lt"/>
                        </a:rPr>
                        <a:t>ML decoding performance of candidate channel coding schemes are comparable.</a:t>
                      </a:r>
                      <a:endParaRPr lang="en-US" altLang="ko-KR" sz="1100" b="0" dirty="0">
                        <a:latin typeface="+mn-lt"/>
                      </a:endParaRPr>
                    </a:p>
                  </a:txBody>
                  <a:tcPr marL="0" marR="0" marT="0" marB="0"/>
                </a:tc>
              </a:tr>
              <a:tr h="253234">
                <a:tc>
                  <a:txBody>
                    <a:bodyPr/>
                    <a:lstStyle/>
                    <a:p>
                      <a:r>
                        <a:rPr lang="en-US" sz="1050" b="0" dirty="0" smtClean="0">
                          <a:latin typeface="+mn-lt"/>
                        </a:rPr>
                        <a:t> Samsung</a:t>
                      </a:r>
                      <a:endParaRPr lang="en-US" sz="1050" b="0" dirty="0">
                        <a:latin typeface="+mn-lt"/>
                      </a:endParaRPr>
                    </a:p>
                  </a:txBody>
                  <a:tcPr marL="0" marR="0" marT="0" marB="0"/>
                </a:tc>
                <a:tc>
                  <a:txBody>
                    <a:bodyPr/>
                    <a:lstStyle/>
                    <a:p>
                      <a:r>
                        <a:rPr lang="en-US" sz="1050" b="0" dirty="0" smtClean="0">
                          <a:latin typeface="+mn-lt"/>
                        </a:rPr>
                        <a:t>R1-1612551</a:t>
                      </a:r>
                      <a:endParaRPr lang="en-US" sz="1050" b="0" dirty="0">
                        <a:latin typeface="+mn-lt"/>
                      </a:endParaRPr>
                    </a:p>
                  </a:txBody>
                  <a:tcPr marL="0" marR="0" marT="0" marB="0"/>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100" b="0" dirty="0" smtClean="0">
                          <a:latin typeface="+mn-lt"/>
                        </a:rPr>
                        <a:t>The performance of short length LDPC codes with SMS afterburner decoder can be enhanced from a few tenth of dB to almost 1 dB SNR gain.</a:t>
                      </a:r>
                    </a:p>
                  </a:txBody>
                  <a:tcPr marL="0" marR="0" marT="0" marB="0"/>
                </a:tc>
              </a:tr>
            </a:tbl>
          </a:graphicData>
        </a:graphic>
      </p:graphicFrame>
    </p:spTree>
    <p:extLst>
      <p:ext uri="{BB962C8B-B14F-4D97-AF65-F5344CB8AC3E}">
        <p14:creationId xmlns:p14="http://schemas.microsoft.com/office/powerpoint/2010/main" val="34378523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1355</Words>
  <Application>Microsoft Office PowerPoint</Application>
  <PresentationFormat>화면 슬라이드 쇼(4:3)</PresentationFormat>
  <Paragraphs>146</Paragraphs>
  <Slides>12</Slides>
  <Notes>1</Notes>
  <HiddenSlides>0</HiddenSlides>
  <MMClips>0</MMClips>
  <ScaleCrop>false</ScaleCrop>
  <HeadingPairs>
    <vt:vector size="4" baseType="variant">
      <vt:variant>
        <vt:lpstr>테마</vt:lpstr>
      </vt:variant>
      <vt:variant>
        <vt:i4>1</vt:i4>
      </vt:variant>
      <vt:variant>
        <vt:lpstr>슬라이드 제목</vt:lpstr>
      </vt:variant>
      <vt:variant>
        <vt:i4>12</vt:i4>
      </vt:variant>
    </vt:vector>
  </HeadingPairs>
  <TitlesOfParts>
    <vt:vector size="13" baseType="lpstr">
      <vt:lpstr>Office 主题</vt:lpstr>
      <vt:lpstr>Way forward on observations for eMBB data channel coding</vt:lpstr>
      <vt:lpstr>Background</vt:lpstr>
      <vt:lpstr>Proposal 1</vt:lpstr>
      <vt:lpstr>Background for Observation 1</vt:lpstr>
      <vt:lpstr>Background for Observation 1, cont.</vt:lpstr>
      <vt:lpstr>Proposal 2</vt:lpstr>
      <vt:lpstr>Background on Observation 2</vt:lpstr>
      <vt:lpstr>Proposal 3</vt:lpstr>
      <vt:lpstr>Background on Observation 3</vt:lpstr>
      <vt:lpstr>Proposal 4</vt:lpstr>
      <vt:lpstr>Background on Observation 4</vt:lpstr>
      <vt:lpstr>Background on Observation 4, cont.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2016-11-11T01:57:28Z</dcterms:created>
  <dcterms:modified xsi:type="dcterms:W3CDTF">2016-11-16T04:50:44Z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1746612354</vt:i4>
  </property>
  <property fmtid="{D5CDD505-2E9C-101B-9397-08002B2CF9AE}" pid="3" name="_NewReviewCycle">
    <vt:lpwstr/>
  </property>
</Properties>
</file>