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2" r:id="rId3"/>
    <p:sldId id="264" r:id="rId4"/>
    <p:sldId id="259" r:id="rId5"/>
    <p:sldId id="263" r:id="rId6"/>
    <p:sldId id="265"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guide id="3" orient="horz" pos="4319">
          <p15:clr>
            <a:srgbClr val="A4A3A4"/>
          </p15:clr>
        </p15:guide>
        <p15:guide id="4"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405" autoAdjust="0"/>
    <p:restoredTop sz="94609" autoAdjust="0"/>
  </p:normalViewPr>
  <p:slideViewPr>
    <p:cSldViewPr>
      <p:cViewPr>
        <p:scale>
          <a:sx n="70" d="100"/>
          <a:sy n="70" d="100"/>
        </p:scale>
        <p:origin x="-1140" y="-24"/>
      </p:cViewPr>
      <p:guideLst>
        <p:guide orient="horz" pos="2160"/>
        <p:guide orient="horz" pos="4319"/>
        <p:guide pos="2880"/>
        <p:guide pos="5759"/>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746C21-4174-4BF6-A0A6-36FEDAC3C4BE}" type="datetimeFigureOut">
              <a:rPr lang="en-US" smtClean="0"/>
              <a:pPr/>
              <a:t>11/16/2016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434692-13A8-4139-B74F-CC5CB94F0A24}" type="slidenum">
              <a:rPr lang="en-US" smtClean="0"/>
              <a:pPr/>
              <a:t>‹#›</a:t>
            </a:fld>
            <a:endParaRPr lang="en-US"/>
          </a:p>
        </p:txBody>
      </p:sp>
    </p:spTree>
    <p:extLst>
      <p:ext uri="{BB962C8B-B14F-4D97-AF65-F5344CB8AC3E}">
        <p14:creationId xmlns="" xmlns:p14="http://schemas.microsoft.com/office/powerpoint/2010/main" val="3869993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434692-13A8-4139-B74F-CC5CB94F0A24}" type="slidenum">
              <a:rPr lang="en-US" smtClean="0"/>
              <a:pPr/>
              <a:t>2</a:t>
            </a:fld>
            <a:endParaRPr lang="en-US"/>
          </a:p>
        </p:txBody>
      </p:sp>
    </p:spTree>
    <p:extLst>
      <p:ext uri="{BB962C8B-B14F-4D97-AF65-F5344CB8AC3E}">
        <p14:creationId xmlns="" xmlns:p14="http://schemas.microsoft.com/office/powerpoint/2010/main" val="2977335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434692-13A8-4139-B74F-CC5CB94F0A24}" type="slidenum">
              <a:rPr lang="en-US" smtClean="0"/>
              <a:pPr/>
              <a:t>4</a:t>
            </a:fld>
            <a:endParaRPr lang="en-US"/>
          </a:p>
        </p:txBody>
      </p:sp>
    </p:spTree>
    <p:extLst>
      <p:ext uri="{BB962C8B-B14F-4D97-AF65-F5344CB8AC3E}">
        <p14:creationId xmlns="" xmlns:p14="http://schemas.microsoft.com/office/powerpoint/2010/main" val="3577536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434692-13A8-4139-B74F-CC5CB94F0A24}" type="slidenum">
              <a:rPr lang="en-US" smtClean="0"/>
              <a:pPr/>
              <a:t>5</a:t>
            </a:fld>
            <a:endParaRPr lang="en-US"/>
          </a:p>
        </p:txBody>
      </p:sp>
    </p:spTree>
    <p:extLst>
      <p:ext uri="{BB962C8B-B14F-4D97-AF65-F5344CB8AC3E}">
        <p14:creationId xmlns="" xmlns:p14="http://schemas.microsoft.com/office/powerpoint/2010/main" val="1456784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altLang="ja-JP" dirty="0" smtClean="0"/>
              <a:t>Way Forward on Hardware Efficiency for a 2-code </a:t>
            </a:r>
            <a:r>
              <a:rPr lang="en-US" altLang="ja-JP" dirty="0" err="1" smtClean="0"/>
              <a:t>eMBB</a:t>
            </a:r>
            <a:r>
              <a:rPr lang="en-US" altLang="ja-JP" dirty="0" smtClean="0"/>
              <a:t> Data Channel</a:t>
            </a:r>
            <a:endParaRPr lang="zh-TW" altLang="en-US" dirty="0"/>
          </a:p>
        </p:txBody>
      </p:sp>
      <p:sp>
        <p:nvSpPr>
          <p:cNvPr id="3" name="Subtitle 2"/>
          <p:cNvSpPr>
            <a:spLocks noGrp="1"/>
          </p:cNvSpPr>
          <p:nvPr>
            <p:ph type="subTitle" idx="1"/>
          </p:nvPr>
        </p:nvSpPr>
        <p:spPr>
          <a:xfrm>
            <a:off x="1143000" y="3886200"/>
            <a:ext cx="7239000" cy="1752600"/>
          </a:xfrm>
        </p:spPr>
        <p:txBody>
          <a:bodyPr>
            <a:normAutofit fontScale="70000" lnSpcReduction="20000"/>
          </a:bodyPr>
          <a:lstStyle/>
          <a:p>
            <a:r>
              <a:rPr lang="en-US" altLang="zh-TW" dirty="0" smtClean="0">
                <a:solidFill>
                  <a:schemeClr val="tx1">
                    <a:lumMod val="95000"/>
                    <a:lumOff val="5000"/>
                  </a:schemeClr>
                </a:solidFill>
              </a:rPr>
              <a:t>Huawei, HiSilicon, </a:t>
            </a:r>
            <a:r>
              <a:rPr lang="en-US" altLang="zh-TW" dirty="0" err="1" smtClean="0">
                <a:solidFill>
                  <a:schemeClr val="tx1">
                    <a:lumMod val="95000"/>
                    <a:lumOff val="5000"/>
                  </a:schemeClr>
                </a:solidFill>
              </a:rPr>
              <a:t>AccelerComm</a:t>
            </a:r>
            <a:r>
              <a:rPr lang="en-US" altLang="zh-TW" dirty="0" smtClean="0">
                <a:solidFill>
                  <a:schemeClr val="tx1">
                    <a:lumMod val="95000"/>
                    <a:lumOff val="5000"/>
                  </a:schemeClr>
                </a:solidFill>
              </a:rPr>
              <a:t>, </a:t>
            </a:r>
            <a:r>
              <a:rPr lang="en-US" altLang="zh-TW" dirty="0" err="1" smtClean="0">
                <a:solidFill>
                  <a:schemeClr val="tx1">
                    <a:lumMod val="95000"/>
                    <a:lumOff val="5000"/>
                  </a:schemeClr>
                </a:solidFill>
              </a:rPr>
              <a:t>Alibaba</a:t>
            </a:r>
            <a:r>
              <a:rPr lang="en-US" altLang="zh-TW" smtClean="0">
                <a:solidFill>
                  <a:schemeClr val="tx1">
                    <a:lumMod val="95000"/>
                    <a:lumOff val="5000"/>
                  </a:schemeClr>
                </a:solidFill>
              </a:rPr>
              <a:t>, </a:t>
            </a:r>
            <a:r>
              <a:rPr lang="en-US" altLang="zh-TW" dirty="0" smtClean="0">
                <a:solidFill>
                  <a:schemeClr val="tx1">
                    <a:lumMod val="95000"/>
                    <a:lumOff val="5000"/>
                  </a:schemeClr>
                </a:solidFill>
              </a:rPr>
              <a:t>CATR, CATT, </a:t>
            </a:r>
            <a:r>
              <a:rPr lang="en-US" altLang="zh-TW" dirty="0" err="1" smtClean="0">
                <a:solidFill>
                  <a:schemeClr val="tx1">
                    <a:lumMod val="95000"/>
                    <a:lumOff val="5000"/>
                  </a:schemeClr>
                </a:solidFill>
              </a:rPr>
              <a:t>Coolpad</a:t>
            </a:r>
            <a:r>
              <a:rPr lang="en-US" altLang="zh-TW" dirty="0" smtClean="0">
                <a:solidFill>
                  <a:schemeClr val="tx1">
                    <a:lumMod val="95000"/>
                    <a:lumOff val="5000"/>
                  </a:schemeClr>
                </a:solidFill>
              </a:rPr>
              <a:t>, CMCC, China Telecom, China Unicom, </a:t>
            </a:r>
            <a:r>
              <a:rPr lang="en-US" altLang="zh-TW" dirty="0" err="1" smtClean="0">
                <a:solidFill>
                  <a:schemeClr val="tx1">
                    <a:lumMod val="95000"/>
                    <a:lumOff val="5000"/>
                  </a:schemeClr>
                </a:solidFill>
              </a:rPr>
              <a:t>Hytera</a:t>
            </a:r>
            <a:r>
              <a:rPr lang="en-US" altLang="zh-TW" dirty="0" smtClean="0">
                <a:solidFill>
                  <a:schemeClr val="tx1">
                    <a:lumMod val="95000"/>
                    <a:lumOff val="5000"/>
                  </a:schemeClr>
                </a:solidFill>
              </a:rPr>
              <a:t>, IMT, LG Electronics, Lenovo, </a:t>
            </a:r>
            <a:r>
              <a:rPr lang="en-US" altLang="zh-TW" dirty="0" err="1" smtClean="0">
                <a:solidFill>
                  <a:schemeClr val="tx1">
                    <a:lumMod val="95000"/>
                    <a:lumOff val="5000"/>
                  </a:schemeClr>
                </a:solidFill>
              </a:rPr>
              <a:t>MediaTek</a:t>
            </a:r>
            <a:r>
              <a:rPr lang="en-US" altLang="zh-TW" dirty="0" smtClean="0">
                <a:solidFill>
                  <a:schemeClr val="tx1">
                    <a:lumMod val="95000"/>
                    <a:lumOff val="5000"/>
                  </a:schemeClr>
                </a:solidFill>
              </a:rPr>
              <a:t>, Motorola Mobility, </a:t>
            </a:r>
            <a:r>
              <a:rPr lang="en-US" altLang="zh-TW" dirty="0" err="1" smtClean="0">
                <a:solidFill>
                  <a:schemeClr val="tx1">
                    <a:lumMod val="95000"/>
                    <a:lumOff val="5000"/>
                  </a:schemeClr>
                </a:solidFill>
              </a:rPr>
              <a:t>Neul</a:t>
            </a:r>
            <a:r>
              <a:rPr lang="en-US" altLang="zh-TW" dirty="0" smtClean="0">
                <a:solidFill>
                  <a:schemeClr val="tx1">
                    <a:lumMod val="95000"/>
                    <a:lumOff val="5000"/>
                  </a:schemeClr>
                </a:solidFill>
              </a:rPr>
              <a:t>, </a:t>
            </a:r>
            <a:r>
              <a:rPr lang="en-US" altLang="zh-TW" dirty="0" err="1" smtClean="0">
                <a:solidFill>
                  <a:schemeClr val="tx1">
                    <a:lumMod val="95000"/>
                    <a:lumOff val="5000"/>
                  </a:schemeClr>
                </a:solidFill>
              </a:rPr>
              <a:t>Nubia</a:t>
            </a:r>
            <a:r>
              <a:rPr lang="en-US" altLang="zh-TW" dirty="0" smtClean="0">
                <a:solidFill>
                  <a:schemeClr val="tx1">
                    <a:lumMod val="95000"/>
                    <a:lumOff val="5000"/>
                  </a:schemeClr>
                </a:solidFill>
              </a:rPr>
              <a:t> Technology, OPPO, Orange, </a:t>
            </a:r>
            <a:r>
              <a:rPr lang="en-US" altLang="zh-TW" dirty="0" err="1" smtClean="0">
                <a:solidFill>
                  <a:schemeClr val="tx1">
                    <a:lumMod val="95000"/>
                    <a:lumOff val="5000"/>
                  </a:schemeClr>
                </a:solidFill>
              </a:rPr>
              <a:t>Potevio</a:t>
            </a:r>
            <a:r>
              <a:rPr lang="en-US" altLang="zh-TW" dirty="0" smtClean="0">
                <a:solidFill>
                  <a:schemeClr val="tx1">
                    <a:lumMod val="95000"/>
                    <a:lumOff val="5000"/>
                  </a:schemeClr>
                </a:solidFill>
              </a:rPr>
              <a:t>, </a:t>
            </a:r>
            <a:r>
              <a:rPr lang="en-US" altLang="zh-TW" dirty="0" err="1" smtClean="0">
                <a:solidFill>
                  <a:schemeClr val="tx1">
                    <a:lumMod val="95000"/>
                    <a:lumOff val="5000"/>
                  </a:schemeClr>
                </a:solidFill>
              </a:rPr>
              <a:t>Spreadtrum</a:t>
            </a:r>
            <a:r>
              <a:rPr lang="en-US" altLang="zh-TW" dirty="0" smtClean="0">
                <a:solidFill>
                  <a:schemeClr val="tx1">
                    <a:lumMod val="95000"/>
                    <a:lumOff val="5000"/>
                  </a:schemeClr>
                </a:solidFill>
              </a:rPr>
              <a:t>, SRTC, </a:t>
            </a:r>
            <a:r>
              <a:rPr lang="en-US" altLang="zh-TW" dirty="0" err="1" smtClean="0">
                <a:solidFill>
                  <a:schemeClr val="tx1">
                    <a:lumMod val="95000"/>
                    <a:lumOff val="5000"/>
                  </a:schemeClr>
                </a:solidFill>
              </a:rPr>
              <a:t>Starpoint</a:t>
            </a:r>
            <a:r>
              <a:rPr lang="en-US" altLang="zh-TW" dirty="0" smtClean="0">
                <a:solidFill>
                  <a:schemeClr val="tx1">
                    <a:lumMod val="95000"/>
                    <a:lumOff val="5000"/>
                  </a:schemeClr>
                </a:solidFill>
              </a:rPr>
              <a:t>, TD-Tech, Turk Telekom, Vivo, </a:t>
            </a:r>
            <a:r>
              <a:rPr lang="en-US" altLang="zh-TW" dirty="0" err="1" smtClean="0">
                <a:solidFill>
                  <a:schemeClr val="tx1">
                    <a:lumMod val="95000"/>
                    <a:lumOff val="5000"/>
                  </a:schemeClr>
                </a:solidFill>
              </a:rPr>
              <a:t>Xiaomi</a:t>
            </a:r>
            <a:r>
              <a:rPr lang="en-US" altLang="zh-TW" dirty="0" smtClean="0">
                <a:solidFill>
                  <a:schemeClr val="tx1">
                    <a:lumMod val="95000"/>
                    <a:lumOff val="5000"/>
                  </a:schemeClr>
                </a:solidFill>
              </a:rPr>
              <a:t>, </a:t>
            </a:r>
            <a:r>
              <a:rPr lang="en-US" altLang="zh-TW" dirty="0" err="1" smtClean="0">
                <a:solidFill>
                  <a:schemeClr val="tx1">
                    <a:lumMod val="95000"/>
                    <a:lumOff val="5000"/>
                  </a:schemeClr>
                </a:solidFill>
              </a:rPr>
              <a:t>Xinwei</a:t>
            </a:r>
            <a:r>
              <a:rPr lang="en-US" altLang="zh-TW" dirty="0" smtClean="0">
                <a:solidFill>
                  <a:schemeClr val="tx1">
                    <a:lumMod val="95000"/>
                    <a:lumOff val="5000"/>
                  </a:schemeClr>
                </a:solidFill>
              </a:rPr>
              <a:t>, ZTE, ZTE Microelectronics</a:t>
            </a:r>
            <a:endParaRPr lang="zh-TW" altLang="en-US" dirty="0" smtClean="0">
              <a:solidFill>
                <a:schemeClr val="tx1">
                  <a:lumMod val="95000"/>
                  <a:lumOff val="5000"/>
                </a:schemeClr>
              </a:solidFill>
            </a:endParaRPr>
          </a:p>
          <a:p>
            <a:endParaRPr lang="zh-TW" altLang="en-US" dirty="0">
              <a:solidFill>
                <a:schemeClr val="tx1">
                  <a:lumMod val="95000"/>
                  <a:lumOff val="5000"/>
                </a:schemeClr>
              </a:solidFill>
            </a:endParaRPr>
          </a:p>
        </p:txBody>
      </p:sp>
      <p:sp>
        <p:nvSpPr>
          <p:cNvPr id="4" name="テキスト ボックス 3"/>
          <p:cNvSpPr txBox="1">
            <a:spLocks noChangeArrowheads="1"/>
          </p:cNvSpPr>
          <p:nvPr/>
        </p:nvSpPr>
        <p:spPr bwMode="auto">
          <a:xfrm>
            <a:off x="7391400" y="188913"/>
            <a:ext cx="1689886" cy="461665"/>
          </a:xfrm>
          <a:prstGeom prst="rect">
            <a:avLst/>
          </a:prstGeom>
          <a:noFill/>
          <a:ln w="9525">
            <a:noFill/>
            <a:miter lim="800000"/>
            <a:headEnd/>
            <a:tailEnd/>
          </a:ln>
        </p:spPr>
        <p:txBody>
          <a:bodyPr wrap="none">
            <a:spAutoFit/>
          </a:bodyPr>
          <a:lstStyle/>
          <a:p>
            <a:r>
              <a:rPr lang="en-US" altLang="ja-JP" sz="2400" dirty="0" smtClean="0">
                <a:latin typeface="Calibri" pitchFamily="34" charset="0"/>
              </a:rPr>
              <a:t>R1-1613306</a:t>
            </a:r>
            <a:endParaRPr lang="ja-JP" altLang="en-US" sz="2400" dirty="0">
              <a:latin typeface="Calibri" pitchFamily="34" charset="0"/>
            </a:endParaRPr>
          </a:p>
        </p:txBody>
      </p:sp>
      <p:sp>
        <p:nvSpPr>
          <p:cNvPr id="5" name="矩形 6"/>
          <p:cNvSpPr/>
          <p:nvPr/>
        </p:nvSpPr>
        <p:spPr>
          <a:xfrm>
            <a:off x="251520" y="187057"/>
            <a:ext cx="5463480" cy="1200329"/>
          </a:xfrm>
          <a:prstGeom prst="rect">
            <a:avLst/>
          </a:prstGeom>
        </p:spPr>
        <p:txBody>
          <a:bodyPr wrap="square">
            <a:spAutoFit/>
          </a:bodyPr>
          <a:lstStyle/>
          <a:p>
            <a:r>
              <a:rPr lang="en-US" altLang="zh-CN" sz="2400" dirty="0"/>
              <a:t>3GPP TSG-RAN WG1 #</a:t>
            </a:r>
            <a:r>
              <a:rPr lang="en-US" altLang="zh-CN" sz="2400" dirty="0" smtClean="0"/>
              <a:t>87</a:t>
            </a:r>
            <a:endParaRPr lang="en-US" altLang="zh-CN" sz="2400" dirty="0"/>
          </a:p>
          <a:p>
            <a:r>
              <a:rPr lang="en-US" altLang="zh-CN" sz="2400" dirty="0" smtClean="0"/>
              <a:t>Reno, USA, 14</a:t>
            </a:r>
            <a:r>
              <a:rPr lang="en-US" altLang="zh-CN" sz="2400" baseline="30000" dirty="0" smtClean="0"/>
              <a:t>th</a:t>
            </a:r>
            <a:r>
              <a:rPr lang="en-US" altLang="zh-CN" sz="2400" dirty="0" smtClean="0"/>
              <a:t> </a:t>
            </a:r>
            <a:r>
              <a:rPr lang="en-US" altLang="zh-CN" sz="2400" dirty="0"/>
              <a:t>– </a:t>
            </a:r>
            <a:r>
              <a:rPr lang="en-US" altLang="zh-CN" sz="2400" dirty="0" smtClean="0"/>
              <a:t>18</a:t>
            </a:r>
            <a:r>
              <a:rPr lang="en-US" altLang="zh-CN" sz="2400" baseline="30000" dirty="0" smtClean="0"/>
              <a:t>th</a:t>
            </a:r>
            <a:r>
              <a:rPr lang="en-US" altLang="zh-CN" sz="2400" dirty="0" smtClean="0"/>
              <a:t> November </a:t>
            </a:r>
            <a:r>
              <a:rPr lang="en-US" altLang="zh-CN" sz="2400" dirty="0"/>
              <a:t>2016</a:t>
            </a:r>
          </a:p>
          <a:p>
            <a:r>
              <a:rPr lang="en-US" altLang="zh-CN" sz="2400" dirty="0"/>
              <a:t>Agenda item </a:t>
            </a:r>
            <a:r>
              <a:rPr lang="en-US" altLang="zh-CN" sz="2400" dirty="0" smtClean="0"/>
              <a:t>7.1.5.1</a:t>
            </a:r>
            <a:endParaRPr lang="en-US" altLang="zh-CN"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2</a:t>
            </a:fld>
            <a:endParaRPr lang="en-US"/>
          </a:p>
        </p:txBody>
      </p:sp>
      <p:sp>
        <p:nvSpPr>
          <p:cNvPr id="4" name="Content Placeholder 3"/>
          <p:cNvSpPr>
            <a:spLocks noGrp="1"/>
          </p:cNvSpPr>
          <p:nvPr>
            <p:ph sz="quarter" idx="4294967295"/>
          </p:nvPr>
        </p:nvSpPr>
        <p:spPr>
          <a:xfrm>
            <a:off x="457200" y="1295400"/>
            <a:ext cx="8229600" cy="4860926"/>
          </a:xfrm>
          <a:prstGeom prst="rect">
            <a:avLst/>
          </a:prstGeom>
        </p:spPr>
        <p:txBody>
          <a:bodyPr>
            <a:normAutofit fontScale="62500" lnSpcReduction="20000"/>
          </a:bodyPr>
          <a:lstStyle/>
          <a:p>
            <a:pPr marL="0" indent="0">
              <a:buNone/>
            </a:pPr>
            <a:r>
              <a:rPr lang="en-US" altLang="zh-CN" sz="2000" i="1" dirty="0" smtClean="0"/>
              <a:t>Contributions from companies raising concern on the power / area efficiencies and performance of a LDPC-only flexible decoder…</a:t>
            </a:r>
          </a:p>
          <a:p>
            <a:r>
              <a:rPr lang="en-US" altLang="zh-CN" dirty="0" smtClean="0"/>
              <a:t>R1-1611319 (Ericsson)</a:t>
            </a:r>
          </a:p>
          <a:p>
            <a:pPr lvl="1"/>
            <a:r>
              <a:rPr lang="en-US" i="1" dirty="0" smtClean="0"/>
              <a:t>"</a:t>
            </a:r>
            <a:r>
              <a:rPr lang="en-US" i="1" dirty="0"/>
              <a:t>On the other hand, adopting LDPC-only for </a:t>
            </a:r>
            <a:r>
              <a:rPr lang="en-US" i="1" dirty="0" err="1"/>
              <a:t>eMBB</a:t>
            </a:r>
            <a:r>
              <a:rPr lang="en-US" i="1" dirty="0"/>
              <a:t> data is not as efficient with hardware implementation as Option 1. Compared to covering the high info block sizes only, it is more challenging to design an LDPC decoder to cover the full range of code sizes and code rates of </a:t>
            </a:r>
            <a:r>
              <a:rPr lang="en-US" i="1" dirty="0" err="1"/>
              <a:t>eMBB</a:t>
            </a:r>
            <a:r>
              <a:rPr lang="en-US" i="1" dirty="0" smtClean="0"/>
              <a:t>.“</a:t>
            </a:r>
          </a:p>
          <a:p>
            <a:r>
              <a:rPr lang="en-US" dirty="0"/>
              <a:t>R1-1612280 (Nokia)</a:t>
            </a:r>
          </a:p>
          <a:p>
            <a:pPr lvl="1"/>
            <a:r>
              <a:rPr lang="en-US" i="1" dirty="0" smtClean="0"/>
              <a:t>About LDPC channel code .. “</a:t>
            </a:r>
            <a:r>
              <a:rPr lang="en-US" dirty="0"/>
              <a:t>In general, flexibility and implementation efficiency (considering higher throughputs and energy efficiencies) are two conflicting goals. </a:t>
            </a:r>
            <a:r>
              <a:rPr lang="en-US" i="1" dirty="0" smtClean="0"/>
              <a:t>Higher </a:t>
            </a:r>
            <a:r>
              <a:rPr lang="en-US" i="1" dirty="0"/>
              <a:t>flexibility can be provided at the expense of area and energy efficiencies</a:t>
            </a:r>
            <a:r>
              <a:rPr lang="en-US" i="1" dirty="0" smtClean="0"/>
              <a:t>”</a:t>
            </a:r>
          </a:p>
          <a:p>
            <a:r>
              <a:rPr lang="en-US" altLang="zh-CN" dirty="0"/>
              <a:t>R1-1611259 (Huawei)</a:t>
            </a:r>
          </a:p>
          <a:p>
            <a:pPr lvl="1"/>
            <a:r>
              <a:rPr lang="en-US" altLang="zh-CN" dirty="0"/>
              <a:t>Small </a:t>
            </a:r>
            <a:r>
              <a:rPr lang="en-US" altLang="zh-CN" dirty="0" err="1"/>
              <a:t>codeword</a:t>
            </a:r>
            <a:r>
              <a:rPr lang="en-US" altLang="zh-CN" dirty="0"/>
              <a:t> decoding performance suffers from larger area complexity of flexible </a:t>
            </a:r>
            <a:r>
              <a:rPr lang="en-US" altLang="zh-CN" dirty="0" smtClean="0"/>
              <a:t>decoder</a:t>
            </a:r>
          </a:p>
          <a:p>
            <a:r>
              <a:rPr lang="en-US" altLang="zh-CN" dirty="0"/>
              <a:t>R1-1612306 (</a:t>
            </a:r>
            <a:r>
              <a:rPr lang="en-US" altLang="zh-CN" dirty="0" err="1"/>
              <a:t>Accelercomm</a:t>
            </a:r>
            <a:r>
              <a:rPr lang="en-US" altLang="zh-CN" dirty="0"/>
              <a:t>)</a:t>
            </a:r>
          </a:p>
          <a:p>
            <a:pPr lvl="1"/>
            <a:r>
              <a:rPr lang="en-US" altLang="zh-CN" dirty="0"/>
              <a:t>At low R and small N, flexible LDPC decoder has degraded area and energy efficiencies</a:t>
            </a:r>
          </a:p>
          <a:p>
            <a:pPr lvl="1"/>
            <a:endParaRPr lang="en-US" altLang="zh-CN" dirty="0"/>
          </a:p>
          <a:p>
            <a:endParaRPr lang="en-US" i="1" dirty="0"/>
          </a:p>
        </p:txBody>
      </p:sp>
      <p:sp>
        <p:nvSpPr>
          <p:cNvPr id="6" name="Rectangle 5"/>
          <p:cNvSpPr/>
          <p:nvPr/>
        </p:nvSpPr>
        <p:spPr>
          <a:xfrm>
            <a:off x="884830" y="5257800"/>
            <a:ext cx="7801970"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84830" y="2004219"/>
            <a:ext cx="7801970" cy="89138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84830" y="4475658"/>
            <a:ext cx="7801970" cy="47734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88242" y="3226992"/>
            <a:ext cx="7801970" cy="8878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40074959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2-code solution with optimized decoders provides :</a:t>
            </a:r>
          </a:p>
          <a:p>
            <a:pPr lvl="1"/>
            <a:r>
              <a:rPr lang="en-US" dirty="0" smtClean="0"/>
              <a:t>Better computational efficiency with higher hardware resource utilization</a:t>
            </a:r>
          </a:p>
          <a:p>
            <a:pPr lvl="2"/>
            <a:r>
              <a:rPr lang="en-US" dirty="0" smtClean="0"/>
              <a:t>In contrast to LDPC channel code, Turbo and Polar decoder can leverage all of their computation resources for small info block sizes (with info bits up to 1024 bits) and all code rates</a:t>
            </a:r>
          </a:p>
          <a:p>
            <a:pPr lvl="1"/>
            <a:r>
              <a:rPr lang="en-US" dirty="0"/>
              <a:t>P</a:t>
            </a:r>
            <a:r>
              <a:rPr lang="en-US" dirty="0" smtClean="0"/>
              <a:t>ower efficiency with better channel code for small info block sizes</a:t>
            </a:r>
          </a:p>
          <a:p>
            <a:pPr lvl="2"/>
            <a:r>
              <a:rPr lang="en-US" dirty="0"/>
              <a:t>M</a:t>
            </a:r>
            <a:r>
              <a:rPr lang="en-US" dirty="0" smtClean="0"/>
              <a:t>ore LDPC iterations are required at small info block sizes and consumes more energy</a:t>
            </a:r>
          </a:p>
          <a:p>
            <a:pPr lvl="2"/>
            <a:r>
              <a:rPr lang="en-US" dirty="0" smtClean="0"/>
              <a:t>More specialized decoder are required to improve BLER performance at additional implementation complexity.</a:t>
            </a:r>
          </a:p>
          <a:p>
            <a:pPr marL="914400" lvl="2" indent="0">
              <a:buNone/>
            </a:pPr>
            <a:endParaRPr lang="en-US" dirty="0" smtClean="0"/>
          </a:p>
          <a:p>
            <a:pPr marL="0" indent="0">
              <a:buNone/>
            </a:pPr>
            <a:r>
              <a:rPr lang="en-US" dirty="0" smtClean="0">
                <a:sym typeface="Wingdings" panose="05000000000000000000" pitchFamily="2" charset="2"/>
              </a:rPr>
              <a:t> </a:t>
            </a:r>
            <a:r>
              <a:rPr lang="en-US" dirty="0" smtClean="0"/>
              <a:t>2-code </a:t>
            </a:r>
            <a:r>
              <a:rPr lang="en-US" smtClean="0"/>
              <a:t>solution emphasizes </a:t>
            </a:r>
            <a:r>
              <a:rPr lang="en-US" dirty="0" smtClean="0"/>
              <a:t>the strength of each code and mask the disadvantages of the other code.</a:t>
            </a:r>
          </a:p>
        </p:txBody>
      </p:sp>
      <p:sp>
        <p:nvSpPr>
          <p:cNvPr id="4" name="Rectangle 3"/>
          <p:cNvSpPr/>
          <p:nvPr/>
        </p:nvSpPr>
        <p:spPr>
          <a:xfrm>
            <a:off x="457201" y="5181600"/>
            <a:ext cx="8213678" cy="9445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35352692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Observations</a:t>
            </a:r>
            <a:endParaRPr lang="en-US" dirty="0"/>
          </a:p>
        </p:txBody>
      </p:sp>
      <p:sp>
        <p:nvSpPr>
          <p:cNvPr id="4" name="Content Placeholder 3"/>
          <p:cNvSpPr>
            <a:spLocks noGrp="1"/>
          </p:cNvSpPr>
          <p:nvPr>
            <p:ph sz="quarter" idx="1"/>
          </p:nvPr>
        </p:nvSpPr>
        <p:spPr>
          <a:xfrm>
            <a:off x="457200" y="1600200"/>
            <a:ext cx="8229600" cy="3068561"/>
          </a:xfrm>
        </p:spPr>
        <p:txBody>
          <a:bodyPr>
            <a:normAutofit fontScale="70000" lnSpcReduction="20000"/>
          </a:bodyPr>
          <a:lstStyle/>
          <a:p>
            <a:r>
              <a:rPr lang="en-US" dirty="0" smtClean="0"/>
              <a:t>More energy saving in a 2-code solution compared to single-code Flexible LDPC solution</a:t>
            </a:r>
          </a:p>
          <a:p>
            <a:pPr lvl="1"/>
            <a:r>
              <a:rPr lang="en-US" altLang="zh-CN" dirty="0" smtClean="0"/>
              <a:t>In a 2-code solution, only one decoder is active at the time</a:t>
            </a:r>
          </a:p>
          <a:p>
            <a:pPr lvl="2"/>
            <a:r>
              <a:rPr lang="en-US" altLang="zh-CN" dirty="0" smtClean="0"/>
              <a:t>The other decoder remains inactive without dynamic power consumption</a:t>
            </a:r>
          </a:p>
          <a:p>
            <a:pPr lvl="1"/>
            <a:r>
              <a:rPr lang="en-US" altLang="zh-CN" dirty="0" smtClean="0"/>
              <a:t>R1-1612085 (Qualcomm)</a:t>
            </a:r>
          </a:p>
          <a:p>
            <a:pPr lvl="2"/>
            <a:r>
              <a:rPr lang="en-US" altLang="zh-CN" dirty="0" smtClean="0"/>
              <a:t>For small info blocks decoding, 100% of the permutation network is active</a:t>
            </a:r>
          </a:p>
          <a:p>
            <a:pPr lvl="3"/>
            <a:r>
              <a:rPr lang="en-US" altLang="zh-CN" dirty="0" smtClean="0"/>
              <a:t>From table 3, QSN area is &gt;= 50% of decoder logic</a:t>
            </a:r>
          </a:p>
          <a:p>
            <a:pPr lvl="3"/>
            <a:r>
              <a:rPr lang="en-US" altLang="zh-CN" dirty="0" smtClean="0"/>
              <a:t>QSN area is under-estimated (R1-1610472).</a:t>
            </a:r>
          </a:p>
          <a:p>
            <a:pPr lvl="2"/>
            <a:r>
              <a:rPr lang="en-US" altLang="zh-CN" dirty="0" smtClean="0"/>
              <a:t>Power is “wasted” during small info blocks decoding because </a:t>
            </a:r>
            <a:r>
              <a:rPr lang="en-US" altLang="zh-CN" dirty="0"/>
              <a:t>of </a:t>
            </a:r>
            <a:r>
              <a:rPr lang="en-US" altLang="zh-CN" dirty="0" smtClean="0"/>
              <a:t>the additional hardware required to support flexibility</a:t>
            </a:r>
          </a:p>
          <a:p>
            <a:pPr lvl="3"/>
            <a:r>
              <a:rPr lang="en-US" altLang="zh-CN" dirty="0" smtClean="0"/>
              <a:t>Clock gating and memory </a:t>
            </a:r>
            <a:r>
              <a:rPr lang="en-US" altLang="zh-CN" dirty="0" err="1" smtClean="0"/>
              <a:t>powerdown</a:t>
            </a:r>
            <a:r>
              <a:rPr lang="en-US" altLang="zh-CN" dirty="0" smtClean="0"/>
              <a:t> do not prevent unnecessary signal activity on very long wires</a:t>
            </a:r>
          </a:p>
          <a:p>
            <a:pPr lvl="3"/>
            <a:endParaRPr lang="en-US" altLang="zh-CN" dirty="0"/>
          </a:p>
          <a:p>
            <a:pPr lvl="3"/>
            <a:endParaRPr lang="en-US" altLang="zh-CN" dirty="0" smtClean="0"/>
          </a:p>
          <a:p>
            <a:pPr lvl="3"/>
            <a:endParaRPr lang="en-US" altLang="zh-CN" dirty="0"/>
          </a:p>
          <a:p>
            <a:pPr lvl="3"/>
            <a:endParaRPr lang="en-US" altLang="zh-CN" dirty="0" smtClean="0"/>
          </a:p>
          <a:p>
            <a:pPr lvl="3"/>
            <a:endParaRPr lang="en-US" altLang="zh-CN" dirty="0" smtClean="0"/>
          </a:p>
          <a:p>
            <a:pPr lvl="3"/>
            <a:endParaRPr lang="en-US" altLang="zh-CN" dirty="0" smtClean="0"/>
          </a:p>
        </p:txBody>
      </p:sp>
      <p:sp>
        <p:nvSpPr>
          <p:cNvPr id="3" name="Slide Number Placeholder 2"/>
          <p:cNvSpPr>
            <a:spLocks noGrp="1"/>
          </p:cNvSpPr>
          <p:nvPr>
            <p:ph type="sldNum" sz="quarter" idx="12"/>
          </p:nvPr>
        </p:nvSpPr>
        <p:spPr/>
        <p:txBody>
          <a:bodyPr/>
          <a:lstStyle/>
          <a:p>
            <a:fld id="{3E54FAAE-D303-1440-B1E5-D1AB6CEFDBFD}" type="slidenum">
              <a:rPr lang="en-US" smtClean="0"/>
              <a:pPr/>
              <a:t>4</a:t>
            </a:fld>
            <a:endParaRPr lang="en-US" dirty="0"/>
          </a:p>
        </p:txBody>
      </p:sp>
      <p:sp>
        <p:nvSpPr>
          <p:cNvPr id="5" name="Rectangle 4"/>
          <p:cNvSpPr/>
          <p:nvPr/>
        </p:nvSpPr>
        <p:spPr>
          <a:xfrm>
            <a:off x="5192423" y="4570336"/>
            <a:ext cx="2904109" cy="18844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2"/>
          <p:cNvSpPr>
            <a:spLocks noChangeArrowheads="1"/>
          </p:cNvSpPr>
          <p:nvPr/>
        </p:nvSpPr>
        <p:spPr bwMode="auto">
          <a:xfrm>
            <a:off x="2438400" y="4606783"/>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 xmlns:p14="http://schemas.microsoft.com/office/powerpoint/2010/main" val="543663521"/>
              </p:ext>
            </p:extLst>
          </p:nvPr>
        </p:nvGraphicFramePr>
        <p:xfrm>
          <a:off x="304800" y="4713810"/>
          <a:ext cx="4750813" cy="2108349"/>
        </p:xfrm>
        <a:graphic>
          <a:graphicData uri="http://schemas.openxmlformats.org/presentationml/2006/ole">
            <p:oleObj spid="_x0000_s1055" r:id="rId4" imgW="6936744" imgH="3075840" progId="">
              <p:embed/>
            </p:oleObj>
          </a:graphicData>
        </a:graphic>
      </p:graphicFrame>
      <p:sp>
        <p:nvSpPr>
          <p:cNvPr id="11" name="Content Placeholder 3"/>
          <p:cNvSpPr txBox="1">
            <a:spLocks/>
          </p:cNvSpPr>
          <p:nvPr/>
        </p:nvSpPr>
        <p:spPr>
          <a:xfrm>
            <a:off x="4838700" y="4536555"/>
            <a:ext cx="3429000" cy="227581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Font typeface="Arial" pitchFamily="34" charset="0"/>
              <a:buNone/>
            </a:pPr>
            <a:r>
              <a:rPr lang="en-US" altLang="zh-CN" dirty="0" smtClean="0">
                <a:sym typeface="Wingdings" panose="05000000000000000000" pitchFamily="2" charset="2"/>
              </a:rPr>
              <a:t> </a:t>
            </a:r>
            <a:r>
              <a:rPr lang="en-US" altLang="zh-CN" dirty="0" smtClean="0"/>
              <a:t>Limited energy saving when decoding small info block sizes</a:t>
            </a:r>
          </a:p>
        </p:txBody>
      </p:sp>
      <p:sp>
        <p:nvSpPr>
          <p:cNvPr id="6" name="Oval 5"/>
          <p:cNvSpPr/>
          <p:nvPr/>
        </p:nvSpPr>
        <p:spPr>
          <a:xfrm>
            <a:off x="104996" y="5140798"/>
            <a:ext cx="3505200" cy="421802"/>
          </a:xfrm>
          <a:prstGeom prst="ellipse">
            <a:avLst/>
          </a:prstGeom>
          <a:noFill/>
          <a:ln>
            <a:solidFill>
              <a:srgbClr val="FF00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93226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5</a:t>
            </a:fld>
            <a:endParaRPr lang="en-US"/>
          </a:p>
        </p:txBody>
      </p:sp>
      <p:sp>
        <p:nvSpPr>
          <p:cNvPr id="4" name="Content Placeholder 3"/>
          <p:cNvSpPr>
            <a:spLocks noGrp="1"/>
          </p:cNvSpPr>
          <p:nvPr>
            <p:ph sz="quarter" idx="4294967295"/>
          </p:nvPr>
        </p:nvSpPr>
        <p:spPr>
          <a:xfrm>
            <a:off x="457200" y="1295400"/>
            <a:ext cx="8229600" cy="5060950"/>
          </a:xfrm>
          <a:prstGeom prst="rect">
            <a:avLst/>
          </a:prstGeom>
        </p:spPr>
        <p:txBody>
          <a:bodyPr>
            <a:normAutofit fontScale="92500"/>
          </a:bodyPr>
          <a:lstStyle/>
          <a:p>
            <a:r>
              <a:rPr lang="en-US" dirty="0"/>
              <a:t>2-code solution is more power efficient</a:t>
            </a:r>
          </a:p>
          <a:p>
            <a:pPr lvl="1"/>
            <a:r>
              <a:rPr lang="en-US" altLang="zh-CN" dirty="0"/>
              <a:t>Internal signal </a:t>
            </a:r>
            <a:r>
              <a:rPr lang="en-US" altLang="zh-CN" dirty="0" smtClean="0"/>
              <a:t>activity contributes </a:t>
            </a:r>
            <a:r>
              <a:rPr lang="en-US" altLang="zh-CN" dirty="0"/>
              <a:t>to dynamic power</a:t>
            </a:r>
          </a:p>
          <a:p>
            <a:pPr lvl="2"/>
            <a:r>
              <a:rPr lang="en-US" altLang="zh-CN" dirty="0"/>
              <a:t>In a 2-code solution, total distance to move data is limited to smaller-area decoder</a:t>
            </a:r>
          </a:p>
          <a:p>
            <a:pPr lvl="1"/>
            <a:r>
              <a:rPr lang="en-US" altLang="zh-CN" dirty="0" smtClean="0"/>
              <a:t>In larger area design, data travel greater distance on longer wires</a:t>
            </a:r>
          </a:p>
          <a:p>
            <a:pPr lvl="2"/>
            <a:r>
              <a:rPr lang="en-US" altLang="zh-CN" dirty="0" smtClean="0"/>
              <a:t>More activity generated on longer wires</a:t>
            </a:r>
          </a:p>
          <a:p>
            <a:pPr lvl="1"/>
            <a:endParaRPr lang="en-US" altLang="zh-CN" dirty="0" smtClean="0"/>
          </a:p>
          <a:p>
            <a:pPr marL="0" indent="0">
              <a:buNone/>
            </a:pPr>
            <a:r>
              <a:rPr lang="en-US" altLang="zh-CN" dirty="0" smtClean="0">
                <a:sym typeface="Wingdings" panose="05000000000000000000" pitchFamily="2" charset="2"/>
              </a:rPr>
              <a:t> Moving data around in an LDPC-only flexible decoder consumes more power compared to a 2-code solution</a:t>
            </a:r>
            <a:endParaRPr lang="en-US" altLang="zh-CN" dirty="0" smtClean="0"/>
          </a:p>
        </p:txBody>
      </p:sp>
      <p:sp>
        <p:nvSpPr>
          <p:cNvPr id="5" name="Rectangle 4"/>
          <p:cNvSpPr/>
          <p:nvPr/>
        </p:nvSpPr>
        <p:spPr>
          <a:xfrm>
            <a:off x="304800" y="4724400"/>
            <a:ext cx="8229600" cy="16319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076168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r>
              <a:rPr lang="en-US" sz="3600" dirty="0" smtClean="0"/>
              <a:t>2-code solution is supported for </a:t>
            </a:r>
            <a:r>
              <a:rPr lang="en-US" sz="3600" dirty="0" err="1" smtClean="0"/>
              <a:t>eMBB</a:t>
            </a:r>
            <a:r>
              <a:rPr lang="en-US" sz="3600" dirty="0" smtClean="0"/>
              <a:t> Data </a:t>
            </a:r>
            <a:r>
              <a:rPr lang="en-US" sz="3600" dirty="0"/>
              <a:t>C</a:t>
            </a:r>
            <a:r>
              <a:rPr lang="en-US" sz="3600" dirty="0" smtClean="0"/>
              <a:t>hannel</a:t>
            </a:r>
            <a:endParaRPr lang="en-US" sz="3600" dirty="0"/>
          </a:p>
        </p:txBody>
      </p:sp>
    </p:spTree>
    <p:extLst>
      <p:ext uri="{BB962C8B-B14F-4D97-AF65-F5344CB8AC3E}">
        <p14:creationId xmlns="" xmlns:p14="http://schemas.microsoft.com/office/powerpoint/2010/main" val="2915604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2732</TotalTime>
  <Words>562</Words>
  <Application>Microsoft Office PowerPoint</Application>
  <PresentationFormat>全屏显示(4:3)</PresentationFormat>
  <Paragraphs>56</Paragraphs>
  <Slides>6</Slides>
  <Notes>3</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6</vt:i4>
      </vt:variant>
    </vt:vector>
  </HeadingPairs>
  <TitlesOfParts>
    <vt:vector size="7" baseType="lpstr">
      <vt:lpstr>Office Theme</vt:lpstr>
      <vt:lpstr>Way Forward on Hardware Efficiency for a 2-code eMBB Data Channel</vt:lpstr>
      <vt:lpstr>Observations</vt:lpstr>
      <vt:lpstr>Observations</vt:lpstr>
      <vt:lpstr>Observations</vt:lpstr>
      <vt:lpstr>Observations</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assumption on case 3 evaluation</dc:title>
  <dc:creator>Peikai Liao (廖培凱)</dc:creator>
  <cp:lastModifiedBy>Huawei</cp:lastModifiedBy>
  <cp:revision>272</cp:revision>
  <dcterms:created xsi:type="dcterms:W3CDTF">2006-08-16T00:00:00Z</dcterms:created>
  <dcterms:modified xsi:type="dcterms:W3CDTF">2016-11-16T02:10:55Z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(2)p84XgQ2Hobt6v32bTi68LS4bxqbbV5rExm60HERz4KZVzz4XhNoDlT3tlB7+OL5QjiFwXZb5
5jlyVWxC7hfn8YQZC7TgJEAosDLBdxnDGzqLHHivfhxrH9gF2Tdxe5Cry6tMXShCBr4RFuSI
EYVapcEOm7nHuMcq6URf76FvKiDQ47bJ+nEk1Z83sbXhmSiPNL/0cKMEeo5KZAa0ojRRJYL3
iYSpnffNvawqV11J+9</vt:lpwstr>
  </property>
  <property fmtid="{D5CDD505-2E9C-101B-9397-08002B2CF9AE}" pid="4" name="_2015_ms_pID_7253431">
    <vt:lpwstr>TsaW73asvN+8sQip7h0QeTMymcRgHjrvWb5Ma4yBMinnmBXT7eSAvA
CQH9InoJ1QcsVcc8/1LbRleHVZKGEm0KayPItWsxLpBAsJP/DYWTpOCVwDrji3Cy8IcmAnBv
suvYx3XTBE7YcBjgzwunaIX8dRvx75/DaC4Kn2AVjY7V2NH6FIeDg30ca1RtUlW1fXtIlgYx
ni9aFQmY5CTfJ42w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1479262244</vt:lpwstr>
  </property>
</Properties>
</file>