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04" r:id="rId3"/>
    <p:sldId id="303" r:id="rId4"/>
    <p:sldId id="301" r:id="rId5"/>
    <p:sldId id="300" r:id="rId6"/>
    <p:sldId id="302" r:id="rId7"/>
    <p:sldId id="305" r:id="rId8"/>
    <p:sldId id="30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66" d="100"/>
          <a:sy n="66" d="100"/>
        </p:scale>
        <p:origin x="-1260" y="-114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1314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5234F-06D9-42E8-99C6-896D3603B083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1412F-12D2-4E14-901C-1282F42432F8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5A6B7-F9E8-4D20-81FF-B237B7094C07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84B9E-4C82-474E-AACE-C3848F94C16B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16F75-2DE0-49B9-BB16-2AEE9576C873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8085F-ECC7-4F8F-BE39-D5A2BDDBE2A7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58554-D07B-47C3-8C49-0ACFE5F1CAFF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3ABC5-E1AF-4387-823F-A0A41E1CE2CE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9D946-7F67-41B5-A2A3-0062AB0EC004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9289F-E2D6-43F1-B497-0B7B5C22B166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FBB-26AD-4FA1-BD4D-A4B804C7A2E8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5A26A-99E2-467F-89C9-E6C01D61B148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Observation on TBCC LVA and </a:t>
            </a:r>
            <a:r>
              <a:rPr lang="en-US" altLang="ja-JP" dirty="0" smtClean="0"/>
              <a:t>Polar for </a:t>
            </a:r>
            <a:r>
              <a:rPr lang="en-US" altLang="ja-JP" dirty="0" err="1" smtClean="0"/>
              <a:t>eMBB</a:t>
            </a:r>
            <a:r>
              <a:rPr lang="en-US" altLang="ja-JP" dirty="0" smtClean="0"/>
              <a:t> small </a:t>
            </a:r>
            <a:r>
              <a:rPr lang="en-US" altLang="ja-JP" dirty="0" smtClean="0"/>
              <a:t>block  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4267200"/>
            <a:ext cx="72390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R1-1613303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2016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7.1.5.1</a:t>
            </a:r>
            <a:endParaRPr lang="en-US" altLang="zh-CN" sz="2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Outlines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r>
              <a:rPr lang="en-US" altLang="zh-CN" dirty="0" smtClean="0"/>
              <a:t>Background </a:t>
            </a:r>
          </a:p>
          <a:p>
            <a:r>
              <a:rPr lang="en-US" altLang="zh-CN" dirty="0" smtClean="0"/>
              <a:t>Calibration </a:t>
            </a:r>
          </a:p>
          <a:p>
            <a:pPr lvl="1"/>
            <a:r>
              <a:rPr lang="en-US" altLang="zh-CN" dirty="0" smtClean="0"/>
              <a:t>TBCC LVA &amp; Polar computation complexity formulas </a:t>
            </a:r>
          </a:p>
          <a:p>
            <a:pPr lvl="1"/>
            <a:r>
              <a:rPr lang="en-US" altLang="zh-CN" dirty="0" smtClean="0"/>
              <a:t>TBCC LVA &amp; Polar performance </a:t>
            </a:r>
          </a:p>
          <a:p>
            <a:r>
              <a:rPr lang="en-US" altLang="zh-CN" dirty="0" smtClean="0"/>
              <a:t>CRC penalty</a:t>
            </a:r>
          </a:p>
          <a:p>
            <a:r>
              <a:rPr lang="en-US" altLang="zh-CN" dirty="0" smtClean="0"/>
              <a:t>Observations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altLang="zh-CN" sz="2800" dirty="0" smtClean="0"/>
              <a:t>In R1-1612089 (Qualcomm), it is claimed that </a:t>
            </a:r>
          </a:p>
          <a:p>
            <a:pPr lvl="1"/>
            <a:r>
              <a:rPr lang="en-US" altLang="zh-CN" sz="2400" dirty="0" smtClean="0"/>
              <a:t>For R=1/3 and 40-bit DCI, the list size for the Polar list decoder needs to be nearly 2x that of the TBCC list decoder to achieve the same SNR for 10e-3 BLER.</a:t>
            </a:r>
          </a:p>
          <a:p>
            <a:pPr lvl="1"/>
            <a:r>
              <a:rPr lang="en-US" altLang="zh-CN" sz="2400" dirty="0" smtClean="0"/>
              <a:t>For larger list sizes, TBCC(L=16) and Polar(L=32) begin to have the similar computational complexity and performance tradeoffs.</a:t>
            </a:r>
          </a:p>
          <a:p>
            <a:pPr lvl="0"/>
            <a:r>
              <a:rPr lang="en-US" altLang="zh-CN" dirty="0" smtClean="0"/>
              <a:t>In this contribution, we align the computational complexity of TBCC and Polar of Huawei and Qualcomm, and compare performance in terms of calculation per information bit</a:t>
            </a:r>
          </a:p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60890" y="381001"/>
            <a:ext cx="7641515" cy="492443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altLang="zh-CN" sz="3200" dirty="0" smtClean="0"/>
              <a:t>Computational</a:t>
            </a:r>
            <a:r>
              <a:rPr lang="en-US" altLang="zh-CN" sz="3200" dirty="0" smtClean="0">
                <a:solidFill>
                  <a:prstClr val="black"/>
                </a:solidFill>
                <a:cs typeface="+mn-cs"/>
              </a:rPr>
              <a:t> complexity calibration (TBCC)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48502253"/>
              </p:ext>
            </p:extLst>
          </p:nvPr>
        </p:nvGraphicFramePr>
        <p:xfrm>
          <a:off x="76200" y="1310640"/>
          <a:ext cx="4724400" cy="326135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26831"/>
                <a:gridCol w="122639"/>
                <a:gridCol w="982959"/>
                <a:gridCol w="1627534"/>
                <a:gridCol w="1264437"/>
              </a:tblGrid>
              <a:tr h="279545"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marL="68562" marR="68562"/>
                </a:tc>
                <a:tc gridSpan="2">
                  <a:txBody>
                    <a:bodyPr/>
                    <a:lstStyle/>
                    <a:p>
                      <a:r>
                        <a:rPr lang="en-US" altLang="zh-CN" sz="1200" dirty="0" smtClean="0"/>
                        <a:t>Component</a:t>
                      </a:r>
                      <a:endParaRPr lang="zh-CN" altLang="en-US" sz="1200" dirty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Addition</a:t>
                      </a:r>
                      <a:endParaRPr lang="zh-CN" altLang="en-US" sz="12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Comparison</a:t>
                      </a:r>
                      <a:endParaRPr lang="zh-CN" altLang="en-US" sz="1200" dirty="0"/>
                    </a:p>
                  </a:txBody>
                  <a:tcPr marL="68562" marR="68562"/>
                </a:tc>
              </a:tr>
              <a:tr h="465908">
                <a:tc rowSpan="3">
                  <a:txBody>
                    <a:bodyPr/>
                    <a:lstStyle/>
                    <a:p>
                      <a:r>
                        <a:rPr lang="en-US" altLang="zh-CN" sz="1200" dirty="0" smtClean="0"/>
                        <a:t>Initial</a:t>
                      </a:r>
                      <a:r>
                        <a:rPr lang="en-US" altLang="zh-CN" sz="1200" baseline="0" dirty="0" smtClean="0"/>
                        <a:t> state searching</a:t>
                      </a:r>
                      <a:endParaRPr lang="zh-CN" altLang="en-US" sz="1200" dirty="0"/>
                    </a:p>
                  </a:txBody>
                  <a:tcPr marL="68562" marR="68562"/>
                </a:tc>
                <a:tc gridSpan="2">
                  <a:txBody>
                    <a:bodyPr/>
                    <a:lstStyle/>
                    <a:p>
                      <a:r>
                        <a:rPr lang="en-US" altLang="zh-CN" sz="1200" dirty="0" smtClean="0"/>
                        <a:t>Branch</a:t>
                      </a:r>
                      <a:r>
                        <a:rPr lang="en-US" altLang="zh-CN" sz="1200" baseline="0" dirty="0" smtClean="0"/>
                        <a:t> metric</a:t>
                      </a:r>
                      <a:endParaRPr lang="zh-CN" altLang="en-US" sz="1200" dirty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sv-SE" altLang="zh-CN" sz="1200" dirty="0" smtClean="0"/>
                        <a:t>Kt*[min((m-2)*2^(m-1)+1, (m-1)*2*S)]</a:t>
                      </a:r>
                      <a:endParaRPr lang="zh-CN" altLang="en-US" sz="12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68562" marR="68562"/>
                </a:tc>
              </a:tr>
              <a:tr h="27954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1200" dirty="0" smtClean="0"/>
                        <a:t>Path metric</a:t>
                      </a:r>
                      <a:endParaRPr lang="zh-CN" altLang="en-US" sz="1200" dirty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sv-SE" altLang="zh-CN" sz="1200" dirty="0" smtClean="0"/>
                        <a:t>Kt*</a:t>
                      </a:r>
                      <a:r>
                        <a:rPr lang="en-US" altLang="zh-CN" sz="1200" dirty="0" smtClean="0"/>
                        <a:t>2S</a:t>
                      </a:r>
                      <a:endParaRPr lang="zh-CN" altLang="en-US" sz="12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68562" marR="68562"/>
                </a:tc>
              </a:tr>
              <a:tr h="27954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1200" dirty="0" smtClean="0"/>
                        <a:t>sort</a:t>
                      </a:r>
                      <a:endParaRPr lang="zh-CN" altLang="en-US" sz="1200" dirty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sv-SE" altLang="zh-CN" sz="1200" dirty="0" smtClean="0"/>
                        <a:t>Kt*</a:t>
                      </a:r>
                      <a:r>
                        <a:rPr lang="en-US" altLang="zh-CN" sz="1200" dirty="0" smtClean="0"/>
                        <a:t>S</a:t>
                      </a:r>
                      <a:endParaRPr lang="zh-CN" altLang="en-US" sz="1200" dirty="0"/>
                    </a:p>
                  </a:txBody>
                  <a:tcPr marL="68562" marR="68562"/>
                </a:tc>
              </a:tr>
              <a:tr h="465908">
                <a:tc rowSpan="3">
                  <a:txBody>
                    <a:bodyPr/>
                    <a:lstStyle/>
                    <a:p>
                      <a:r>
                        <a:rPr lang="en-US" altLang="zh-CN" sz="1200" dirty="0" smtClean="0"/>
                        <a:t>decoding</a:t>
                      </a:r>
                      <a:endParaRPr lang="zh-CN" altLang="en-US" sz="1200" dirty="0"/>
                    </a:p>
                  </a:txBody>
                  <a:tcPr marL="68562" marR="68562"/>
                </a:tc>
                <a:tc gridSpan="2">
                  <a:txBody>
                    <a:bodyPr/>
                    <a:lstStyle/>
                    <a:p>
                      <a:r>
                        <a:rPr lang="en-US" altLang="zh-CN" sz="1200" dirty="0" smtClean="0"/>
                        <a:t>Branch</a:t>
                      </a:r>
                      <a:r>
                        <a:rPr lang="en-US" altLang="zh-CN" sz="1200" baseline="0" dirty="0" smtClean="0"/>
                        <a:t> metric</a:t>
                      </a:r>
                      <a:endParaRPr lang="zh-CN" altLang="en-US" sz="1200" dirty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sv-SE" altLang="zh-CN" sz="1200" dirty="0" smtClean="0"/>
                        <a:t>K*[min((m-2)*2^(m-1)+1, (m-1)*2*S)]*</a:t>
                      </a:r>
                      <a:r>
                        <a:rPr lang="en-US" altLang="zh-CN" sz="1200" dirty="0" err="1" smtClean="0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en-US" altLang="zh-CN" sz="1200" baseline="-25000" dirty="0" err="1" smtClean="0">
                          <a:solidFill>
                            <a:schemeClr val="tx1"/>
                          </a:solidFill>
                        </a:rPr>
                        <a:t>initial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marL="68562" marR="68562"/>
                </a:tc>
              </a:tr>
              <a:tr h="27954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1200" dirty="0" smtClean="0"/>
                        <a:t>Path metric</a:t>
                      </a:r>
                      <a:endParaRPr lang="zh-CN" altLang="en-US" sz="1200" dirty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K*(L-1)*S*</a:t>
                      </a:r>
                      <a:r>
                        <a:rPr lang="en-US" altLang="zh-CN" sz="1200" dirty="0" err="1" smtClean="0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en-US" altLang="zh-CN" sz="1200" baseline="-25000" dirty="0" err="1" smtClean="0">
                          <a:solidFill>
                            <a:schemeClr val="tx1"/>
                          </a:solidFill>
                        </a:rPr>
                        <a:t>initial</a:t>
                      </a:r>
                      <a:endParaRPr lang="zh-CN" altLang="en-US" sz="12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marL="68562" marR="68562"/>
                </a:tc>
              </a:tr>
              <a:tr h="27954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1200" dirty="0" smtClean="0"/>
                        <a:t>sort</a:t>
                      </a:r>
                      <a:endParaRPr lang="zh-CN" altLang="en-US" sz="1200" dirty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K*SL*</a:t>
                      </a:r>
                      <a:r>
                        <a:rPr lang="en-US" altLang="zh-CN" sz="1200" dirty="0" err="1" smtClean="0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en-US" altLang="zh-CN" sz="1200" baseline="-25000" dirty="0" err="1" smtClean="0">
                          <a:solidFill>
                            <a:schemeClr val="tx1"/>
                          </a:solidFill>
                        </a:rPr>
                        <a:t>initial</a:t>
                      </a:r>
                      <a:endParaRPr lang="zh-CN" altLang="en-US" sz="1200" dirty="0"/>
                    </a:p>
                  </a:txBody>
                  <a:tcPr marL="68562" marR="68562"/>
                </a:tc>
              </a:tr>
              <a:tr h="279545">
                <a:tc gridSpan="3">
                  <a:txBody>
                    <a:bodyPr/>
                    <a:lstStyle/>
                    <a:p>
                      <a:r>
                        <a:rPr lang="en-US" altLang="zh-CN" sz="1200" dirty="0" err="1" smtClean="0"/>
                        <a:t>backtrace</a:t>
                      </a:r>
                      <a:endParaRPr lang="zh-CN" altLang="en-US" sz="1200" dirty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(L*log(L) + KL)*</a:t>
                      </a:r>
                      <a:r>
                        <a:rPr lang="en-US" altLang="zh-CN" sz="1200" dirty="0" err="1" smtClean="0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en-US" altLang="zh-CN" sz="1200" baseline="-25000" dirty="0" err="1" smtClean="0">
                          <a:solidFill>
                            <a:schemeClr val="tx1"/>
                          </a:solidFill>
                        </a:rPr>
                        <a:t>initial</a:t>
                      </a:r>
                      <a:endParaRPr lang="zh-CN" altLang="en-US" sz="1200" dirty="0" smtClean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marL="68562" marR="68562"/>
                </a:tc>
              </a:tr>
              <a:tr h="652272">
                <a:tc gridSpan="2">
                  <a:txBody>
                    <a:bodyPr/>
                    <a:lstStyle/>
                    <a:p>
                      <a:r>
                        <a:rPr lang="en-US" altLang="zh-CN" sz="1200" dirty="0" smtClean="0"/>
                        <a:t>Total</a:t>
                      </a:r>
                      <a:endParaRPr lang="zh-CN" altLang="en-US" sz="1200" dirty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(</a:t>
                      </a:r>
                      <a:r>
                        <a:rPr lang="en-US" altLang="zh-CN" sz="1200" dirty="0" err="1" smtClean="0"/>
                        <a:t>Kt+K</a:t>
                      </a:r>
                      <a:r>
                        <a:rPr lang="en-US" altLang="zh-CN" sz="1200" dirty="0" smtClean="0"/>
                        <a:t>*</a:t>
                      </a:r>
                      <a:r>
                        <a:rPr lang="en-US" altLang="zh-CN" sz="1200" dirty="0" err="1" smtClean="0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en-US" altLang="zh-CN" sz="1200" baseline="-25000" dirty="0" err="1" smtClean="0">
                          <a:solidFill>
                            <a:schemeClr val="tx1"/>
                          </a:solidFill>
                        </a:rPr>
                        <a:t>initial</a:t>
                      </a:r>
                      <a:r>
                        <a:rPr lang="en-US" altLang="zh-CN" sz="1200" dirty="0" smtClean="0"/>
                        <a:t>)</a:t>
                      </a:r>
                      <a:r>
                        <a:rPr lang="sv-SE" altLang="zh-CN" sz="1200" dirty="0" smtClean="0"/>
                        <a:t>*[min((m-2)*2^(m-1)+1, (m-1)*2*S)]+Kt*3S+(K*2SL-K*S + </a:t>
                      </a:r>
                      <a:r>
                        <a:rPr lang="en-US" altLang="zh-CN" sz="1200" dirty="0" smtClean="0"/>
                        <a:t>L*log(L) + KL)*</a:t>
                      </a:r>
                      <a:r>
                        <a:rPr lang="en-US" altLang="zh-CN" sz="1200" dirty="0" err="1" smtClean="0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en-US" altLang="zh-CN" sz="1200" baseline="-25000" dirty="0" err="1" smtClean="0">
                          <a:solidFill>
                            <a:schemeClr val="tx1"/>
                          </a:solidFill>
                        </a:rPr>
                        <a:t>initial</a:t>
                      </a:r>
                      <a:endParaRPr lang="zh-CN" altLang="en-US" sz="1200" dirty="0" smtClean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Kt*S+K*SL*</a:t>
                      </a:r>
                      <a:r>
                        <a:rPr lang="en-US" altLang="zh-CN" sz="1200" dirty="0" err="1" smtClean="0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en-US" altLang="zh-CN" sz="1200" baseline="-25000" dirty="0" err="1" smtClean="0">
                          <a:solidFill>
                            <a:schemeClr val="tx1"/>
                          </a:solidFill>
                        </a:rPr>
                        <a:t>initial</a:t>
                      </a:r>
                      <a:endParaRPr lang="en-US" altLang="zh-CN" sz="1200" dirty="0" smtClean="0"/>
                    </a:p>
                  </a:txBody>
                  <a:tcPr marL="68562" marR="68562"/>
                </a:tc>
              </a:tr>
            </a:tbl>
          </a:graphicData>
        </a:graphic>
      </p:graphicFrame>
      <p:sp>
        <p:nvSpPr>
          <p:cNvPr id="6" name="文本框 1"/>
          <p:cNvSpPr txBox="1"/>
          <p:nvPr/>
        </p:nvSpPr>
        <p:spPr>
          <a:xfrm>
            <a:off x="228600" y="4800600"/>
            <a:ext cx="838714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000" dirty="0" smtClean="0"/>
              <a:t>Parameters: </a:t>
            </a:r>
            <a:r>
              <a:rPr lang="en-US" altLang="zh-CN" sz="1600" dirty="0" smtClean="0"/>
              <a:t>K: </a:t>
            </a:r>
            <a:r>
              <a:rPr lang="en-US" altLang="zh-CN" sz="1600" dirty="0" err="1" smtClean="0"/>
              <a:t>infolen</a:t>
            </a:r>
            <a:r>
              <a:rPr lang="en-US" altLang="zh-CN" sz="1600" dirty="0" smtClean="0"/>
              <a:t>; /  R: Rate, / V</a:t>
            </a:r>
            <a:r>
              <a:rPr lang="en-US" altLang="zh-CN" sz="1600" dirty="0"/>
              <a:t>: constraint length </a:t>
            </a:r>
            <a:r>
              <a:rPr lang="en-US" altLang="zh-CN" sz="1600" dirty="0" smtClean="0"/>
              <a:t>/ S: No. of state; </a:t>
            </a:r>
            <a:r>
              <a:rPr lang="en-US" altLang="zh-CN" sz="1600" dirty="0"/>
              <a:t>S  = 2</a:t>
            </a:r>
            <a:r>
              <a:rPr lang="en-US" altLang="zh-CN" sz="1600" dirty="0" smtClean="0"/>
              <a:t>^(V-1)  /  L: list size for </a:t>
            </a:r>
            <a:r>
              <a:rPr lang="en-US" altLang="zh-CN" sz="1600" dirty="0"/>
              <a:t>LVA </a:t>
            </a:r>
            <a:r>
              <a:rPr lang="en-US" altLang="zh-CN" sz="1600" dirty="0" smtClean="0"/>
              <a:t>/ m</a:t>
            </a:r>
            <a:r>
              <a:rPr lang="en-US" altLang="zh-CN" sz="1600" dirty="0"/>
              <a:t>: No. of coded bits per info bit  m = 1/R </a:t>
            </a:r>
            <a:endParaRPr lang="en-US" altLang="zh-CN" sz="1600" dirty="0" smtClean="0"/>
          </a:p>
          <a:p>
            <a:pPr>
              <a:buNone/>
            </a:pPr>
            <a:r>
              <a:rPr lang="en-US" altLang="zh-CN" sz="1600" dirty="0" err="1" smtClean="0">
                <a:solidFill>
                  <a:srgbClr val="FF0000"/>
                </a:solidFill>
              </a:rPr>
              <a:t>Kt</a:t>
            </a:r>
            <a:r>
              <a:rPr lang="en-US" altLang="zh-CN" sz="1600" dirty="0" smtClean="0">
                <a:solidFill>
                  <a:srgbClr val="FF0000"/>
                </a:solidFill>
              </a:rPr>
              <a:t>: training length for initial state searching, S</a:t>
            </a:r>
            <a:r>
              <a:rPr lang="en-US" altLang="zh-CN" sz="1600" baseline="-25000" dirty="0" smtClean="0">
                <a:solidFill>
                  <a:srgbClr val="FF0000"/>
                </a:solidFill>
              </a:rPr>
              <a:t>initial</a:t>
            </a:r>
            <a:r>
              <a:rPr lang="en-US" altLang="zh-CN" sz="1600" dirty="0" smtClean="0">
                <a:solidFill>
                  <a:srgbClr val="FF0000"/>
                </a:solidFill>
              </a:rPr>
              <a:t> = No. of initial states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4550512"/>
              </p:ext>
            </p:extLst>
          </p:nvPr>
        </p:nvGraphicFramePr>
        <p:xfrm>
          <a:off x="4924503" y="1293523"/>
          <a:ext cx="4067097" cy="330679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28697"/>
                <a:gridCol w="2438400"/>
              </a:tblGrid>
              <a:tr h="320320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Component</a:t>
                      </a:r>
                      <a:endParaRPr lang="zh-CN" altLang="en-US" sz="12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Complexity</a:t>
                      </a:r>
                      <a:endParaRPr lang="zh-CN" altLang="en-US" sz="1200" dirty="0"/>
                    </a:p>
                  </a:txBody>
                  <a:tcPr marL="68562" marR="68562"/>
                </a:tc>
              </a:tr>
              <a:tr h="32032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/>
                        <a:t>Branch metric calculation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2*K*[min(2^(m+1)-2, m*2*S)]</a:t>
                      </a:r>
                      <a:endParaRPr lang="zh-CN" altLang="en-US" sz="1200" dirty="0"/>
                    </a:p>
                  </a:txBody>
                  <a:tcPr marL="68562" marR="68562"/>
                </a:tc>
              </a:tr>
              <a:tr h="631098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/>
                        <a:t>Trellis development for state determination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S*2*K</a:t>
                      </a:r>
                      <a:r>
                        <a:rPr lang="en-US" altLang="zh-CN" sz="1200" baseline="0" dirty="0" smtClean="0"/>
                        <a:t> + S*K</a:t>
                      </a:r>
                      <a:endParaRPr lang="zh-CN" altLang="en-US" sz="1200" dirty="0"/>
                    </a:p>
                  </a:txBody>
                  <a:tcPr marL="68562" marR="68562"/>
                </a:tc>
              </a:tr>
              <a:tr h="631098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/>
                        <a:t>Trellis development for list decoding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S*(L+1)*K + S*L*K</a:t>
                      </a:r>
                      <a:endParaRPr lang="zh-CN" altLang="en-US" sz="1200" dirty="0"/>
                    </a:p>
                  </a:txBody>
                  <a:tcPr marL="68562" marR="68562"/>
                </a:tc>
              </a:tr>
              <a:tr h="631098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/>
                        <a:t>Handling of the final stage and </a:t>
                      </a:r>
                      <a:r>
                        <a:rPr lang="en-US" altLang="zh-CN" sz="1200" kern="1200" dirty="0" err="1" smtClean="0"/>
                        <a:t>backtrace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22" marR="51422" marT="0" marB="0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L*log(L) + KL</a:t>
                      </a:r>
                      <a:endParaRPr lang="zh-CN" altLang="en-US" sz="1200" dirty="0"/>
                    </a:p>
                  </a:txBody>
                  <a:tcPr marL="68562" marR="68562"/>
                </a:tc>
              </a:tr>
              <a:tr h="544544">
                <a:tc>
                  <a:txBody>
                    <a:bodyPr/>
                    <a:lstStyle/>
                    <a:p>
                      <a:r>
                        <a:rPr lang="en-US" altLang="zh-CN" sz="1200" kern="1200" dirty="0" smtClean="0"/>
                        <a:t>Total</a:t>
                      </a:r>
                      <a:endParaRPr lang="zh-CN" alt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2*K*[min(2^(m+1)-2, m*2*S)]</a:t>
                      </a:r>
                      <a:r>
                        <a:rPr lang="zh-CN" altLang="en-US" sz="1200" baseline="0" dirty="0" smtClean="0"/>
                        <a:t> </a:t>
                      </a:r>
                      <a:r>
                        <a:rPr lang="en-US" altLang="zh-CN" sz="1200" baseline="0" dirty="0" smtClean="0"/>
                        <a:t>+ 3*S*K + S*(2*L+1)*K + L*log(L) + KL</a:t>
                      </a:r>
                      <a:endParaRPr lang="zh-CN" altLang="en-US" sz="1200" dirty="0" smtClean="0"/>
                    </a:p>
                  </a:txBody>
                  <a:tcPr marL="68562" marR="68562"/>
                </a:tc>
              </a:tr>
            </a:tbl>
          </a:graphicData>
        </a:graphic>
      </p:graphicFrame>
      <p:sp>
        <p:nvSpPr>
          <p:cNvPr id="8" name="文本框 1"/>
          <p:cNvSpPr txBox="1"/>
          <p:nvPr/>
        </p:nvSpPr>
        <p:spPr>
          <a:xfrm>
            <a:off x="477577" y="956846"/>
            <a:ext cx="4246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1600" dirty="0" smtClean="0"/>
              <a:t>Huawei: (R1-164040)</a:t>
            </a:r>
            <a:endParaRPr lang="en-US" altLang="zh-CN" sz="1200" dirty="0" smtClean="0"/>
          </a:p>
        </p:txBody>
      </p:sp>
      <p:sp>
        <p:nvSpPr>
          <p:cNvPr id="9" name="文本框 1"/>
          <p:cNvSpPr txBox="1"/>
          <p:nvPr/>
        </p:nvSpPr>
        <p:spPr>
          <a:xfrm>
            <a:off x="5049577" y="956846"/>
            <a:ext cx="4246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Qualcomm(R1-1612089):</a:t>
            </a:r>
            <a:endParaRPr lang="en-US" altLang="zh-CN" sz="1200" dirty="0" smtClean="0"/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228600" y="5943600"/>
            <a:ext cx="8991600" cy="42868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000" u="sng" dirty="0" smtClean="0"/>
              <a:t>Complexity of Qualcomm’s TBCC is Close to Huawei’s while </a:t>
            </a:r>
            <a:r>
              <a:rPr lang="en-US" altLang="zh-CN" sz="2000" b="1" u="sng" dirty="0" err="1" smtClean="0">
                <a:solidFill>
                  <a:srgbClr val="FF0000"/>
                </a:solidFill>
              </a:rPr>
              <a:t>Kt</a:t>
            </a:r>
            <a:r>
              <a:rPr lang="en-US" altLang="zh-CN" sz="2000" b="1" u="sng" dirty="0" smtClean="0">
                <a:solidFill>
                  <a:srgbClr val="FF0000"/>
                </a:solidFill>
              </a:rPr>
              <a:t> = K, and </a:t>
            </a:r>
            <a:r>
              <a:rPr lang="en-US" altLang="zh-CN" sz="2000" b="1" u="sng" dirty="0">
                <a:solidFill>
                  <a:srgbClr val="FF0000"/>
                </a:solidFill>
              </a:rPr>
              <a:t>S</a:t>
            </a:r>
            <a:r>
              <a:rPr lang="en-US" altLang="zh-CN" sz="2000" b="1" u="sng" baseline="-25000" dirty="0">
                <a:solidFill>
                  <a:srgbClr val="FF0000"/>
                </a:solidFill>
              </a:rPr>
              <a:t>initial</a:t>
            </a:r>
            <a:r>
              <a:rPr lang="en-US" altLang="zh-CN" sz="2000" b="1" u="sng" dirty="0">
                <a:solidFill>
                  <a:srgbClr val="FF0000"/>
                </a:solidFill>
              </a:rPr>
              <a:t> </a:t>
            </a:r>
            <a:r>
              <a:rPr lang="en-US" altLang="zh-CN" sz="2000" b="1" u="sng" dirty="0" smtClean="0">
                <a:solidFill>
                  <a:srgbClr val="FF0000"/>
                </a:solidFill>
              </a:rPr>
              <a:t>= 1</a:t>
            </a: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2643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98598380"/>
              </p:ext>
            </p:extLst>
          </p:nvPr>
        </p:nvGraphicFramePr>
        <p:xfrm>
          <a:off x="152400" y="1371600"/>
          <a:ext cx="8534400" cy="3774146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191394"/>
                <a:gridCol w="2824437"/>
                <a:gridCol w="3518569"/>
              </a:tblGrid>
              <a:tr h="7209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Polar SC-List Decoder Component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effectLst/>
                        </a:rPr>
                        <a:t>Complexity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effectLst/>
                        </a:rPr>
                        <a:t>(</a:t>
                      </a:r>
                      <a:r>
                        <a:rPr lang="en-US" sz="1600" kern="100" dirty="0">
                          <a:effectLst/>
                        </a:rPr>
                        <a:t>QC,R1-1612089)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effectLst/>
                        </a:rPr>
                        <a:t>Complexity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effectLst/>
                        </a:rPr>
                        <a:t>(HW, R1-</a:t>
                      </a:r>
                      <a:r>
                        <a:rPr lang="en-US" altLang="zh-CN" sz="1600" dirty="0" smtClean="0">
                          <a:effectLst/>
                        </a:rPr>
                        <a:t>164040 </a:t>
                      </a:r>
                      <a:r>
                        <a:rPr lang="en-US" altLang="zh-CN" sz="1200" dirty="0" smtClean="0">
                          <a:effectLst/>
                        </a:rPr>
                        <a:t>with frozen header skipping*</a:t>
                      </a:r>
                      <a:r>
                        <a:rPr lang="en-US" sz="1200" kern="100" dirty="0" smtClean="0">
                          <a:effectLst/>
                        </a:rPr>
                        <a:t>)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9378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Single Parity Check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dirty="0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76157" t="-67222" r="-137900" b="-200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dirty="0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128405" t="-67222" r="-519" b="-200000"/>
                      </a:stretch>
                    </a:blipFill>
                  </a:tcPr>
                </a:tc>
              </a:tr>
              <a:tr h="36049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Repetition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76157" t="-493443" r="-137900" b="-490164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128405" t="-493443" r="-519" b="-490164"/>
                      </a:stretch>
                    </a:blipFill>
                  </a:tcPr>
                </a:tc>
              </a:tr>
              <a:tr h="36049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Path Metric Calculation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dirty="0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76157" t="-603333" r="-137900" b="-39833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dirty="0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128405" t="-603333" r="-519" b="-398333"/>
                      </a:stretch>
                    </a:blipFill>
                  </a:tcPr>
                </a:tc>
              </a:tr>
              <a:tr h="36049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Sorting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dirty="0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76157" t="-703333" r="-137900" b="-29833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128405" t="-703333" r="-519" b="-298333"/>
                      </a:stretch>
                    </a:blipFill>
                  </a:tcPr>
                </a:tc>
              </a:tr>
              <a:tr h="961326"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effectLst/>
                        </a:rPr>
                        <a:t>Parameters</a:t>
                      </a:r>
                      <a:endParaRPr lang="zh-CN" sz="1600" kern="100" dirty="0"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altLang="zh-CN" sz="1600" dirty="0" smtClean="0"/>
                        <a:t>Number of info bits (containing CRC): K</a:t>
                      </a:r>
                    </a:p>
                    <a:p>
                      <a:r>
                        <a:rPr lang="en-US" altLang="zh-CN" sz="1600" dirty="0" smtClean="0"/>
                        <a:t>Number of coded bits: N</a:t>
                      </a:r>
                    </a:p>
                    <a:p>
                      <a:r>
                        <a:rPr lang="en-US" altLang="zh-CN" sz="1600" dirty="0" smtClean="0"/>
                        <a:t>List Size: L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00" dirty="0" smtClean="0">
                          <a:effectLst/>
                        </a:rPr>
                        <a:t>R = 0.78 for K=56, N= 120 with PC-Polar, R= 0.56 for  K = 200, N=1000</a:t>
                      </a:r>
                      <a:endParaRPr lang="zh-CN" altLang="zh-CN" sz="1600" kern="100" dirty="0" smtClean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029" y="381001"/>
            <a:ext cx="7291676" cy="492443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altLang="zh-CN" sz="3200" dirty="0" smtClean="0"/>
              <a:t>Computation</a:t>
            </a:r>
            <a:r>
              <a:rPr lang="en-US" altLang="zh-CN" sz="3200" dirty="0" smtClean="0">
                <a:solidFill>
                  <a:prstClr val="black"/>
                </a:solidFill>
                <a:cs typeface="+mn-cs"/>
              </a:rPr>
              <a:t> complexity calibration (Polar)</a:t>
            </a: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0" y="5486400"/>
            <a:ext cx="8763000" cy="1007526"/>
          </a:xfrm>
        </p:spPr>
        <p:txBody>
          <a:bodyPr/>
          <a:lstStyle/>
          <a:p>
            <a:pPr>
              <a:buNone/>
            </a:pPr>
            <a:r>
              <a:rPr lang="en-GB" altLang="zh-CN" sz="1800" dirty="0" smtClean="0"/>
              <a:t>*     The computation complexity of Qualcomm’s can be reduced by </a:t>
            </a:r>
            <a:r>
              <a:rPr lang="en-GB" altLang="zh-CN" sz="1800" b="1" dirty="0" smtClean="0">
                <a:solidFill>
                  <a:srgbClr val="FF0000"/>
                </a:solidFill>
              </a:rPr>
              <a:t>Frozen- Header-Skipping</a:t>
            </a:r>
            <a:r>
              <a:rPr lang="en-GB" altLang="zh-CN" sz="1800" b="1" dirty="0" smtClean="0"/>
              <a:t>(R1-164040) </a:t>
            </a:r>
            <a:r>
              <a:rPr lang="en-GB" altLang="zh-CN" sz="1800" dirty="0" smtClean="0"/>
              <a:t>without any performance loss, especially for low code rate. 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1066800"/>
            <a:ext cx="5562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5029200" y="1181249"/>
            <a:ext cx="4191000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638" indent="-274638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n"/>
            </a:pPr>
            <a:endParaRPr lang="en-US" altLang="zh-CN" sz="1400" b="0" dirty="0" smtClean="0"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274638" indent="-274638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n"/>
            </a:pPr>
            <a:r>
              <a:rPr lang="en-US" altLang="zh-CN" sz="1400" b="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QC’s performance and complexity* of CA-Polar </a:t>
            </a:r>
            <a:r>
              <a:rPr lang="en-US" altLang="zh-CN" sz="14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can be reproduced (</a:t>
            </a:r>
            <a:r>
              <a:rPr lang="en-US" altLang="zh-CN" sz="1400" dirty="0" smtClean="0">
                <a:solidFill>
                  <a:srgbClr val="0070C0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blue curve</a:t>
            </a:r>
            <a:r>
              <a:rPr lang="en-US" altLang="zh-CN" sz="14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)</a:t>
            </a:r>
          </a:p>
          <a:p>
            <a:pPr marL="274638" indent="-274638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n"/>
            </a:pPr>
            <a:r>
              <a:rPr lang="en-US" altLang="zh-CN" sz="1400" b="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QC’s complexity of polar is 20% more than </a:t>
            </a:r>
            <a:r>
              <a:rPr lang="en-US" altLang="zh-CN" sz="1400" b="0" dirty="0" err="1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Huawei’s</a:t>
            </a:r>
            <a:r>
              <a:rPr lang="en-US" altLang="zh-CN" sz="1400" b="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 (</a:t>
            </a:r>
            <a:r>
              <a:rPr lang="en-US" altLang="zh-CN" sz="1400" b="0" dirty="0" smtClean="0">
                <a:solidFill>
                  <a:srgbClr val="FF0000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red curve</a:t>
            </a:r>
            <a:r>
              <a:rPr lang="en-US" altLang="zh-CN" sz="1400" b="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) due </a:t>
            </a:r>
            <a:r>
              <a:rPr lang="en-US" altLang="zh-CN" sz="1400" b="0" dirty="0">
                <a:latin typeface="Arial" pitchFamily="34" charset="0"/>
                <a:ea typeface="华文细黑" pitchFamily="2" charset="-122"/>
                <a:cs typeface="Arial" pitchFamily="34" charset="0"/>
              </a:rPr>
              <a:t>to Frozen- Header-Skipping(R1-164040) </a:t>
            </a:r>
            <a:endParaRPr lang="en-US" altLang="zh-CN" sz="1400" b="0" dirty="0" smtClean="0"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274638" indent="-274638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n"/>
            </a:pPr>
            <a:r>
              <a:rPr lang="en-US" altLang="zh-CN" sz="1400" b="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QC’s TBCC calc complexity** is consistent to the table in sec2.1 </a:t>
            </a:r>
            <a:r>
              <a:rPr lang="en-US" altLang="zh-CN" sz="14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where </a:t>
            </a:r>
            <a:r>
              <a:rPr lang="en-US" altLang="zh-CN" sz="1400" u="sng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training length Kt = K and </a:t>
            </a:r>
            <a:r>
              <a:rPr lang="en-US" altLang="zh-CN" sz="1400" u="sng" dirty="0"/>
              <a:t>S</a:t>
            </a:r>
            <a:r>
              <a:rPr lang="en-US" altLang="zh-CN" sz="1400" u="sng" baseline="-25000" dirty="0"/>
              <a:t>initial</a:t>
            </a:r>
            <a:r>
              <a:rPr lang="en-US" altLang="zh-CN" sz="1400" u="sng" dirty="0"/>
              <a:t> =</a:t>
            </a:r>
            <a:r>
              <a:rPr lang="en-US" altLang="zh-CN" sz="1400" u="sng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 1</a:t>
            </a:r>
          </a:p>
          <a:p>
            <a:pPr marL="274638" indent="-274638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n"/>
            </a:pPr>
            <a:r>
              <a:rPr lang="en-US" altLang="zh-CN" sz="14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But the </a:t>
            </a:r>
            <a:r>
              <a:rPr lang="en-US" altLang="zh-CN" sz="1400" b="1" u="sng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performance of </a:t>
            </a:r>
            <a:r>
              <a:rPr lang="en-US" altLang="zh-CN" sz="1400" b="1" u="sng" dirty="0" err="1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Kt</a:t>
            </a:r>
            <a:r>
              <a:rPr lang="en-US" altLang="zh-CN" sz="1400" b="1" u="sng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 = K can not be calibrated </a:t>
            </a:r>
            <a:r>
              <a:rPr lang="en-US" altLang="zh-CN" sz="14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(</a:t>
            </a:r>
            <a:r>
              <a:rPr lang="en-US" altLang="zh-CN" sz="1400" dirty="0" smtClean="0">
                <a:solidFill>
                  <a:srgbClr val="00B050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Green curve</a:t>
            </a:r>
            <a:r>
              <a:rPr lang="en-US" altLang="zh-CN" sz="14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 performance for Huawei </a:t>
            </a:r>
            <a:r>
              <a:rPr lang="en-US" altLang="zh-CN" sz="1400" dirty="0" err="1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Kt</a:t>
            </a:r>
            <a:r>
              <a:rPr lang="en-US" altLang="zh-CN" sz="14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 = K and </a:t>
            </a:r>
            <a:r>
              <a:rPr lang="en-US" altLang="zh-CN" sz="1400" dirty="0"/>
              <a:t>S</a:t>
            </a:r>
            <a:r>
              <a:rPr lang="en-US" altLang="zh-CN" sz="1400" baseline="-25000" dirty="0"/>
              <a:t>initial</a:t>
            </a:r>
            <a:r>
              <a:rPr lang="en-US" altLang="zh-CN" sz="1400" dirty="0"/>
              <a:t> =</a:t>
            </a:r>
            <a:r>
              <a:rPr lang="en-US" altLang="zh-CN" sz="14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 1)</a:t>
            </a:r>
          </a:p>
          <a:p>
            <a:pPr marL="274638" indent="-274638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n"/>
            </a:pPr>
            <a:r>
              <a:rPr lang="en-US" altLang="zh-CN" sz="14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We reproduce similar Performance with QC’s black curve with Kt = 2K, and </a:t>
            </a:r>
            <a:r>
              <a:rPr lang="en-US" altLang="zh-CN" sz="1400" dirty="0"/>
              <a:t>S</a:t>
            </a:r>
            <a:r>
              <a:rPr lang="en-US" altLang="zh-CN" sz="1400" baseline="-25000" dirty="0"/>
              <a:t>initial</a:t>
            </a:r>
            <a:r>
              <a:rPr lang="en-US" altLang="zh-CN" sz="1400" dirty="0"/>
              <a:t> =</a:t>
            </a:r>
            <a:r>
              <a:rPr lang="en-US" altLang="zh-CN" sz="14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 64 (</a:t>
            </a:r>
            <a:r>
              <a:rPr lang="en-US" altLang="zh-CN" sz="1400" dirty="0" smtClean="0">
                <a:solidFill>
                  <a:srgbClr val="7030A0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purple curve</a:t>
            </a:r>
            <a:r>
              <a:rPr lang="en-US" altLang="zh-CN" sz="14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), but the complexity is much higher (100x +)</a:t>
            </a:r>
          </a:p>
        </p:txBody>
      </p:sp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4678525" cy="492443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altLang="zh-CN" sz="3200" dirty="0" smtClean="0">
                <a:solidFill>
                  <a:prstClr val="black"/>
                </a:solidFill>
                <a:cs typeface="+mn-cs"/>
              </a:rPr>
              <a:t>Performance </a:t>
            </a:r>
            <a:r>
              <a:rPr lang="en-US" altLang="zh-CN" sz="3200" dirty="0" err="1" smtClean="0">
                <a:solidFill>
                  <a:prstClr val="black"/>
                </a:solidFill>
                <a:cs typeface="+mn-cs"/>
              </a:rPr>
              <a:t>vs</a:t>
            </a:r>
            <a:r>
              <a:rPr lang="en-US" altLang="zh-CN" sz="3200" dirty="0" smtClean="0">
                <a:solidFill>
                  <a:prstClr val="black"/>
                </a:solidFill>
                <a:cs typeface="+mn-cs"/>
              </a:rPr>
              <a:t> complexity</a:t>
            </a:r>
          </a:p>
        </p:txBody>
      </p:sp>
      <p:sp>
        <p:nvSpPr>
          <p:cNvPr id="13" name="文本框 1"/>
          <p:cNvSpPr txBox="1"/>
          <p:nvPr/>
        </p:nvSpPr>
        <p:spPr>
          <a:xfrm>
            <a:off x="381000" y="5181600"/>
            <a:ext cx="647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1600" dirty="0" smtClean="0"/>
              <a:t>*Polar computation complexity is evaluated with formulas in slide5  </a:t>
            </a:r>
          </a:p>
          <a:p>
            <a:r>
              <a:rPr lang="en-US" altLang="zh-CN" sz="1600" dirty="0" smtClean="0"/>
              <a:t>**TBCC LVA computation complexity is evaluated with formulas in sllide4 </a:t>
            </a: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1524000" y="1905000"/>
            <a:ext cx="5410200" cy="9144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H="1">
            <a:off x="1600200" y="2438400"/>
            <a:ext cx="4572000" cy="7620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 flipV="1">
            <a:off x="4495800" y="4191000"/>
            <a:ext cx="838200" cy="304800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CRC penalty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There are two solution to improve the performance of TBCC LVA decoder</a:t>
            </a:r>
          </a:p>
          <a:p>
            <a:pPr lvl="2"/>
            <a:r>
              <a:rPr lang="en-US" altLang="zh-CN" sz="1800" dirty="0" smtClean="0"/>
              <a:t>Increase list size, </a:t>
            </a:r>
            <a:r>
              <a:rPr lang="en-US" altLang="zh-CN" sz="1800" b="1" dirty="0" smtClean="0"/>
              <a:t>L</a:t>
            </a:r>
          </a:p>
          <a:p>
            <a:pPr lvl="2"/>
            <a:r>
              <a:rPr lang="en-US" altLang="zh-CN" sz="1800" dirty="0" smtClean="0"/>
              <a:t>Try more initial state, </a:t>
            </a:r>
            <a:r>
              <a:rPr lang="en-US" altLang="zh-CN" sz="1800" b="1" u="sng" dirty="0" err="1" smtClean="0"/>
              <a:t>S</a:t>
            </a:r>
            <a:r>
              <a:rPr lang="en-US" altLang="zh-CN" sz="1800" b="1" u="sng" baseline="-25000" dirty="0" err="1" smtClean="0"/>
              <a:t>initial</a:t>
            </a:r>
            <a:r>
              <a:rPr lang="en-US" altLang="zh-CN" sz="1800" dirty="0" smtClean="0"/>
              <a:t>, for each L candidates </a:t>
            </a:r>
            <a:endParaRPr lang="en-US" altLang="zh-CN" sz="1800" b="1" u="sng" dirty="0" smtClean="0"/>
          </a:p>
          <a:p>
            <a:r>
              <a:rPr lang="en-US" altLang="zh-CN" sz="2400" dirty="0" smtClean="0"/>
              <a:t>The CRC check number of worst case is </a:t>
            </a:r>
            <a:r>
              <a:rPr lang="en-US" altLang="zh-CN" sz="2400" b="1" dirty="0" smtClean="0"/>
              <a:t>L x </a:t>
            </a:r>
            <a:r>
              <a:rPr lang="en-US" altLang="zh-CN" sz="2400" b="1" u="sng" dirty="0" err="1" smtClean="0"/>
              <a:t>S</a:t>
            </a:r>
            <a:r>
              <a:rPr lang="en-US" altLang="zh-CN" sz="2400" b="1" u="sng" baseline="-25000" dirty="0" err="1" smtClean="0"/>
              <a:t>initial</a:t>
            </a:r>
            <a:r>
              <a:rPr lang="en-US" altLang="zh-CN" sz="2400" dirty="0" smtClean="0"/>
              <a:t> ,which will be 2048 for list32 with full initial state search, thus </a:t>
            </a:r>
            <a:r>
              <a:rPr lang="en-US" altLang="zh-CN" sz="2400" b="1" dirty="0" smtClean="0"/>
              <a:t>have huge  CRC performance loss</a:t>
            </a:r>
            <a:r>
              <a:rPr lang="en-US" altLang="zh-CN" sz="2400" dirty="0" smtClean="0"/>
              <a:t>. </a:t>
            </a:r>
          </a:p>
          <a:p>
            <a:r>
              <a:rPr lang="en-US" altLang="zh-CN" sz="2400" dirty="0" smtClean="0"/>
              <a:t>Thus additional log</a:t>
            </a:r>
            <a:r>
              <a:rPr lang="en-US" altLang="zh-CN" sz="2400" baseline="-25000" dirty="0" smtClean="0"/>
              <a:t>2</a:t>
            </a:r>
            <a:r>
              <a:rPr lang="en-US" altLang="zh-CN" sz="2400" dirty="0" smtClean="0"/>
              <a:t>(</a:t>
            </a:r>
            <a:r>
              <a:rPr lang="en-US" altLang="zh-CN" sz="2400" b="1" dirty="0" smtClean="0"/>
              <a:t>L x </a:t>
            </a:r>
            <a:r>
              <a:rPr lang="en-US" altLang="zh-CN" sz="2400" b="1" u="sng" dirty="0" err="1" smtClean="0"/>
              <a:t>S</a:t>
            </a:r>
            <a:r>
              <a:rPr lang="en-US" altLang="zh-CN" sz="2400" b="1" u="sng" baseline="-25000" dirty="0" err="1" smtClean="0"/>
              <a:t>initial</a:t>
            </a:r>
            <a:r>
              <a:rPr lang="en-US" altLang="zh-CN" sz="2400" dirty="0" smtClean="0"/>
              <a:t> ) CRC bits need to be added to compensate to CRC penalty</a:t>
            </a:r>
          </a:p>
          <a:p>
            <a:r>
              <a:rPr lang="en-US" altLang="zh-CN" sz="2400" dirty="0" smtClean="0"/>
              <a:t>Adopting PC-Polar(R1-1611254) can </a:t>
            </a:r>
            <a:r>
              <a:rPr lang="en-US" altLang="zh-CN" sz="2400" b="1" dirty="0" smtClean="0"/>
              <a:t>avoid</a:t>
            </a:r>
            <a:r>
              <a:rPr lang="en-US" altLang="zh-CN" sz="2400" dirty="0" smtClean="0"/>
              <a:t> CRC performance loss with list decoder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CN" dirty="0" smtClean="0"/>
              <a:t>Complexity of Qualcomm’s TBCC is Close to </a:t>
            </a:r>
            <a:r>
              <a:rPr lang="en-US" altLang="zh-CN" dirty="0" err="1" smtClean="0"/>
              <a:t>Huawei’s</a:t>
            </a:r>
            <a:r>
              <a:rPr lang="en-US" altLang="zh-CN" dirty="0" smtClean="0"/>
              <a:t> while </a:t>
            </a:r>
            <a:r>
              <a:rPr lang="en-US" altLang="zh-CN" b="1" dirty="0" smtClean="0">
                <a:solidFill>
                  <a:srgbClr val="FF0000"/>
                </a:solidFill>
              </a:rPr>
              <a:t>Kt = K, and </a:t>
            </a:r>
            <a:r>
              <a:rPr lang="en-US" altLang="zh-CN" b="1" dirty="0" err="1" smtClean="0">
                <a:solidFill>
                  <a:srgbClr val="FF0000"/>
                </a:solidFill>
              </a:rPr>
              <a:t>S</a:t>
            </a:r>
            <a:r>
              <a:rPr lang="en-US" altLang="zh-CN" b="1" baseline="-25000" dirty="0" err="1" smtClean="0">
                <a:solidFill>
                  <a:srgbClr val="FF0000"/>
                </a:solidFill>
              </a:rPr>
              <a:t>initial</a:t>
            </a:r>
            <a:r>
              <a:rPr lang="en-US" altLang="zh-CN" b="1" dirty="0" smtClean="0">
                <a:solidFill>
                  <a:srgbClr val="FF0000"/>
                </a:solidFill>
              </a:rPr>
              <a:t> = 1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 smtClean="0"/>
              <a:t>Complexity of Qualcomm’s Polar is ~20% larger than </a:t>
            </a:r>
            <a:r>
              <a:rPr lang="en-US" altLang="zh-CN" dirty="0" err="1" smtClean="0"/>
              <a:t>Huawei’s</a:t>
            </a:r>
            <a:r>
              <a:rPr lang="en-US" altLang="zh-CN" dirty="0" smtClean="0"/>
              <a:t> for the DCI case K=56,N=120, due to </a:t>
            </a:r>
            <a:r>
              <a:rPr lang="en-US" altLang="zh-CN" b="1" dirty="0" smtClean="0"/>
              <a:t>Frozen- Header-Skipping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altLang="zh-CN" dirty="0" smtClean="0"/>
              <a:t>The complexity of TBCC LVA is much larger than that of Polar with same list size, even with training length Kt=K.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 smtClean="0"/>
              <a:t>The performance of TBCC LVA is not competitive with </a:t>
            </a:r>
            <a:r>
              <a:rPr lang="en-US" altLang="zh-CN" b="1" dirty="0" smtClean="0">
                <a:solidFill>
                  <a:srgbClr val="FF0000"/>
                </a:solidFill>
              </a:rPr>
              <a:t>Kt = K, and </a:t>
            </a:r>
            <a:r>
              <a:rPr lang="en-US" altLang="zh-CN" b="1" dirty="0" err="1" smtClean="0">
                <a:solidFill>
                  <a:srgbClr val="FF0000"/>
                </a:solidFill>
              </a:rPr>
              <a:t>S</a:t>
            </a:r>
            <a:r>
              <a:rPr lang="en-US" altLang="zh-CN" b="1" baseline="-25000" dirty="0" err="1" smtClean="0">
                <a:solidFill>
                  <a:srgbClr val="FF0000"/>
                </a:solidFill>
              </a:rPr>
              <a:t>initial</a:t>
            </a:r>
            <a:r>
              <a:rPr lang="en-US" altLang="zh-CN" b="1" dirty="0" smtClean="0">
                <a:solidFill>
                  <a:srgbClr val="FF0000"/>
                </a:solidFill>
              </a:rPr>
              <a:t> = 1.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 smtClean="0"/>
              <a:t>The performance of TBCC LVA can be improved by increasing </a:t>
            </a:r>
            <a:r>
              <a:rPr lang="en-US" altLang="zh-CN" b="1" dirty="0" err="1" smtClean="0"/>
              <a:t>S</a:t>
            </a:r>
            <a:r>
              <a:rPr lang="en-US" altLang="zh-CN" b="1" baseline="-25000" dirty="0" err="1" smtClean="0"/>
              <a:t>initial</a:t>
            </a:r>
            <a:r>
              <a:rPr lang="en-US" altLang="zh-CN" dirty="0" smtClean="0"/>
              <a:t> , which will increase the computation complexity and further lead CRC performance loss.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 smtClean="0"/>
              <a:t>TBCC LVA computational complexity and performance tradeoffs is much worse than that of Polar list decoder.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3152</TotalTime>
  <Words>861</Words>
  <Application>Microsoft Office PowerPoint</Application>
  <PresentationFormat>全屏显示(4:3)</PresentationFormat>
  <Paragraphs>106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Theme</vt:lpstr>
      <vt:lpstr>Observation on TBCC LVA and Polar for eMBB small block  </vt:lpstr>
      <vt:lpstr>Outlines</vt:lpstr>
      <vt:lpstr>Background</vt:lpstr>
      <vt:lpstr>Computational complexity calibration (TBCC)</vt:lpstr>
      <vt:lpstr>Computation complexity calibration (Polar)</vt:lpstr>
      <vt:lpstr>Performance vs complexity</vt:lpstr>
      <vt:lpstr>CRC penalty</vt:lpstr>
      <vt:lpstr>Observations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Lirong (yakeen)</dc:creator>
  <cp:lastModifiedBy>Huawei</cp:lastModifiedBy>
  <cp:revision>568</cp:revision>
  <dcterms:created xsi:type="dcterms:W3CDTF">2006-08-16T00:00:00Z</dcterms:created>
  <dcterms:modified xsi:type="dcterms:W3CDTF">2016-11-15T19:55:47Z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(2)c6jVJcyHxNFIJ4tELygL6uqJHVgg1Yv2PjRXmyfojoGSEa/+BvWoaR7VWdSvmHUcy6l8Eh8F
dh7MGUnb5Yf4HVKFd68ORlj8BscEpKKIa8B5GtR1u9w4baRKEyumpC+6dV/kBJJUZVvWrz6D
NRJ90MDhlnKJn1zGrGyXzzzLT7Vm+X5TvArukuekbM7HH15apnsUPZEYZayNDGpztuREpWSu
su2dgvpuhB8uY/LGrQ</vt:lpwstr>
  </property>
  <property fmtid="{D5CDD505-2E9C-101B-9397-08002B2CF9AE}" pid="4" name="_2015_ms_pID_7253431">
    <vt:lpwstr>a2R+Vf/JOPIIOTp7rU6AAro/tOw/tgVaDcEXTrxUiYqFusMi4fA1Qd
DSNr+rRH8OTPZXlKthdG1H30YtmAUM8XdXvtzGFRBXxYfo20EgQkFMzu8k8fbOA2DuWzyMow
5w9amWUNHQkXeQL8A9yWnUJndcnMiNaf7VGlEPOnavEcLmiiEA8nell8yfhAnTQdbBxvHov8
iTJKpMMz1+h89HZj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1479239517</vt:lpwstr>
  </property>
</Properties>
</file>