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71" r:id="rId4"/>
    <p:sldId id="268" r:id="rId5"/>
    <p:sldId id="287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42" autoAdjust="0"/>
    <p:restoredTop sz="94660"/>
  </p:normalViewPr>
  <p:slideViewPr>
    <p:cSldViewPr>
      <p:cViewPr varScale="1">
        <p:scale>
          <a:sx n="106" d="100"/>
          <a:sy n="106" d="100"/>
        </p:scale>
        <p:origin x="-71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726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77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92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675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423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11/19/2016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70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11/19/2016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48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11/19/2016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56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11/19/2016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981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11/19/2016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342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11/19/2016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137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4E9FB-9978-4AFB-8E58-E80898A864E5}" type="datetimeFigureOut">
              <a:rPr lang="en-US" smtClean="0"/>
              <a:t>11/19/2016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135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Multiplexing </a:t>
            </a:r>
            <a:r>
              <a:rPr lang="en-US" dirty="0" err="1" smtClean="0"/>
              <a:t>eMBB</a:t>
            </a:r>
            <a:r>
              <a:rPr lang="en-US" dirty="0" smtClean="0"/>
              <a:t> and URLLC in DL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Samsung, </a:t>
            </a:r>
            <a:r>
              <a:rPr lang="en-US" altLang="ko-KR" dirty="0" smtClean="0"/>
              <a:t>Huawei, </a:t>
            </a:r>
            <a:r>
              <a:rPr lang="en-US" altLang="ko-KR" dirty="0" err="1" smtClean="0"/>
              <a:t>HiSilicon</a:t>
            </a:r>
            <a:r>
              <a:rPr lang="en-US" altLang="ko-KR" dirty="0" smtClean="0"/>
              <a:t>, ZTE, ZTE Microelectronics, LGE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26918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 smtClean="0"/>
              <a:t>3GPP TSG RAN WG1 Meeting #87</a:t>
            </a:r>
            <a:endParaRPr kumimoji="1" lang="zh-CN" altLang="zh-CN" sz="2000" dirty="0" smtClean="0"/>
          </a:p>
          <a:p>
            <a:r>
              <a:rPr kumimoji="1" lang="en-US" altLang="ko-KR" sz="2000" dirty="0" smtClean="0"/>
              <a:t>Reno</a:t>
            </a:r>
            <a:r>
              <a:rPr kumimoji="1" lang="en-US" altLang="zh-CN" sz="2000" dirty="0" smtClean="0"/>
              <a:t>, USA, 14</a:t>
            </a:r>
            <a:r>
              <a:rPr kumimoji="1" lang="en-US" altLang="zh-CN" sz="2000" baseline="30000" dirty="0" smtClean="0"/>
              <a:t>th</a:t>
            </a:r>
            <a:r>
              <a:rPr kumimoji="1" lang="en-US" altLang="zh-CN" sz="2000" dirty="0" smtClean="0"/>
              <a:t> – 18</a:t>
            </a:r>
            <a:r>
              <a:rPr kumimoji="1" lang="en-US" altLang="zh-CN" sz="2000" baseline="30000" dirty="0" smtClean="0"/>
              <a:t>th</a:t>
            </a:r>
            <a:r>
              <a:rPr kumimoji="1" lang="en-US" altLang="zh-CN" sz="2000" dirty="0" smtClean="0"/>
              <a:t> November 2016</a:t>
            </a:r>
            <a:endParaRPr kumimoji="1" lang="zh-CN" altLang="zh-CN" sz="2000" dirty="0" smtClean="0"/>
          </a:p>
          <a:p>
            <a:pPr eaLnBrk="1" hangingPunct="1"/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kumimoji="1" lang="en-US" altLang="ja-JP" sz="2000" dirty="0" smtClean="0"/>
              <a:t>7.1.1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315200" y="38100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R1-1613743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499431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Background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</a:pPr>
            <a:r>
              <a:rPr lang="en-US" altLang="ko-KR" sz="2400" dirty="0" smtClean="0"/>
              <a:t>RAN1#86 Agreements:</a:t>
            </a:r>
            <a:endParaRPr lang="en-US" altLang="ko-KR" sz="2400" dirty="0"/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en-US" altLang="ko-KR" sz="2000" dirty="0" smtClean="0"/>
              <a:t>At </a:t>
            </a:r>
            <a:r>
              <a:rPr lang="en-US" altLang="ko-KR" sz="2000" dirty="0"/>
              <a:t>least the following potential options should be considered</a:t>
            </a:r>
          </a:p>
          <a:p>
            <a:pPr lvl="2">
              <a:lnSpc>
                <a:spcPct val="130000"/>
              </a:lnSpc>
            </a:pPr>
            <a:r>
              <a:rPr lang="en-US" altLang="ko-KR" sz="1600" dirty="0" smtClean="0"/>
              <a:t>At </a:t>
            </a:r>
            <a:r>
              <a:rPr lang="en-US" altLang="ko-KR" sz="1600" dirty="0"/>
              <a:t>least for shorter transmission UL, semi-static resource sharing between URLLC and </a:t>
            </a:r>
            <a:r>
              <a:rPr lang="en-US" altLang="ko-KR" sz="1600" dirty="0" err="1"/>
              <a:t>eMBB</a:t>
            </a:r>
            <a:endParaRPr lang="en-US" altLang="ko-KR" sz="1600" dirty="0"/>
          </a:p>
          <a:p>
            <a:pPr lvl="3">
              <a:lnSpc>
                <a:spcPct val="130000"/>
              </a:lnSpc>
            </a:pPr>
            <a:r>
              <a:rPr lang="en-US" altLang="ko-KR" sz="1200" dirty="0" smtClean="0"/>
              <a:t>FDM </a:t>
            </a:r>
            <a:r>
              <a:rPr lang="en-US" altLang="ko-KR" sz="1200" dirty="0"/>
              <a:t>and/or TDM manner</a:t>
            </a:r>
          </a:p>
          <a:p>
            <a:pPr lvl="4">
              <a:lnSpc>
                <a:spcPct val="130000"/>
              </a:lnSpc>
            </a:pPr>
            <a:r>
              <a:rPr lang="en-US" altLang="ko-KR" sz="1200" dirty="0" smtClean="0"/>
              <a:t>UL </a:t>
            </a:r>
            <a:r>
              <a:rPr lang="en-US" altLang="ko-KR" sz="1200" dirty="0"/>
              <a:t>grant-free transmission for URLLC</a:t>
            </a:r>
          </a:p>
          <a:p>
            <a:pPr lvl="4">
              <a:lnSpc>
                <a:spcPct val="130000"/>
              </a:lnSpc>
            </a:pPr>
            <a:r>
              <a:rPr lang="en-US" altLang="ko-KR" sz="1200" dirty="0" smtClean="0"/>
              <a:t>Other </a:t>
            </a:r>
            <a:r>
              <a:rPr lang="en-US" altLang="ko-KR" sz="1200" dirty="0"/>
              <a:t>schemes are not precluded</a:t>
            </a:r>
          </a:p>
          <a:p>
            <a:pPr lvl="2">
              <a:lnSpc>
                <a:spcPct val="130000"/>
              </a:lnSpc>
            </a:pPr>
            <a:r>
              <a:rPr lang="en-US" altLang="ko-KR" sz="1600" dirty="0" smtClean="0"/>
              <a:t>Dynamic </a:t>
            </a:r>
            <a:r>
              <a:rPr lang="en-US" altLang="ko-KR" sz="1600" dirty="0"/>
              <a:t>resource sharing between URLLC and </a:t>
            </a:r>
            <a:r>
              <a:rPr lang="en-US" altLang="ko-KR" sz="1600" dirty="0" err="1"/>
              <a:t>eMBB</a:t>
            </a:r>
            <a:endParaRPr lang="en-US" altLang="ko-KR" sz="1600" dirty="0"/>
          </a:p>
          <a:p>
            <a:pPr lvl="3">
              <a:lnSpc>
                <a:spcPct val="130000"/>
              </a:lnSpc>
            </a:pPr>
            <a:r>
              <a:rPr lang="en-US" altLang="ko-KR" sz="1200" dirty="0" smtClean="0"/>
              <a:t>For </a:t>
            </a:r>
            <a:r>
              <a:rPr lang="en-US" altLang="ko-KR" sz="1200" dirty="0"/>
              <a:t>DL, mechanisms to schedule a transmission where the resources of it can overlap with resources of ongoing/scheduled longer transmission at least from network perspective</a:t>
            </a:r>
          </a:p>
          <a:p>
            <a:pPr lvl="4">
              <a:lnSpc>
                <a:spcPct val="130000"/>
              </a:lnSpc>
            </a:pPr>
            <a:r>
              <a:rPr lang="en-US" altLang="ko-KR" sz="1200" dirty="0" smtClean="0"/>
              <a:t>FFS</a:t>
            </a:r>
            <a:r>
              <a:rPr lang="en-US" altLang="ko-KR" sz="1200" dirty="0"/>
              <a:t>: A similar or same mechanism applicability to UL</a:t>
            </a:r>
          </a:p>
          <a:p>
            <a:pPr lvl="4">
              <a:lnSpc>
                <a:spcPct val="130000"/>
              </a:lnSpc>
            </a:pPr>
            <a:r>
              <a:rPr lang="en-US" altLang="ko-KR" sz="1200" dirty="0" smtClean="0"/>
              <a:t>Preemption </a:t>
            </a:r>
            <a:r>
              <a:rPr lang="en-US" altLang="ko-KR" sz="1200" dirty="0"/>
              <a:t>or superposition</a:t>
            </a:r>
          </a:p>
          <a:p>
            <a:pPr lvl="4">
              <a:lnSpc>
                <a:spcPct val="130000"/>
              </a:lnSpc>
            </a:pPr>
            <a:r>
              <a:rPr lang="en-US" altLang="ko-KR" sz="1200" dirty="0" smtClean="0"/>
              <a:t>Other </a:t>
            </a:r>
            <a:r>
              <a:rPr lang="en-US" altLang="ko-KR" sz="1200" dirty="0"/>
              <a:t>schemes are not precluded </a:t>
            </a:r>
          </a:p>
          <a:p>
            <a:pPr lvl="3">
              <a:lnSpc>
                <a:spcPct val="130000"/>
              </a:lnSpc>
            </a:pPr>
            <a:r>
              <a:rPr lang="en-US" altLang="ko-KR" sz="1200" dirty="0" smtClean="0"/>
              <a:t>Scheduling </a:t>
            </a:r>
            <a:r>
              <a:rPr lang="en-US" altLang="ko-KR" sz="1200" dirty="0"/>
              <a:t>based approaches (e.g., by adapting transmission duration or by using different </a:t>
            </a:r>
            <a:r>
              <a:rPr lang="en-US" altLang="ko-KR" sz="1200" dirty="0" err="1"/>
              <a:t>subbands</a:t>
            </a:r>
            <a:r>
              <a:rPr lang="en-US" altLang="ko-KR" sz="1200" dirty="0"/>
              <a:t>) to allow multiplexing of different durations of transmission</a:t>
            </a:r>
          </a:p>
          <a:p>
            <a:pPr lvl="3">
              <a:lnSpc>
                <a:spcPct val="130000"/>
              </a:lnSpc>
            </a:pPr>
            <a:r>
              <a:rPr lang="en-US" altLang="ko-KR" sz="1200" dirty="0" smtClean="0"/>
              <a:t>UL </a:t>
            </a:r>
            <a:r>
              <a:rPr lang="en-US" altLang="ko-KR" sz="1200" dirty="0"/>
              <a:t>grant-free transmission for URLLC</a:t>
            </a:r>
          </a:p>
          <a:p>
            <a:pPr lvl="3">
              <a:lnSpc>
                <a:spcPct val="130000"/>
              </a:lnSpc>
            </a:pPr>
            <a:r>
              <a:rPr lang="en-US" altLang="ko-KR" sz="1200" dirty="0" smtClean="0"/>
              <a:t>Other </a:t>
            </a:r>
            <a:r>
              <a:rPr lang="en-US" altLang="ko-KR" sz="1200" dirty="0"/>
              <a:t>schemes are not precluded</a:t>
            </a:r>
          </a:p>
          <a:p>
            <a:pPr lvl="2">
              <a:lnSpc>
                <a:spcPct val="130000"/>
              </a:lnSpc>
            </a:pPr>
            <a:r>
              <a:rPr lang="en-US" altLang="ko-KR" sz="1600" dirty="0" smtClean="0"/>
              <a:t>Other </a:t>
            </a:r>
            <a:r>
              <a:rPr lang="en-US" altLang="ko-KR" sz="1600" dirty="0"/>
              <a:t>mechanisms are not </a:t>
            </a:r>
            <a:r>
              <a:rPr lang="en-US" altLang="ko-KR" sz="1600" dirty="0" smtClean="0"/>
              <a:t>precluded</a:t>
            </a:r>
            <a:endParaRPr lang="en-US" altLang="ko-KR" sz="1600" dirty="0"/>
          </a:p>
        </p:txBody>
      </p:sp>
    </p:spTree>
    <p:extLst>
      <p:ext uri="{BB962C8B-B14F-4D97-AF65-F5344CB8AC3E}">
        <p14:creationId xmlns:p14="http://schemas.microsoft.com/office/powerpoint/2010/main" val="1693690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Background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</a:pPr>
            <a:endParaRPr lang="en-US" altLang="ko-KR" sz="2400" dirty="0" smtClean="0"/>
          </a:p>
          <a:p>
            <a:pPr>
              <a:lnSpc>
                <a:spcPct val="130000"/>
              </a:lnSpc>
            </a:pPr>
            <a:r>
              <a:rPr lang="en-US" altLang="ko-KR" sz="2400" dirty="0" smtClean="0"/>
              <a:t>RAN1#86bis Agreements:</a:t>
            </a:r>
            <a:endParaRPr lang="en-US" altLang="ko-KR" sz="2400" dirty="0"/>
          </a:p>
          <a:p>
            <a:pPr lvl="1">
              <a:lnSpc>
                <a:spcPct val="130000"/>
              </a:lnSpc>
            </a:pPr>
            <a:r>
              <a:rPr lang="en-US" altLang="ko-KR" sz="1800" dirty="0" smtClean="0"/>
              <a:t>From </a:t>
            </a:r>
            <a:r>
              <a:rPr lang="en-US" altLang="ko-KR" sz="1800" dirty="0"/>
              <a:t>network perspective, multiplexing of transmissions with different latency and/or reliability requirements for </a:t>
            </a:r>
            <a:r>
              <a:rPr lang="en-US" altLang="ko-KR" sz="1800" dirty="0" err="1"/>
              <a:t>eMBB</a:t>
            </a:r>
            <a:r>
              <a:rPr lang="en-US" altLang="ko-KR" sz="1800" dirty="0"/>
              <a:t>/URLLC in DL is supported by  </a:t>
            </a:r>
          </a:p>
          <a:p>
            <a:pPr lvl="2">
              <a:lnSpc>
                <a:spcPct val="130000"/>
              </a:lnSpc>
            </a:pPr>
            <a:r>
              <a:rPr lang="en-US" altLang="ko-KR" sz="1600" dirty="0" smtClean="0"/>
              <a:t>Using </a:t>
            </a:r>
            <a:r>
              <a:rPr lang="en-US" altLang="ko-KR" sz="1600" dirty="0"/>
              <a:t>the same sub-carrier spacing with the same CP overhead</a:t>
            </a:r>
          </a:p>
          <a:p>
            <a:pPr lvl="3">
              <a:lnSpc>
                <a:spcPct val="130000"/>
              </a:lnSpc>
            </a:pPr>
            <a:r>
              <a:rPr lang="en-US" altLang="ko-KR" sz="1400" dirty="0" smtClean="0"/>
              <a:t>FFS</a:t>
            </a:r>
            <a:r>
              <a:rPr lang="en-US" altLang="ko-KR" sz="1400" dirty="0"/>
              <a:t>: different CP overhead</a:t>
            </a:r>
          </a:p>
          <a:p>
            <a:pPr lvl="2">
              <a:lnSpc>
                <a:spcPct val="130000"/>
              </a:lnSpc>
            </a:pPr>
            <a:r>
              <a:rPr lang="en-US" altLang="ko-KR" sz="1600" dirty="0" smtClean="0"/>
              <a:t>Using </a:t>
            </a:r>
            <a:r>
              <a:rPr lang="en-US" altLang="ko-KR" sz="1600" dirty="0"/>
              <a:t>different sub-carrier spacing </a:t>
            </a:r>
          </a:p>
          <a:p>
            <a:pPr lvl="3">
              <a:lnSpc>
                <a:spcPct val="130000"/>
              </a:lnSpc>
            </a:pPr>
            <a:r>
              <a:rPr lang="en-US" altLang="ko-KR" sz="1400" dirty="0" smtClean="0"/>
              <a:t>FFS</a:t>
            </a:r>
            <a:r>
              <a:rPr lang="en-US" altLang="ko-KR" sz="1400" dirty="0"/>
              <a:t>: CP overhead</a:t>
            </a:r>
          </a:p>
          <a:p>
            <a:pPr lvl="2">
              <a:lnSpc>
                <a:spcPct val="130000"/>
              </a:lnSpc>
            </a:pPr>
            <a:r>
              <a:rPr lang="en-US" altLang="ko-KR" sz="1600" dirty="0" smtClean="0"/>
              <a:t>NR </a:t>
            </a:r>
            <a:r>
              <a:rPr lang="en-US" altLang="ko-KR" sz="1600" dirty="0"/>
              <a:t>supports both approaches by specification</a:t>
            </a:r>
          </a:p>
          <a:p>
            <a:pPr lvl="1">
              <a:lnSpc>
                <a:spcPct val="130000"/>
              </a:lnSpc>
            </a:pPr>
            <a:r>
              <a:rPr lang="en-US" altLang="ko-KR" sz="1800" dirty="0" smtClean="0"/>
              <a:t>NR </a:t>
            </a:r>
            <a:r>
              <a:rPr lang="en-US" altLang="ko-KR" sz="1800" dirty="0"/>
              <a:t>should support dynamic resource sharing between different latency and/or reliability requirements for </a:t>
            </a:r>
            <a:r>
              <a:rPr lang="en-US" altLang="ko-KR" sz="1800" dirty="0" err="1"/>
              <a:t>eMBB</a:t>
            </a:r>
            <a:r>
              <a:rPr lang="en-US" altLang="ko-KR" sz="1800" dirty="0"/>
              <a:t>/URLLC in DL</a:t>
            </a:r>
            <a:endParaRPr lang="en-US" altLang="ko-KR" sz="1400" dirty="0"/>
          </a:p>
        </p:txBody>
      </p:sp>
    </p:spTree>
    <p:extLst>
      <p:ext uri="{BB962C8B-B14F-4D97-AF65-F5344CB8AC3E}">
        <p14:creationId xmlns:p14="http://schemas.microsoft.com/office/powerpoint/2010/main" val="1425155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81600"/>
          </a:xfrm>
        </p:spPr>
        <p:txBody>
          <a:bodyPr>
            <a:noAutofit/>
          </a:bodyPr>
          <a:lstStyle/>
          <a:p>
            <a:r>
              <a:rPr lang="en-GB" altLang="ko-KR" sz="2000" u="sng" dirty="0" smtClean="0"/>
              <a:t>R1-1612538</a:t>
            </a:r>
            <a:endParaRPr lang="en-US" altLang="ko-KR" sz="2000" b="1" i="1" dirty="0" smtClean="0"/>
          </a:p>
          <a:p>
            <a:endParaRPr lang="en-US" altLang="ko-KR" sz="2000" b="1" i="1" dirty="0"/>
          </a:p>
          <a:p>
            <a:endParaRPr lang="en-US" altLang="ko-KR" sz="2000" b="1" i="1" dirty="0" smtClean="0"/>
          </a:p>
          <a:p>
            <a:endParaRPr lang="en-US" altLang="ko-KR" sz="2000" b="1" i="1" dirty="0"/>
          </a:p>
          <a:p>
            <a:endParaRPr lang="en-US" altLang="ko-KR" sz="2000" b="1" i="1" dirty="0" smtClean="0"/>
          </a:p>
          <a:p>
            <a:endParaRPr lang="en-US" altLang="ko-KR" sz="2000" b="1" i="1" dirty="0"/>
          </a:p>
          <a:p>
            <a:endParaRPr lang="en-US" altLang="ko-KR" sz="2000" b="1" i="1" dirty="0" smtClean="0"/>
          </a:p>
          <a:p>
            <a:endParaRPr lang="en-GB" altLang="ko-KR" sz="2000" b="1" i="1" u="sng" dirty="0" smtClean="0"/>
          </a:p>
          <a:p>
            <a:endParaRPr lang="en-GB" altLang="ko-KR" sz="2000" b="1" i="1" u="sng" dirty="0"/>
          </a:p>
          <a:p>
            <a:endParaRPr lang="en-US" altLang="ko-KR" sz="2000" u="sng" dirty="0"/>
          </a:p>
          <a:p>
            <a:pPr lvl="1"/>
            <a:r>
              <a:rPr lang="en-US" altLang="ko-KR" sz="1600" b="1" u="sng" dirty="0"/>
              <a:t>Observation 1</a:t>
            </a:r>
            <a:r>
              <a:rPr lang="en-US" altLang="ko-KR" sz="1600" dirty="0"/>
              <a:t>: If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receiver does not know which region should be punctured,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BLER performance can be significantly degraded. However, if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receiver can be aware of the puncturing regions,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BLER performance can be significantly improved.</a:t>
            </a:r>
          </a:p>
          <a:p>
            <a:pPr lvl="1"/>
            <a:r>
              <a:rPr lang="en-US" altLang="ko-KR" sz="1600" b="1" u="sng" dirty="0"/>
              <a:t>Proposal 1</a:t>
            </a:r>
            <a:r>
              <a:rPr lang="en-US" altLang="ko-KR" sz="1600" dirty="0"/>
              <a:t>: Study how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receiver knows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puncturing regions in case of preemption-based dynamic resource sharing between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and URLLC.</a:t>
            </a:r>
            <a:endParaRPr lang="ko-KR" altLang="ko-KR" sz="16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1771" y="1659770"/>
            <a:ext cx="6340459" cy="325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0169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lnSpcReduction="10000"/>
          </a:bodyPr>
          <a:lstStyle/>
          <a:p>
            <a:pPr lvl="0"/>
            <a:r>
              <a:rPr lang="en-US" altLang="ko-KR" sz="1800" dirty="0"/>
              <a:t>NR supports URLLC transmission by preemption on </a:t>
            </a:r>
            <a:r>
              <a:rPr lang="en-US" altLang="ko-KR" sz="1800" dirty="0" err="1"/>
              <a:t>eMBB</a:t>
            </a:r>
            <a:r>
              <a:rPr lang="en-US" altLang="ko-KR" sz="1800" dirty="0"/>
              <a:t> transmission resources. </a:t>
            </a:r>
            <a:endParaRPr lang="ko-KR" altLang="ko-KR" sz="1800" dirty="0"/>
          </a:p>
          <a:p>
            <a:pPr lvl="0"/>
            <a:endParaRPr lang="en-US" altLang="ko-KR" sz="1800" dirty="0"/>
          </a:p>
          <a:p>
            <a:pPr lvl="0"/>
            <a:r>
              <a:rPr lang="en-US" altLang="ko-KR" sz="1800" dirty="0"/>
              <a:t>Study how to handle preempted/impacted </a:t>
            </a:r>
            <a:r>
              <a:rPr lang="en-US" altLang="ko-KR" sz="1800" dirty="0" err="1"/>
              <a:t>eMBB</a:t>
            </a:r>
            <a:r>
              <a:rPr lang="en-US" altLang="ko-KR" sz="1800" dirty="0"/>
              <a:t> data by </a:t>
            </a:r>
            <a:r>
              <a:rPr lang="en-US" altLang="ko-KR" sz="1800" dirty="0" smtClean="0"/>
              <a:t>URLLC</a:t>
            </a:r>
          </a:p>
          <a:p>
            <a:pPr lvl="1"/>
            <a:r>
              <a:rPr lang="en-US" altLang="ko-KR" sz="1600" dirty="0" smtClean="0"/>
              <a:t>Indication </a:t>
            </a:r>
            <a:r>
              <a:rPr lang="en-US" altLang="ko-KR" sz="1600" dirty="0"/>
              <a:t>of preempted or impacted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resources to respective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UE(s) </a:t>
            </a:r>
            <a:endParaRPr lang="ko-KR" altLang="ko-KR" sz="1600" dirty="0"/>
          </a:p>
          <a:p>
            <a:pPr lvl="2"/>
            <a:r>
              <a:rPr lang="en-US" altLang="ko-KR" sz="1200" dirty="0" smtClean="0"/>
              <a:t>Indication </a:t>
            </a:r>
            <a:r>
              <a:rPr lang="en-US" altLang="ko-KR" sz="1200" dirty="0"/>
              <a:t>can be </a:t>
            </a:r>
            <a:r>
              <a:rPr lang="en-US" altLang="ko-KR" sz="1200" dirty="0" smtClean="0"/>
              <a:t>implicit/explicit</a:t>
            </a:r>
          </a:p>
          <a:p>
            <a:pPr lvl="2"/>
            <a:r>
              <a:rPr lang="en-US" altLang="ko-KR" sz="1200" dirty="0"/>
              <a:t>Indication signaling can be during </a:t>
            </a:r>
            <a:r>
              <a:rPr lang="en-US" altLang="ko-KR" sz="1200" dirty="0" err="1"/>
              <a:t>eMBB</a:t>
            </a:r>
            <a:r>
              <a:rPr lang="en-US" altLang="ko-KR" sz="1200" dirty="0"/>
              <a:t> transmission or after </a:t>
            </a:r>
            <a:r>
              <a:rPr lang="en-US" altLang="ko-KR" sz="1200" dirty="0" err="1"/>
              <a:t>eMBB</a:t>
            </a:r>
            <a:r>
              <a:rPr lang="en-US" altLang="ko-KR" sz="1200" dirty="0"/>
              <a:t> </a:t>
            </a:r>
            <a:r>
              <a:rPr lang="en-US" altLang="ko-KR" sz="1200" dirty="0" smtClean="0"/>
              <a:t>transmission</a:t>
            </a:r>
            <a:endParaRPr lang="en-US" altLang="ko-KR" sz="1400" dirty="0"/>
          </a:p>
          <a:p>
            <a:pPr lvl="1"/>
            <a:r>
              <a:rPr lang="en-US" altLang="ko-KR" sz="1600" dirty="0" smtClean="0"/>
              <a:t>Methods </a:t>
            </a:r>
            <a:r>
              <a:rPr lang="en-US" altLang="ko-KR" sz="1600" dirty="0"/>
              <a:t>after preempted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transmission</a:t>
            </a:r>
            <a:endParaRPr lang="ko-KR" altLang="ko-KR" sz="1600" dirty="0"/>
          </a:p>
          <a:p>
            <a:pPr lvl="2"/>
            <a:r>
              <a:rPr lang="en-US" altLang="ko-KR" sz="1400" dirty="0"/>
              <a:t>HARQ retransmission with indication to </a:t>
            </a:r>
            <a:r>
              <a:rPr lang="en-US" altLang="ko-KR" sz="1400" dirty="0" err="1"/>
              <a:t>eMBB</a:t>
            </a:r>
            <a:r>
              <a:rPr lang="en-US" altLang="ko-KR" sz="1400" dirty="0"/>
              <a:t> UE of symbols and/or PRBs of the previous transmission for the same HARQ process that were preempted/impacted by the URLLC transmission</a:t>
            </a:r>
            <a:endParaRPr lang="ko-KR" altLang="ko-KR" sz="1400" dirty="0"/>
          </a:p>
          <a:p>
            <a:pPr lvl="2"/>
            <a:r>
              <a:rPr lang="en-US" altLang="ko-KR" sz="1400" dirty="0"/>
              <a:t>Transmission of </a:t>
            </a:r>
            <a:r>
              <a:rPr lang="en-US" altLang="ko-KR" sz="1400" dirty="0" err="1"/>
              <a:t>eMBB</a:t>
            </a:r>
            <a:r>
              <a:rPr lang="en-US" altLang="ko-KR" sz="1400" dirty="0"/>
              <a:t> data preempted or retransmission of </a:t>
            </a:r>
            <a:r>
              <a:rPr lang="en-US" altLang="ko-KR" sz="1400" dirty="0" err="1"/>
              <a:t>eMBB</a:t>
            </a:r>
            <a:r>
              <a:rPr lang="en-US" altLang="ko-KR" sz="1400" dirty="0"/>
              <a:t> data impacted by the URLLC UE without HARQ-ACK feedback for  previous transmission of </a:t>
            </a:r>
            <a:r>
              <a:rPr lang="en-US" altLang="ko-KR" sz="1400" dirty="0" err="1"/>
              <a:t>eMBB</a:t>
            </a:r>
            <a:r>
              <a:rPr lang="en-US" altLang="ko-KR" sz="1400" dirty="0"/>
              <a:t> data</a:t>
            </a:r>
            <a:endParaRPr lang="ko-KR" altLang="ko-KR" sz="1400" dirty="0"/>
          </a:p>
          <a:p>
            <a:pPr lvl="1"/>
            <a:r>
              <a:rPr lang="en-US" altLang="ko-KR" sz="1600" dirty="0"/>
              <a:t>Methods before preempted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transmission </a:t>
            </a:r>
            <a:endParaRPr lang="ko-KR" altLang="ko-KR" sz="1600" dirty="0"/>
          </a:p>
          <a:p>
            <a:pPr lvl="2"/>
            <a:r>
              <a:rPr lang="en-US" altLang="ko-KR" sz="1400" dirty="0"/>
              <a:t>Transmission schemes for </a:t>
            </a:r>
            <a:r>
              <a:rPr lang="en-US" altLang="ko-KR" sz="1400" dirty="0" err="1" smtClean="0"/>
              <a:t>eMBB</a:t>
            </a:r>
            <a:endParaRPr lang="en-US" altLang="ko-KR" sz="1400" dirty="0" smtClean="0"/>
          </a:p>
          <a:p>
            <a:pPr lvl="3"/>
            <a:r>
              <a:rPr lang="en-US" altLang="ko-KR" sz="1200" dirty="0"/>
              <a:t>Interleaving to spread </a:t>
            </a:r>
            <a:r>
              <a:rPr lang="en-US" altLang="ko-KR" sz="1200" dirty="0" err="1"/>
              <a:t>eMBB</a:t>
            </a:r>
            <a:r>
              <a:rPr lang="en-US" altLang="ko-KR" sz="1200" dirty="0"/>
              <a:t> CBs within a slot or multi-slots </a:t>
            </a:r>
            <a:endParaRPr lang="en-US" altLang="ko-KR" sz="1200" dirty="0" smtClean="0"/>
          </a:p>
          <a:p>
            <a:pPr lvl="3"/>
            <a:r>
              <a:rPr lang="en-US" altLang="ko-KR" sz="1200" dirty="0" smtClean="0"/>
              <a:t>Time-first mapping</a:t>
            </a:r>
          </a:p>
          <a:p>
            <a:pPr lvl="3"/>
            <a:r>
              <a:rPr lang="en-US" altLang="ko-KR" sz="1200" dirty="0" smtClean="0"/>
              <a:t>Other schemes are not precluded</a:t>
            </a:r>
            <a:endParaRPr lang="ko-KR" altLang="ko-KR" sz="1200" dirty="0"/>
          </a:p>
          <a:p>
            <a:pPr lvl="2"/>
            <a:r>
              <a:rPr lang="en-US" altLang="ko-KR" sz="1400" dirty="0" smtClean="0"/>
              <a:t>Transmission </a:t>
            </a:r>
            <a:r>
              <a:rPr lang="en-US" altLang="ko-KR" sz="1400" dirty="0"/>
              <a:t>schemes for </a:t>
            </a:r>
            <a:r>
              <a:rPr lang="en-US" altLang="ko-KR" sz="1400" dirty="0" smtClean="0"/>
              <a:t>URLLC</a:t>
            </a:r>
          </a:p>
          <a:p>
            <a:pPr lvl="3"/>
            <a:r>
              <a:rPr lang="en-US" altLang="ko-KR" sz="1200" dirty="0"/>
              <a:t>Constant-phase-shifted </a:t>
            </a:r>
            <a:r>
              <a:rPr lang="en-US" altLang="ko-KR" sz="1200" dirty="0" smtClean="0"/>
              <a:t>constellation</a:t>
            </a:r>
          </a:p>
          <a:p>
            <a:pPr lvl="3"/>
            <a:r>
              <a:rPr lang="en-US" altLang="ko-KR" sz="1200" dirty="0"/>
              <a:t>Other schemes are not </a:t>
            </a:r>
            <a:r>
              <a:rPr lang="en-US" altLang="ko-KR" sz="1200" dirty="0" smtClean="0"/>
              <a:t>precluded</a:t>
            </a:r>
            <a:endParaRPr lang="ko-KR" altLang="ko-KR" sz="1200" dirty="0"/>
          </a:p>
          <a:p>
            <a:pPr lvl="3"/>
            <a:endParaRPr lang="ko-KR" altLang="ko-KR" sz="1000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551842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7962</TotalTime>
  <Words>451</Words>
  <Application>Microsoft Office PowerPoint</Application>
  <PresentationFormat>화면 슬라이드 쇼(4:3)</PresentationFormat>
  <Paragraphs>63</Paragraphs>
  <Slides>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Office Theme</vt:lpstr>
      <vt:lpstr>WF on Multiplexing eMBB and URLLC in DL</vt:lpstr>
      <vt:lpstr>Background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Scope of advanced CSI</dc:title>
  <dc:creator>Eko Onggosanusi</dc:creator>
  <cp:lastModifiedBy>Yeohun</cp:lastModifiedBy>
  <cp:revision>208</cp:revision>
  <dcterms:created xsi:type="dcterms:W3CDTF">2016-05-23T04:09:27Z</dcterms:created>
  <dcterms:modified xsi:type="dcterms:W3CDTF">2016-11-18T17:57:40Z</dcterms:modified>
</cp:coreProperties>
</file>